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6" r:id="rId3"/>
    <p:sldId id="256" r:id="rId4"/>
    <p:sldId id="260" r:id="rId5"/>
    <p:sldId id="257" r:id="rId6"/>
    <p:sldId id="274" r:id="rId7"/>
    <p:sldId id="273" r:id="rId8"/>
    <p:sldId id="272" r:id="rId9"/>
    <p:sldId id="271" r:id="rId10"/>
    <p:sldId id="270" r:id="rId11"/>
    <p:sldId id="269" r:id="rId12"/>
    <p:sldId id="268" r:id="rId13"/>
    <p:sldId id="275"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FFC000"/>
    <a:srgbClr val="FF0000"/>
    <a:srgbClr val="00B050"/>
    <a:srgbClr val="FFFF99"/>
    <a:srgbClr val="FFFFCC"/>
    <a:srgbClr val="00CC00"/>
    <a:srgbClr val="CC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6EBA-F1A5-4258-A82E-6778E6E1A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5CD742-2F3C-4FE8-B8D5-B9761404D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789F7F-877C-4F06-84FA-A62EE10E63D1}"/>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5" name="Footer Placeholder 4">
            <a:extLst>
              <a:ext uri="{FF2B5EF4-FFF2-40B4-BE49-F238E27FC236}">
                <a16:creationId xmlns:a16="http://schemas.microsoft.com/office/drawing/2014/main" id="{B539331F-8D7C-49FA-9189-EDEE3F16B9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3BE349-2A1D-4FB2-BD8E-F3A10E5348D8}"/>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05203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7024E-FC67-49C7-9887-1158609BB1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66CD08-8819-4269-B15C-085FBF2355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E96473-8C5F-43C1-9282-FB44F00717FC}"/>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5" name="Footer Placeholder 4">
            <a:extLst>
              <a:ext uri="{FF2B5EF4-FFF2-40B4-BE49-F238E27FC236}">
                <a16:creationId xmlns:a16="http://schemas.microsoft.com/office/drawing/2014/main" id="{7E47277A-E611-4943-824D-5E41383220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D4D383-D89E-4466-B3D9-EE94AF86D1C5}"/>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423858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5FC139-638B-46BF-B8E7-87DAFB2346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2DECEB-6934-4896-971D-633EA64AB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82B0A-D03C-4ED7-B020-B48CA9076D04}"/>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5" name="Footer Placeholder 4">
            <a:extLst>
              <a:ext uri="{FF2B5EF4-FFF2-40B4-BE49-F238E27FC236}">
                <a16:creationId xmlns:a16="http://schemas.microsoft.com/office/drawing/2014/main" id="{2EEA60FD-DDC4-40F6-8711-0CE3C5D05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05F04B-18E5-486A-9EEC-C3D397CC96EC}"/>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66763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FF32-AAC8-4E79-893C-64047ABC79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D0B9F3-FEF0-47F1-8ECA-7C734142AA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C2B8E3-2C2A-47E9-90B1-9DED8988B669}"/>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5" name="Footer Placeholder 4">
            <a:extLst>
              <a:ext uri="{FF2B5EF4-FFF2-40B4-BE49-F238E27FC236}">
                <a16:creationId xmlns:a16="http://schemas.microsoft.com/office/drawing/2014/main" id="{97776FD4-CF4B-479A-8661-2CEFC44AB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9ADB14-1B17-410C-AC08-5266F832966C}"/>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272914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0CA9-1B29-4B19-A4EA-A257636BA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DAB2C1-32D7-4996-A3A9-D6A602110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20844F-166B-49A5-81F7-02529A78B1E2}"/>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5" name="Footer Placeholder 4">
            <a:extLst>
              <a:ext uri="{FF2B5EF4-FFF2-40B4-BE49-F238E27FC236}">
                <a16:creationId xmlns:a16="http://schemas.microsoft.com/office/drawing/2014/main" id="{90A80FBA-ED2F-425A-832C-7A2D15CE38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F49EB-CAA6-4B7A-81BF-42015BCD1063}"/>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241643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EA86-DB70-439A-9DD7-0327E94078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D148AA-208D-4604-95FD-98BE7BD495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375010-1C2B-4403-95CF-6294D30DCD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A61033-BC91-4CCD-9087-6A12577BFFFB}"/>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6" name="Footer Placeholder 5">
            <a:extLst>
              <a:ext uri="{FF2B5EF4-FFF2-40B4-BE49-F238E27FC236}">
                <a16:creationId xmlns:a16="http://schemas.microsoft.com/office/drawing/2014/main" id="{DA07BAE9-D539-4430-9A94-C119C944BA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DA184-222A-4888-A6EC-47E30DEDFAEA}"/>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41472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94D7-3EB7-4345-B83F-733F70239B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DF65F4-099B-4D11-826B-22A960D03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7D7361-EE96-4234-B4F4-BA05DB594C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D68717-269F-4D22-B621-E87DD433E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67E7BF-6D25-4DC1-A88F-594FC22EF2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9C2DF9-E059-473F-A09F-2E19C68B190A}"/>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8" name="Footer Placeholder 7">
            <a:extLst>
              <a:ext uri="{FF2B5EF4-FFF2-40B4-BE49-F238E27FC236}">
                <a16:creationId xmlns:a16="http://schemas.microsoft.com/office/drawing/2014/main" id="{1DC50CA5-56B2-45F1-83EA-4E6CA8D5D4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A89EE9-7AE6-46F6-84B6-B3F1B26E0586}"/>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01894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C32D-E6B7-4354-A095-0F7D0D4FC4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40D706-D368-4598-892C-7A73B16F3932}"/>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4" name="Footer Placeholder 3">
            <a:extLst>
              <a:ext uri="{FF2B5EF4-FFF2-40B4-BE49-F238E27FC236}">
                <a16:creationId xmlns:a16="http://schemas.microsoft.com/office/drawing/2014/main" id="{DEAEB08A-A5C9-4F6E-8F26-95524F1D91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6435D8-DB42-4963-8EEE-CAAD67C605EF}"/>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50438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8F0148-FD2E-4B3E-9A85-B83411864A92}"/>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3" name="Footer Placeholder 2">
            <a:extLst>
              <a:ext uri="{FF2B5EF4-FFF2-40B4-BE49-F238E27FC236}">
                <a16:creationId xmlns:a16="http://schemas.microsoft.com/office/drawing/2014/main" id="{67260B9B-2006-4DFC-ADD0-52D5C2BBCF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753D78-D89C-470A-B632-CC3652967BFA}"/>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03979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69A3-E63F-4D54-A60F-72E5771D2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097051-B538-492D-B6DC-564020575A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DD59CF-E12B-42C9-9522-154940A93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78B1A7-779A-41BD-9031-AF2A5BA5AB64}"/>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6" name="Footer Placeholder 5">
            <a:extLst>
              <a:ext uri="{FF2B5EF4-FFF2-40B4-BE49-F238E27FC236}">
                <a16:creationId xmlns:a16="http://schemas.microsoft.com/office/drawing/2014/main" id="{8FAA558A-BEED-4658-A54A-92A1F9860D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352ED-D803-4E6D-9214-3A8D0DBA8601}"/>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192942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4339-A643-4B3A-BDF2-E9954A60C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A3FAE4-F790-4ACB-9FFE-C54742D5A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45824F-2829-4A89-899B-A39723623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9D7C34-8568-4967-8DB2-0D16D547B3D1}"/>
              </a:ext>
            </a:extLst>
          </p:cNvPr>
          <p:cNvSpPr>
            <a:spLocks noGrp="1"/>
          </p:cNvSpPr>
          <p:nvPr>
            <p:ph type="dt" sz="half" idx="10"/>
          </p:nvPr>
        </p:nvSpPr>
        <p:spPr/>
        <p:txBody>
          <a:bodyPr/>
          <a:lstStyle/>
          <a:p>
            <a:fld id="{34E1A248-9E84-4B2E-95AD-983F802C21FE}" type="datetimeFigureOut">
              <a:rPr lang="en-GB" smtClean="0"/>
              <a:t>22/04/2021</a:t>
            </a:fld>
            <a:endParaRPr lang="en-GB"/>
          </a:p>
        </p:txBody>
      </p:sp>
      <p:sp>
        <p:nvSpPr>
          <p:cNvPr id="6" name="Footer Placeholder 5">
            <a:extLst>
              <a:ext uri="{FF2B5EF4-FFF2-40B4-BE49-F238E27FC236}">
                <a16:creationId xmlns:a16="http://schemas.microsoft.com/office/drawing/2014/main" id="{DF7E17C3-B903-4D17-8418-792251059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E11DCF-E4ED-410C-BE33-6ACE5F97CE17}"/>
              </a:ext>
            </a:extLst>
          </p:cNvPr>
          <p:cNvSpPr>
            <a:spLocks noGrp="1"/>
          </p:cNvSpPr>
          <p:nvPr>
            <p:ph type="sldNum" sz="quarter" idx="12"/>
          </p:nvPr>
        </p:nvSpPr>
        <p:spPr/>
        <p:txBody>
          <a:bodyPr/>
          <a:lstStyle/>
          <a:p>
            <a:fld id="{1BFB79C7-CE32-4E4A-8560-9AC58C6DCFB0}" type="slidenum">
              <a:rPr lang="en-GB" smtClean="0"/>
              <a:t>‹#›</a:t>
            </a:fld>
            <a:endParaRPr lang="en-GB"/>
          </a:p>
        </p:txBody>
      </p:sp>
    </p:spTree>
    <p:extLst>
      <p:ext uri="{BB962C8B-B14F-4D97-AF65-F5344CB8AC3E}">
        <p14:creationId xmlns:p14="http://schemas.microsoft.com/office/powerpoint/2010/main" val="305817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F0B6C7-4905-4213-B850-E390CF84F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F83215-6C4E-45A7-A3EC-5934C6EC5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CB519-76DD-425A-80F4-FED4C7052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1A248-9E84-4B2E-95AD-983F802C21FE}" type="datetimeFigureOut">
              <a:rPr lang="en-GB" smtClean="0"/>
              <a:t>22/04/2021</a:t>
            </a:fld>
            <a:endParaRPr lang="en-GB"/>
          </a:p>
        </p:txBody>
      </p:sp>
      <p:sp>
        <p:nvSpPr>
          <p:cNvPr id="5" name="Footer Placeholder 4">
            <a:extLst>
              <a:ext uri="{FF2B5EF4-FFF2-40B4-BE49-F238E27FC236}">
                <a16:creationId xmlns:a16="http://schemas.microsoft.com/office/drawing/2014/main" id="{EFB047D3-5D25-4639-BAC5-26B947EB5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EAF7E-44D9-4F92-A397-1368129D2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79C7-CE32-4E4A-8560-9AC58C6DCFB0}" type="slidenum">
              <a:rPr lang="en-GB" smtClean="0"/>
              <a:t>‹#›</a:t>
            </a:fld>
            <a:endParaRPr lang="en-GB"/>
          </a:p>
        </p:txBody>
      </p:sp>
    </p:spTree>
    <p:extLst>
      <p:ext uri="{BB962C8B-B14F-4D97-AF65-F5344CB8AC3E}">
        <p14:creationId xmlns:p14="http://schemas.microsoft.com/office/powerpoint/2010/main" val="3627696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 Dutch Proverbs Guaranteed to Surprise and Delight">
            <a:extLst>
              <a:ext uri="{FF2B5EF4-FFF2-40B4-BE49-F238E27FC236}">
                <a16:creationId xmlns:a16="http://schemas.microsoft.com/office/drawing/2014/main" id="{FE6FC2D6-9815-4426-BC4B-D5E396D2668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596" b="8622"/>
          <a:stretch/>
        </p:blipFill>
        <p:spPr bwMode="auto">
          <a:xfrm>
            <a:off x="1403167" y="1"/>
            <a:ext cx="107888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US" sz="3200" b="1" dirty="0">
                <a:solidFill>
                  <a:srgbClr val="C00000"/>
                </a:solidFill>
                <a:effectLst>
                  <a:outerShdw blurRad="38100" dist="38100" dir="2700000" algn="tl">
                    <a:srgbClr val="000000">
                      <a:alpha val="43137"/>
                    </a:srgbClr>
                  </a:outerShdw>
                </a:effectLst>
              </a:rPr>
              <a:t>Being Someone: </a:t>
            </a:r>
            <a:br>
              <a:rPr lang="en-US" sz="3200" b="1" dirty="0">
                <a:solidFill>
                  <a:srgbClr val="C00000"/>
                </a:solidFill>
                <a:effectLst>
                  <a:outerShdw blurRad="38100" dist="38100" dir="2700000" algn="tl">
                    <a:srgbClr val="000000">
                      <a:alpha val="43137"/>
                    </a:srgbClr>
                  </a:outerShdw>
                </a:effectLst>
              </a:rPr>
            </a:br>
            <a:r>
              <a:rPr lang="en-US" sz="3200" b="1" dirty="0">
                <a:solidFill>
                  <a:srgbClr val="C00000"/>
                </a:solidFill>
                <a:effectLst>
                  <a:outerShdw blurRad="38100" dist="38100" dir="2700000" algn="tl">
                    <a:srgbClr val="000000">
                      <a:alpha val="43137"/>
                    </a:srgbClr>
                  </a:outerShdw>
                </a:effectLst>
              </a:rPr>
              <a:t>Language and Selfhood</a:t>
            </a:r>
            <a:br>
              <a:rPr lang="en-GB" sz="3200" b="1" dirty="0">
                <a:solidFill>
                  <a:srgbClr val="C00000"/>
                </a:solidFill>
                <a:effectLst>
                  <a:outerShdw blurRad="38100" dist="38100" dir="2700000" algn="tl">
                    <a:srgbClr val="000000">
                      <a:alpha val="43137"/>
                    </a:srgbClr>
                  </a:outerShdw>
                </a:effectLst>
              </a:rPr>
            </a:br>
            <a:r>
              <a:rPr lang="en-GB" sz="2400" b="1" dirty="0">
                <a:solidFill>
                  <a:schemeClr val="accent4">
                    <a:lumMod val="75000"/>
                  </a:schemeClr>
                </a:solidFill>
                <a:effectLst>
                  <a:outerShdw blurRad="38100" dist="38100" dir="2700000" algn="tl">
                    <a:srgbClr val="000000">
                      <a:alpha val="43137"/>
                    </a:srgbClr>
                  </a:outerShdw>
                </a:effectLst>
              </a:rPr>
              <a:t>30 April 2021, 13:00-14:00</a:t>
            </a:r>
            <a:endParaRPr lang="en-GB" sz="3200" b="1" dirty="0">
              <a:solidFill>
                <a:schemeClr val="accent4">
                  <a:lumMod val="75000"/>
                </a:schemeClr>
              </a:solidFill>
              <a:effectLst>
                <a:outerShdw blurRad="38100" dist="38100" dir="2700000" algn="tl">
                  <a:srgbClr val="000000">
                    <a:alpha val="43137"/>
                  </a:srgbClr>
                </a:outerShdw>
              </a:effectLst>
            </a:endParaRPr>
          </a:p>
        </p:txBody>
      </p:sp>
      <p:sp>
        <p:nvSpPr>
          <p:cNvPr id="30" name="TextBox 29">
            <a:extLst>
              <a:ext uri="{FF2B5EF4-FFF2-40B4-BE49-F238E27FC236}">
                <a16:creationId xmlns:a16="http://schemas.microsoft.com/office/drawing/2014/main" id="{CDBAAF1D-BF98-4133-90FD-D151A641188F}"/>
              </a:ext>
            </a:extLst>
          </p:cNvPr>
          <p:cNvSpPr txBox="1"/>
          <p:nvPr/>
        </p:nvSpPr>
        <p:spPr>
          <a:xfrm>
            <a:off x="1403166" y="821088"/>
            <a:ext cx="10788832" cy="2308324"/>
          </a:xfrm>
          <a:prstGeom prst="rect">
            <a:avLst/>
          </a:prstGeom>
          <a:noFill/>
        </p:spPr>
        <p:txBody>
          <a:bodyPr wrap="square">
            <a:spAutoFit/>
          </a:bodyPr>
          <a:lstStyle/>
          <a:p>
            <a:pPr algn="ctr"/>
            <a:r>
              <a:rPr lang="en-US" sz="7200" b="1" dirty="0">
                <a:solidFill>
                  <a:srgbClr val="C00000"/>
                </a:solidFill>
                <a:effectLst>
                  <a:outerShdw blurRad="38100" dist="38100" dir="2700000" algn="tl">
                    <a:srgbClr val="000000">
                      <a:alpha val="43137"/>
                    </a:srgbClr>
                  </a:outerShdw>
                </a:effectLst>
                <a:latin typeface="Corbel" panose="020B0503020204020204" pitchFamily="34" charset="0"/>
              </a:rPr>
              <a:t>Being Someone:</a:t>
            </a:r>
          </a:p>
          <a:p>
            <a:pPr algn="ctr"/>
            <a:r>
              <a:rPr lang="en-US" sz="7200" b="1" dirty="0">
                <a:solidFill>
                  <a:srgbClr val="C00000"/>
                </a:solidFill>
                <a:effectLst>
                  <a:outerShdw blurRad="38100" dist="38100" dir="2700000" algn="tl">
                    <a:srgbClr val="000000">
                      <a:alpha val="43137"/>
                    </a:srgbClr>
                  </a:outerShdw>
                </a:effectLst>
                <a:latin typeface="Corbel" panose="020B0503020204020204" pitchFamily="34" charset="0"/>
              </a:rPr>
              <a:t>Language and Selfhood</a:t>
            </a:r>
            <a:endParaRPr lang="en-GB" sz="7200" dirty="0">
              <a:latin typeface="Corbel" panose="020B0503020204020204" pitchFamily="34" charset="0"/>
            </a:endParaRPr>
          </a:p>
        </p:txBody>
      </p:sp>
      <p:sp>
        <p:nvSpPr>
          <p:cNvPr id="31" name="TextBox 30">
            <a:extLst>
              <a:ext uri="{FF2B5EF4-FFF2-40B4-BE49-F238E27FC236}">
                <a16:creationId xmlns:a16="http://schemas.microsoft.com/office/drawing/2014/main" id="{65E28F22-02EF-40A2-94E7-D44B1C82FDE4}"/>
              </a:ext>
            </a:extLst>
          </p:cNvPr>
          <p:cNvSpPr txBox="1"/>
          <p:nvPr/>
        </p:nvSpPr>
        <p:spPr>
          <a:xfrm>
            <a:off x="2571067" y="3519120"/>
            <a:ext cx="8453031" cy="707886"/>
          </a:xfrm>
          <a:prstGeom prst="rect">
            <a:avLst/>
          </a:prstGeom>
          <a:noFill/>
        </p:spPr>
        <p:txBody>
          <a:bodyPr wrap="square" rtlCol="0">
            <a:spAutoFit/>
          </a:bodyPr>
          <a:lstStyle/>
          <a:p>
            <a:pPr algn="ctr"/>
            <a:r>
              <a:rPr lang="en-US" sz="4000" b="1" dirty="0">
                <a:solidFill>
                  <a:schemeClr val="accent4">
                    <a:lumMod val="75000"/>
                  </a:schemeClr>
                </a:solidFill>
                <a:latin typeface="Corbel" panose="020B0503020204020204" pitchFamily="34" charset="0"/>
              </a:rPr>
              <a:t>A look at the Seven Selves hypothesis</a:t>
            </a:r>
            <a:endParaRPr lang="en-GB" sz="4000" b="1" dirty="0">
              <a:solidFill>
                <a:schemeClr val="accent4">
                  <a:lumMod val="75000"/>
                </a:schemeClr>
              </a:solidFill>
              <a:latin typeface="Corbel" panose="020B0503020204020204" pitchFamily="34" charset="0"/>
            </a:endParaRPr>
          </a:p>
        </p:txBody>
      </p:sp>
      <p:pic>
        <p:nvPicPr>
          <p:cNvPr id="32" name="Picture 31" descr="LOGO.jpg">
            <a:extLst>
              <a:ext uri="{FF2B5EF4-FFF2-40B4-BE49-F238E27FC236}">
                <a16:creationId xmlns:a16="http://schemas.microsoft.com/office/drawing/2014/main" id="{8B0EBA20-D6F0-4CC9-8A8D-8C94F45DA4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378935" y="5463579"/>
            <a:ext cx="1711201" cy="1296144"/>
          </a:xfrm>
          <a:prstGeom prst="rect">
            <a:avLst/>
          </a:prstGeom>
        </p:spPr>
      </p:pic>
      <p:sp>
        <p:nvSpPr>
          <p:cNvPr id="33" name="Subtitle 2">
            <a:extLst>
              <a:ext uri="{FF2B5EF4-FFF2-40B4-BE49-F238E27FC236}">
                <a16:creationId xmlns:a16="http://schemas.microsoft.com/office/drawing/2014/main" id="{B25A688A-1881-4684-855B-479E7B0D9CAC}"/>
              </a:ext>
            </a:extLst>
          </p:cNvPr>
          <p:cNvSpPr txBox="1">
            <a:spLocks/>
          </p:cNvSpPr>
          <p:nvPr/>
        </p:nvSpPr>
        <p:spPr>
          <a:xfrm>
            <a:off x="7320136" y="5467205"/>
            <a:ext cx="3060000" cy="1292518"/>
          </a:xfrm>
          <a:prstGeom prst="rect">
            <a:avLst/>
          </a:prstGeom>
          <a:solidFill>
            <a:schemeClr val="tx2">
              <a:lumMod val="40000"/>
              <a:lumOff val="6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latin typeface="Corbel" panose="020B0503020204020204" pitchFamily="34" charset="0"/>
              </a:rPr>
              <a:t>Martin Edwardes</a:t>
            </a:r>
          </a:p>
          <a:p>
            <a:pPr marL="0" indent="0" algn="r">
              <a:buNone/>
            </a:pPr>
            <a:r>
              <a:rPr lang="en-US" sz="1700" dirty="0">
                <a:latin typeface="Corbel" panose="020B0503020204020204" pitchFamily="34" charset="0"/>
              </a:rPr>
              <a:t>BSc MA PhD, FRAI</a:t>
            </a:r>
          </a:p>
          <a:p>
            <a:pPr marL="0" indent="0" algn="r">
              <a:buNone/>
            </a:pPr>
            <a:r>
              <a:rPr lang="en-US" sz="1700" dirty="0">
                <a:latin typeface="Corbel" panose="020B0503020204020204" pitchFamily="34" charset="0"/>
              </a:rPr>
              <a:t>martin.1.edwardes@kcl.ac.uk</a:t>
            </a:r>
          </a:p>
        </p:txBody>
      </p:sp>
      <p:sp>
        <p:nvSpPr>
          <p:cNvPr id="10" name="TextBox 9">
            <a:extLst>
              <a:ext uri="{FF2B5EF4-FFF2-40B4-BE49-F238E27FC236}">
                <a16:creationId xmlns:a16="http://schemas.microsoft.com/office/drawing/2014/main" id="{B79BD695-8AB7-4CE2-8DF8-9081DEB1DC3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a:t>
            </a:r>
          </a:p>
        </p:txBody>
      </p:sp>
    </p:spTree>
    <p:extLst>
      <p:ext uri="{BB962C8B-B14F-4D97-AF65-F5344CB8AC3E}">
        <p14:creationId xmlns:p14="http://schemas.microsoft.com/office/powerpoint/2010/main" val="114752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Narrative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495190C6-3BF6-4193-8613-B58D06D38F35}"/>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Narrative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This is the most controversial of the selves. It may be no more than a series of episodic selves which we treat as continuous when they do not need to be.</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Some people say that they do not have a Narrative self, and we cannot dismiss their feelings about their own self as self-delusion.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However, even if the Narrative self is not actually instantiated in the brain, it still works as a metaphor of a continuous self, and that may be enough.</a:t>
            </a:r>
            <a:endParaRPr lang="en-GB" dirty="0">
              <a:solidFill>
                <a:srgbClr val="0070C0"/>
              </a:solidFill>
              <a:latin typeface="Corbel" panose="020B0503020204020204" pitchFamily="34" charset="0"/>
            </a:endParaRPr>
          </a:p>
        </p:txBody>
      </p:sp>
      <p:sp>
        <p:nvSpPr>
          <p:cNvPr id="15" name="TextBox 14">
            <a:extLst>
              <a:ext uri="{FF2B5EF4-FFF2-40B4-BE49-F238E27FC236}">
                <a16:creationId xmlns:a16="http://schemas.microsoft.com/office/drawing/2014/main" id="{E9714756-3467-46CB-8EE9-804537054100}"/>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10</a:t>
            </a:r>
          </a:p>
        </p:txBody>
      </p:sp>
    </p:spTree>
    <p:extLst>
      <p:ext uri="{BB962C8B-B14F-4D97-AF65-F5344CB8AC3E}">
        <p14:creationId xmlns:p14="http://schemas.microsoft.com/office/powerpoint/2010/main" val="21255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500"/>
                                        <p:tgtEl>
                                          <p:spTgt spid="45"/>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0" fill="hold"/>
                                        <p:tgtEl>
                                          <p:spTgt spid="27"/>
                                        </p:tgtEl>
                                        <p:attrNameLst>
                                          <p:attrName>ppt_x</p:attrName>
                                        </p:attrNameLst>
                                      </p:cBhvr>
                                      <p:tavLst>
                                        <p:tav tm="0">
                                          <p:val>
                                            <p:strVal val="#ppt_x"/>
                                          </p:val>
                                        </p:tav>
                                        <p:tav tm="100000">
                                          <p:val>
                                            <p:strVal val="#ppt_x"/>
                                          </p:val>
                                        </p:tav>
                                      </p:tavLst>
                                    </p:anim>
                                    <p:anim calcmode="lin" valueType="num">
                                      <p:cBhvr additive="base">
                                        <p:cTn id="18"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Cultural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94AA574E-E843-4E9B-BB6C-D77324FA6ACF}"/>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Cultural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Like the Social selves, the Cultural self is is a model offered to the individual by others; but, unlike the Social selves, it is a model of an ideal individual in a particular culture, explicitly the ideal self that the self can be. It is the cause of much misery if it is treated as a target to be attained.</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Cultural self acts as a brake or governor on self-modelling; but it can also give permission to act outside the moral code of the culture. For example, </a:t>
            </a:r>
            <a:r>
              <a:rPr lang="en-US" dirty="0" err="1">
                <a:solidFill>
                  <a:srgbClr val="0070C0"/>
                </a:solidFill>
                <a:latin typeface="Corbel" panose="020B0503020204020204" pitchFamily="34" charset="0"/>
              </a:rPr>
              <a:t>QAnon’s</a:t>
            </a:r>
            <a:r>
              <a:rPr lang="en-US" dirty="0">
                <a:solidFill>
                  <a:srgbClr val="0070C0"/>
                </a:solidFill>
                <a:latin typeface="Corbel" panose="020B0503020204020204" pitchFamily="34" charset="0"/>
              </a:rPr>
              <a:t> (and the ex-President’s) “permission” to join a riotous assembly.</a:t>
            </a:r>
            <a:endParaRPr lang="en-GB" dirty="0">
              <a:solidFill>
                <a:srgbClr val="0070C0"/>
              </a:solidFill>
              <a:latin typeface="Corbel" panose="020B0503020204020204" pitchFamily="34" charset="0"/>
            </a:endParaRPr>
          </a:p>
        </p:txBody>
      </p:sp>
      <p:sp>
        <p:nvSpPr>
          <p:cNvPr id="18" name="TextBox 17">
            <a:extLst>
              <a:ext uri="{FF2B5EF4-FFF2-40B4-BE49-F238E27FC236}">
                <a16:creationId xmlns:a16="http://schemas.microsoft.com/office/drawing/2014/main" id="{BE9065D9-503F-4C27-AE55-AB2B2A131453}"/>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11</a:t>
            </a:r>
          </a:p>
        </p:txBody>
      </p:sp>
    </p:spTree>
    <p:extLst>
      <p:ext uri="{BB962C8B-B14F-4D97-AF65-F5344CB8AC3E}">
        <p14:creationId xmlns:p14="http://schemas.microsoft.com/office/powerpoint/2010/main" val="279217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outVertical)">
                                      <p:cBhvr>
                                        <p:cTn id="17" dur="500"/>
                                        <p:tgtEl>
                                          <p:spTgt spid="25"/>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2000" fill="hold"/>
                                        <p:tgtEl>
                                          <p:spTgt spid="27"/>
                                        </p:tgtEl>
                                        <p:attrNameLst>
                                          <p:attrName>ppt_x</p:attrName>
                                        </p:attrNameLst>
                                      </p:cBhvr>
                                      <p:tavLst>
                                        <p:tav tm="0">
                                          <p:val>
                                            <p:strVal val="#ppt_x"/>
                                          </p:val>
                                        </p:tav>
                                        <p:tav tm="100000">
                                          <p:val>
                                            <p:strVal val="#ppt_x"/>
                                          </p:val>
                                        </p:tav>
                                      </p:tavLst>
                                    </p:anim>
                                    <p:anim calcmode="lin" valueType="num">
                                      <p:cBhvr additive="base">
                                        <p:cTn id="2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25"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Projected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6" name="Oval 35">
            <a:extLst>
              <a:ext uri="{FF2B5EF4-FFF2-40B4-BE49-F238E27FC236}">
                <a16:creationId xmlns:a16="http://schemas.microsoft.com/office/drawing/2014/main" id="{5E1652BB-F892-467F-82A9-51A0BC050DC6}"/>
              </a:ext>
            </a:extLst>
          </p:cNvPr>
          <p:cNvSpPr/>
          <p:nvPr/>
        </p:nvSpPr>
        <p:spPr>
          <a:xfrm rot="1560000">
            <a:off x="2938805" y="3498001"/>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latin typeface="Corbel" panose="020B0503020204020204" pitchFamily="34" charset="0"/>
              </a:rPr>
              <a:t>Projected self</a:t>
            </a:r>
          </a:p>
          <a:p>
            <a:pPr algn="ctr"/>
            <a:r>
              <a:rPr lang="en-GB" dirty="0">
                <a:solidFill>
                  <a:srgbClr val="CC00FF"/>
                </a:solidFill>
                <a:latin typeface="Corbel" panose="020B0503020204020204" pitchFamily="34" charset="0"/>
              </a:rPr>
              <a:t>The self I want others</a:t>
            </a:r>
          </a:p>
          <a:p>
            <a:pPr algn="ctr"/>
            <a:r>
              <a:rPr lang="en-GB" dirty="0">
                <a:solidFill>
                  <a:srgbClr val="CC00FF"/>
                </a:solidFill>
                <a:latin typeface="Corbel" panose="020B0503020204020204" pitchFamily="34" charset="0"/>
              </a:rPr>
              <a:t>to believe me to be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6" name="Arrow: Striped Right 3">
            <a:extLst>
              <a:ext uri="{FF2B5EF4-FFF2-40B4-BE49-F238E27FC236}">
                <a16:creationId xmlns:a16="http://schemas.microsoft.com/office/drawing/2014/main" id="{DAE6D01D-96A6-4FE5-8F8A-B661F57D29D9}"/>
              </a:ext>
            </a:extLst>
          </p:cNvPr>
          <p:cNvSpPr/>
          <p:nvPr/>
        </p:nvSpPr>
        <p:spPr>
          <a:xfrm rot="13125010">
            <a:off x="6415259" y="488486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8" name="Arrow: Striped Right 3">
            <a:extLst>
              <a:ext uri="{FF2B5EF4-FFF2-40B4-BE49-F238E27FC236}">
                <a16:creationId xmlns:a16="http://schemas.microsoft.com/office/drawing/2014/main" id="{B2A3FA00-A9CA-4D0E-A05B-5AA4D66321A5}"/>
              </a:ext>
            </a:extLst>
          </p:cNvPr>
          <p:cNvSpPr/>
          <p:nvPr/>
        </p:nvSpPr>
        <p:spPr>
          <a:xfrm rot="4896650">
            <a:off x="4307606" y="323201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9" name="Arrow: Striped Right 3">
            <a:extLst>
              <a:ext uri="{FF2B5EF4-FFF2-40B4-BE49-F238E27FC236}">
                <a16:creationId xmlns:a16="http://schemas.microsoft.com/office/drawing/2014/main" id="{EBCA2A2D-2ADF-463A-88A3-EFA0FE55D6E3}"/>
              </a:ext>
            </a:extLst>
          </p:cNvPr>
          <p:cNvSpPr/>
          <p:nvPr/>
        </p:nvSpPr>
        <p:spPr>
          <a:xfrm rot="7779822">
            <a:off x="3323152" y="4976553"/>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2" name="Arrow: Striped Right 3">
            <a:extLst>
              <a:ext uri="{FF2B5EF4-FFF2-40B4-BE49-F238E27FC236}">
                <a16:creationId xmlns:a16="http://schemas.microsoft.com/office/drawing/2014/main" id="{378FBDE2-0FBC-47AC-99FB-6EF3017A7305}"/>
              </a:ext>
            </a:extLst>
          </p:cNvPr>
          <p:cNvSpPr/>
          <p:nvPr/>
        </p:nvSpPr>
        <p:spPr>
          <a:xfrm rot="9897618">
            <a:off x="7028473" y="4566864"/>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3" name="Arrow: Striped Right 3">
            <a:extLst>
              <a:ext uri="{FF2B5EF4-FFF2-40B4-BE49-F238E27FC236}">
                <a16:creationId xmlns:a16="http://schemas.microsoft.com/office/drawing/2014/main" id="{1C29FFF3-295D-443B-8BCD-4F4EE76C7CD0}"/>
              </a:ext>
            </a:extLst>
          </p:cNvPr>
          <p:cNvSpPr/>
          <p:nvPr/>
        </p:nvSpPr>
        <p:spPr>
          <a:xfrm rot="4533660">
            <a:off x="3244314" y="3326833"/>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30F08309-43AD-4E11-AB3D-78D4DB473FA9}"/>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Projected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Projected self is an emergent feature of the social models I receive, moderated through three routes: first, via Self-modelling, Episodic self and Narrative self; second, directly via Self-modelling; and third, via Cultural 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Projected self is an amalgam of my internal representations of myself and the expectations that others put upon me.</a:t>
            </a:r>
            <a:endParaRPr lang="en-GB" dirty="0">
              <a:solidFill>
                <a:srgbClr val="0070C0"/>
              </a:solidFill>
              <a:latin typeface="Corbel" panose="020B0503020204020204" pitchFamily="34" charset="0"/>
            </a:endParaRPr>
          </a:p>
        </p:txBody>
      </p:sp>
      <p:sp>
        <p:nvSpPr>
          <p:cNvPr id="26" name="Arrow: Striped Right 3">
            <a:extLst>
              <a:ext uri="{FF2B5EF4-FFF2-40B4-BE49-F238E27FC236}">
                <a16:creationId xmlns:a16="http://schemas.microsoft.com/office/drawing/2014/main" id="{A3251D79-85D4-475B-99CD-949A77A8B29D}"/>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8" name="TextBox 27">
            <a:extLst>
              <a:ext uri="{FF2B5EF4-FFF2-40B4-BE49-F238E27FC236}">
                <a16:creationId xmlns:a16="http://schemas.microsoft.com/office/drawing/2014/main" id="{CDB65056-27AF-46FB-A87D-C2907BCB2473}"/>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12</a:t>
            </a:r>
          </a:p>
        </p:txBody>
      </p:sp>
    </p:spTree>
    <p:extLst>
      <p:ext uri="{BB962C8B-B14F-4D97-AF65-F5344CB8AC3E}">
        <p14:creationId xmlns:p14="http://schemas.microsoft.com/office/powerpoint/2010/main" val="156265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right)">
                                      <p:cBhvr>
                                        <p:cTn id="13" dur="500"/>
                                        <p:tgtEl>
                                          <p:spTgt spid="4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right)">
                                      <p:cBhvr>
                                        <p:cTn id="17" dur="500"/>
                                        <p:tgtEl>
                                          <p:spTgt spid="52"/>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up)">
                                      <p:cBhvr>
                                        <p:cTn id="21" dur="500"/>
                                        <p:tgtEl>
                                          <p:spTgt spid="48"/>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48" grpId="0" animBg="1"/>
      <p:bldP spid="49" grpId="0" animBg="1"/>
      <p:bldP spid="52" grpId="0" animBg="1"/>
      <p:bldP spid="23"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The role of the subconscious?</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6" name="Oval 35">
            <a:extLst>
              <a:ext uri="{FF2B5EF4-FFF2-40B4-BE49-F238E27FC236}">
                <a16:creationId xmlns:a16="http://schemas.microsoft.com/office/drawing/2014/main" id="{5E1652BB-F892-467F-82A9-51A0BC050DC6}"/>
              </a:ext>
            </a:extLst>
          </p:cNvPr>
          <p:cNvSpPr/>
          <p:nvPr/>
        </p:nvSpPr>
        <p:spPr>
          <a:xfrm rot="1560000">
            <a:off x="2938805" y="3498001"/>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latin typeface="Corbel" panose="020B0503020204020204" pitchFamily="34" charset="0"/>
              </a:rPr>
              <a:t>Projected self</a:t>
            </a:r>
          </a:p>
          <a:p>
            <a:pPr algn="ctr"/>
            <a:r>
              <a:rPr lang="en-GB" dirty="0">
                <a:solidFill>
                  <a:srgbClr val="CC00FF"/>
                </a:solidFill>
                <a:latin typeface="Corbel" panose="020B0503020204020204" pitchFamily="34" charset="0"/>
              </a:rPr>
              <a:t>The self I want others</a:t>
            </a:r>
          </a:p>
          <a:p>
            <a:pPr algn="ctr"/>
            <a:r>
              <a:rPr lang="en-GB" dirty="0">
                <a:solidFill>
                  <a:srgbClr val="CC00FF"/>
                </a:solidFill>
                <a:latin typeface="Corbel" panose="020B0503020204020204" pitchFamily="34" charset="0"/>
              </a:rPr>
              <a:t>to believe me to be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6" name="Arrow: Striped Right 3">
            <a:extLst>
              <a:ext uri="{FF2B5EF4-FFF2-40B4-BE49-F238E27FC236}">
                <a16:creationId xmlns:a16="http://schemas.microsoft.com/office/drawing/2014/main" id="{DAE6D01D-96A6-4FE5-8F8A-B661F57D29D9}"/>
              </a:ext>
            </a:extLst>
          </p:cNvPr>
          <p:cNvSpPr/>
          <p:nvPr/>
        </p:nvSpPr>
        <p:spPr>
          <a:xfrm rot="13125010">
            <a:off x="6415259" y="488486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8" name="Arrow: Striped Right 3">
            <a:extLst>
              <a:ext uri="{FF2B5EF4-FFF2-40B4-BE49-F238E27FC236}">
                <a16:creationId xmlns:a16="http://schemas.microsoft.com/office/drawing/2014/main" id="{B2A3FA00-A9CA-4D0E-A05B-5AA4D66321A5}"/>
              </a:ext>
            </a:extLst>
          </p:cNvPr>
          <p:cNvSpPr/>
          <p:nvPr/>
        </p:nvSpPr>
        <p:spPr>
          <a:xfrm rot="4896650">
            <a:off x="4307606" y="323201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9" name="Arrow: Striped Right 3">
            <a:extLst>
              <a:ext uri="{FF2B5EF4-FFF2-40B4-BE49-F238E27FC236}">
                <a16:creationId xmlns:a16="http://schemas.microsoft.com/office/drawing/2014/main" id="{EBCA2A2D-2ADF-463A-88A3-EFA0FE55D6E3}"/>
              </a:ext>
            </a:extLst>
          </p:cNvPr>
          <p:cNvSpPr/>
          <p:nvPr/>
        </p:nvSpPr>
        <p:spPr>
          <a:xfrm rot="7779822">
            <a:off x="3323152" y="4976553"/>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100000" t="100000"/>
            </a:path>
            <a:tileRect r="-100000" b="-100000"/>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2" name="Arrow: Striped Right 3">
            <a:extLst>
              <a:ext uri="{FF2B5EF4-FFF2-40B4-BE49-F238E27FC236}">
                <a16:creationId xmlns:a16="http://schemas.microsoft.com/office/drawing/2014/main" id="{378FBDE2-0FBC-47AC-99FB-6EF3017A7305}"/>
              </a:ext>
            </a:extLst>
          </p:cNvPr>
          <p:cNvSpPr/>
          <p:nvPr/>
        </p:nvSpPr>
        <p:spPr>
          <a:xfrm rot="9897618">
            <a:off x="7028473" y="4566864"/>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3" name="Arrow: Striped Right 3">
            <a:extLst>
              <a:ext uri="{FF2B5EF4-FFF2-40B4-BE49-F238E27FC236}">
                <a16:creationId xmlns:a16="http://schemas.microsoft.com/office/drawing/2014/main" id="{1C29FFF3-295D-443B-8BCD-4F4EE76C7CD0}"/>
              </a:ext>
            </a:extLst>
          </p:cNvPr>
          <p:cNvSpPr/>
          <p:nvPr/>
        </p:nvSpPr>
        <p:spPr>
          <a:xfrm rot="4533660">
            <a:off x="3244314" y="3326833"/>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30F08309-43AD-4E11-AB3D-78D4DB473FA9}"/>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The role of the subconscious?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There is one unexplored input to the Self-model: that from the unknowable Actual self. To explore this, the Actual self must become consciously knowable in some way; and I believe that dreams, guided analysis and psychoactive substances may help conscious attention to interpret the subconscious Actual 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Actual self may not have consciousness, but it remains the source for most of our cogitation; so accessing and interpreting it is important.</a:t>
            </a:r>
          </a:p>
          <a:p>
            <a:pPr algn="ctr"/>
            <a:endParaRPr lang="en-US" dirty="0">
              <a:solidFill>
                <a:srgbClr val="0070C0"/>
              </a:solidFill>
              <a:latin typeface="Corbel" panose="020B0503020204020204" pitchFamily="34" charset="0"/>
            </a:endParaRPr>
          </a:p>
          <a:p>
            <a:pPr algn="ctr"/>
            <a:endParaRPr lang="en-GB" dirty="0">
              <a:solidFill>
                <a:srgbClr val="0070C0"/>
              </a:solidFill>
              <a:latin typeface="Corbel" panose="020B0503020204020204" pitchFamily="34" charset="0"/>
            </a:endParaRPr>
          </a:p>
        </p:txBody>
      </p:sp>
      <p:sp>
        <p:nvSpPr>
          <p:cNvPr id="26" name="TextBox 25">
            <a:extLst>
              <a:ext uri="{FF2B5EF4-FFF2-40B4-BE49-F238E27FC236}">
                <a16:creationId xmlns:a16="http://schemas.microsoft.com/office/drawing/2014/main" id="{B54CA1BF-F7C9-413C-8B7F-514B64CF91B0}"/>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13</a:t>
            </a:r>
          </a:p>
        </p:txBody>
      </p:sp>
    </p:spTree>
    <p:extLst>
      <p:ext uri="{BB962C8B-B14F-4D97-AF65-F5344CB8AC3E}">
        <p14:creationId xmlns:p14="http://schemas.microsoft.com/office/powerpoint/2010/main" val="389794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1000"/>
                                        <p:tgtEl>
                                          <p:spTgt spid="51"/>
                                        </p:tgtEl>
                                      </p:cBhvr>
                                    </p:animEffect>
                                  </p:childTnLst>
                                </p:cTn>
                              </p:par>
                            </p:childTnLst>
                          </p:cTn>
                        </p:par>
                        <p:par>
                          <p:cTn id="8" fill="hold">
                            <p:stCondLst>
                              <p:cond delay="1000"/>
                            </p:stCondLst>
                            <p:childTnLst>
                              <p:par>
                                <p:cTn id="9" presetID="27" presetClass="emph" presetSubtype="0" fill="remove" grpId="1" nodeType="afterEffect">
                                  <p:stCondLst>
                                    <p:cond delay="250"/>
                                  </p:stCondLst>
                                  <p:childTnLst>
                                    <p:animClr clrSpc="rgb" dir="cw">
                                      <p:cBhvr override="childStyle">
                                        <p:cTn id="10" dur="500" autoRev="1" fill="remove"/>
                                        <p:tgtEl>
                                          <p:spTgt spid="51"/>
                                        </p:tgtEl>
                                        <p:attrNameLst>
                                          <p:attrName>style.color</p:attrName>
                                        </p:attrNameLst>
                                      </p:cBhvr>
                                      <p:to>
                                        <a:schemeClr val="bg1"/>
                                      </p:to>
                                    </p:animClr>
                                    <p:animClr clrSpc="rgb" dir="cw">
                                      <p:cBhvr>
                                        <p:cTn id="11" dur="500" autoRev="1" fill="remove"/>
                                        <p:tgtEl>
                                          <p:spTgt spid="51"/>
                                        </p:tgtEl>
                                        <p:attrNameLst>
                                          <p:attrName>fillcolor</p:attrName>
                                        </p:attrNameLst>
                                      </p:cBhvr>
                                      <p:to>
                                        <a:schemeClr val="bg1"/>
                                      </p:to>
                                    </p:animClr>
                                    <p:set>
                                      <p:cBhvr>
                                        <p:cTn id="12" dur="500" autoRev="1" fill="remove"/>
                                        <p:tgtEl>
                                          <p:spTgt spid="51"/>
                                        </p:tgtEl>
                                        <p:attrNameLst>
                                          <p:attrName>fill.type</p:attrName>
                                        </p:attrNameLst>
                                      </p:cBhvr>
                                      <p:to>
                                        <p:strVal val="solid"/>
                                      </p:to>
                                    </p:set>
                                    <p:set>
                                      <p:cBhvr>
                                        <p:cTn id="13" dur="500" autoRev="1" fill="remove"/>
                                        <p:tgtEl>
                                          <p:spTgt spid="51"/>
                                        </p:tgtEl>
                                        <p:attrNameLst>
                                          <p:attrName>fill.on</p:attrName>
                                        </p:attrNameLst>
                                      </p:cBhvr>
                                      <p:to>
                                        <p:strVal val="true"/>
                                      </p:to>
                                    </p:set>
                                  </p:childTnLst>
                                </p:cTn>
                              </p:par>
                            </p:childTnLst>
                          </p:cTn>
                        </p:par>
                        <p:par>
                          <p:cTn id="14" fill="hold">
                            <p:stCondLst>
                              <p:cond delay="2250"/>
                            </p:stCondLst>
                            <p:childTnLst>
                              <p:par>
                                <p:cTn id="15" presetID="6" presetClass="emph" presetSubtype="0" fill="hold" grpId="3" nodeType="afterEffect">
                                  <p:stCondLst>
                                    <p:cond delay="0"/>
                                  </p:stCondLst>
                                  <p:childTnLst>
                                    <p:animScale>
                                      <p:cBhvr>
                                        <p:cTn id="16" dur="2000" fill="hold"/>
                                        <p:tgtEl>
                                          <p:spTgt spid="51"/>
                                        </p:tgtEl>
                                      </p:cBhvr>
                                      <p:by x="150000" y="150000"/>
                                    </p:animScale>
                                  </p:childTnLst>
                                </p:cTn>
                              </p:par>
                            </p:childTnLst>
                          </p:cTn>
                        </p:par>
                        <p:par>
                          <p:cTn id="17" fill="hold">
                            <p:stCondLst>
                              <p:cond delay="4250"/>
                            </p:stCondLst>
                            <p:childTnLst>
                              <p:par>
                                <p:cTn id="18" presetID="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000" fill="hold"/>
                                        <p:tgtEl>
                                          <p:spTgt spid="27"/>
                                        </p:tgtEl>
                                        <p:attrNameLst>
                                          <p:attrName>ppt_x</p:attrName>
                                        </p:attrNameLst>
                                      </p:cBhvr>
                                      <p:tavLst>
                                        <p:tav tm="0">
                                          <p:val>
                                            <p:strVal val="#ppt_x"/>
                                          </p:val>
                                        </p:tav>
                                        <p:tav tm="100000">
                                          <p:val>
                                            <p:strVal val="#ppt_x"/>
                                          </p:val>
                                        </p:tav>
                                      </p:tavLst>
                                    </p:anim>
                                    <p:anim calcmode="lin" valueType="num">
                                      <p:cBhvr additive="base">
                                        <p:cTn id="21"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1" grpId="3"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Thank you for listening</a:t>
            </a:r>
          </a:p>
        </p:txBody>
      </p:sp>
      <p:sp>
        <p:nvSpPr>
          <p:cNvPr id="4" name="Double Wave 3">
            <a:extLst>
              <a:ext uri="{FF2B5EF4-FFF2-40B4-BE49-F238E27FC236}">
                <a16:creationId xmlns:a16="http://schemas.microsoft.com/office/drawing/2014/main" id="{220CA61D-4A55-4C38-BE4C-06AAFAEF150F}"/>
              </a:ext>
            </a:extLst>
          </p:cNvPr>
          <p:cNvSpPr/>
          <p:nvPr/>
        </p:nvSpPr>
        <p:spPr>
          <a:xfrm>
            <a:off x="1524000" y="36518"/>
            <a:ext cx="10561163" cy="2483680"/>
          </a:xfrm>
          <a:prstGeom prst="doubleWave">
            <a:avLst>
              <a:gd name="adj1" fmla="val 4231"/>
              <a:gd name="adj2" fmla="val 0"/>
            </a:avLst>
          </a:prstGeom>
          <a:gradFill>
            <a:gsLst>
              <a:gs pos="0">
                <a:srgbClr val="FF0000">
                  <a:alpha val="40000"/>
                </a:srgbClr>
              </a:gs>
              <a:gs pos="20000">
                <a:srgbClr val="FF9900">
                  <a:alpha val="40000"/>
                </a:srgbClr>
              </a:gs>
              <a:gs pos="40000">
                <a:srgbClr val="FFFF00">
                  <a:alpha val="40000"/>
                </a:srgbClr>
              </a:gs>
              <a:gs pos="80000">
                <a:srgbClr val="0070C0">
                  <a:alpha val="40000"/>
                </a:srgbClr>
              </a:gs>
              <a:gs pos="60000">
                <a:srgbClr val="00B050">
                  <a:alpha val="40000"/>
                </a:srgbClr>
              </a:gs>
              <a:gs pos="100000">
                <a:srgbClr val="7030A0">
                  <a:alpha val="40000"/>
                </a:srgbClr>
              </a:gs>
            </a:gsLst>
            <a:lin ang="5400000" scaled="1"/>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C00000"/>
                </a:solidFill>
                <a:effectLst>
                  <a:outerShdw blurRad="38100" dist="38100" dir="2700000" algn="tl">
                    <a:srgbClr val="000000">
                      <a:alpha val="43137"/>
                    </a:srgbClr>
                  </a:outerShdw>
                </a:effectLst>
                <a:latin typeface="Corbel" panose="020B0503020204020204" pitchFamily="34" charset="0"/>
              </a:rPr>
              <a:t>Being Someone:</a:t>
            </a:r>
          </a:p>
          <a:p>
            <a:pPr algn="ctr"/>
            <a:r>
              <a:rPr lang="en-US" sz="7200" b="1" dirty="0">
                <a:solidFill>
                  <a:srgbClr val="C00000"/>
                </a:solidFill>
                <a:effectLst>
                  <a:outerShdw blurRad="38100" dist="38100" dir="2700000" algn="tl">
                    <a:srgbClr val="000000">
                      <a:alpha val="43137"/>
                    </a:srgbClr>
                  </a:outerShdw>
                </a:effectLst>
                <a:latin typeface="Corbel" panose="020B0503020204020204" pitchFamily="34" charset="0"/>
              </a:rPr>
              <a:t>Language and Selfhood</a:t>
            </a:r>
            <a:endParaRPr lang="en-GB" sz="7200" dirty="0">
              <a:latin typeface="Corbel" panose="020B0503020204020204" pitchFamily="34" charset="0"/>
            </a:endParaRPr>
          </a:p>
        </p:txBody>
      </p:sp>
      <p:pic>
        <p:nvPicPr>
          <p:cNvPr id="5" name="Picture 4" descr="LOGO.jpg">
            <a:extLst>
              <a:ext uri="{FF2B5EF4-FFF2-40B4-BE49-F238E27FC236}">
                <a16:creationId xmlns:a16="http://schemas.microsoft.com/office/drawing/2014/main" id="{4FD54EE1-F672-4DFD-A909-A025907355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3962" y="5448850"/>
            <a:ext cx="1711201" cy="1296144"/>
          </a:xfrm>
          <a:prstGeom prst="rect">
            <a:avLst/>
          </a:prstGeom>
        </p:spPr>
      </p:pic>
      <p:sp>
        <p:nvSpPr>
          <p:cNvPr id="6" name="Subtitle 2">
            <a:extLst>
              <a:ext uri="{FF2B5EF4-FFF2-40B4-BE49-F238E27FC236}">
                <a16:creationId xmlns:a16="http://schemas.microsoft.com/office/drawing/2014/main" id="{62A34DB6-037C-4BA4-A33B-234BD7E180DE}"/>
              </a:ext>
            </a:extLst>
          </p:cNvPr>
          <p:cNvSpPr txBox="1">
            <a:spLocks/>
          </p:cNvSpPr>
          <p:nvPr/>
        </p:nvSpPr>
        <p:spPr>
          <a:xfrm>
            <a:off x="7313961" y="5448850"/>
            <a:ext cx="3060000" cy="1292518"/>
          </a:xfrm>
          <a:prstGeom prst="rect">
            <a:avLst/>
          </a:prstGeom>
          <a:solidFill>
            <a:schemeClr val="tx2">
              <a:lumMod val="40000"/>
              <a:lumOff val="60000"/>
            </a:schemeClr>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dirty="0">
                <a:latin typeface="Corbel" panose="020B0503020204020204" pitchFamily="34" charset="0"/>
              </a:rPr>
              <a:t>Martin Edwardes</a:t>
            </a:r>
          </a:p>
          <a:p>
            <a:pPr marL="0" indent="0" algn="r">
              <a:buNone/>
            </a:pPr>
            <a:r>
              <a:rPr lang="en-US" sz="1700" dirty="0">
                <a:latin typeface="Corbel" panose="020B0503020204020204" pitchFamily="34" charset="0"/>
              </a:rPr>
              <a:t>BSc MA PhD, FRAI</a:t>
            </a:r>
          </a:p>
          <a:p>
            <a:pPr marL="0" indent="0" algn="r">
              <a:buNone/>
            </a:pPr>
            <a:r>
              <a:rPr lang="en-US" sz="1700" dirty="0">
                <a:latin typeface="Corbel" panose="020B0503020204020204" pitchFamily="34" charset="0"/>
              </a:rPr>
              <a:t>martin.1.edwardes@kcl.ac.uk</a:t>
            </a:r>
          </a:p>
        </p:txBody>
      </p:sp>
      <p:sp>
        <p:nvSpPr>
          <p:cNvPr id="8" name="TextBox 7">
            <a:extLst>
              <a:ext uri="{FF2B5EF4-FFF2-40B4-BE49-F238E27FC236}">
                <a16:creationId xmlns:a16="http://schemas.microsoft.com/office/drawing/2014/main" id="{CCDA82FC-4B8D-4C9F-9C1C-3CBC974B8475}"/>
              </a:ext>
            </a:extLst>
          </p:cNvPr>
          <p:cNvSpPr txBox="1"/>
          <p:nvPr/>
        </p:nvSpPr>
        <p:spPr>
          <a:xfrm>
            <a:off x="1403168" y="5413046"/>
            <a:ext cx="5910792" cy="1323439"/>
          </a:xfrm>
          <a:prstGeom prst="rect">
            <a:avLst/>
          </a:prstGeom>
          <a:noFill/>
        </p:spPr>
        <p:txBody>
          <a:bodyPr wrap="square" rtlCol="0">
            <a:spAutoFit/>
          </a:bodyPr>
          <a:lstStyle/>
          <a:p>
            <a:pPr algn="ctr"/>
            <a:r>
              <a:rPr lang="en-GB" sz="4000" dirty="0">
                <a:solidFill>
                  <a:srgbClr val="FF0000"/>
                </a:solidFill>
                <a:effectLst>
                  <a:outerShdw blurRad="38100" dist="38100" dir="2700000" algn="tl">
                    <a:srgbClr val="000000">
                      <a:alpha val="43137"/>
                    </a:srgbClr>
                  </a:outerShdw>
                </a:effectLst>
                <a:latin typeface="Corbel" panose="020B0503020204020204" pitchFamily="34" charset="0"/>
              </a:rPr>
              <a:t>Any Questions, Comments,</a:t>
            </a:r>
          </a:p>
          <a:p>
            <a:pPr algn="ctr"/>
            <a:r>
              <a:rPr lang="en-GB" sz="4000" dirty="0">
                <a:solidFill>
                  <a:srgbClr val="FF0000"/>
                </a:solidFill>
                <a:effectLst>
                  <a:outerShdw blurRad="38100" dist="38100" dir="2700000" algn="tl">
                    <a:srgbClr val="000000">
                      <a:alpha val="43137"/>
                    </a:srgbClr>
                  </a:outerShdw>
                </a:effectLst>
                <a:latin typeface="Corbel" panose="020B0503020204020204" pitchFamily="34" charset="0"/>
              </a:rPr>
              <a:t>Expressions of disbelief?</a:t>
            </a:r>
          </a:p>
        </p:txBody>
      </p:sp>
      <p:sp>
        <p:nvSpPr>
          <p:cNvPr id="2" name="TextBox 1">
            <a:extLst>
              <a:ext uri="{FF2B5EF4-FFF2-40B4-BE49-F238E27FC236}">
                <a16:creationId xmlns:a16="http://schemas.microsoft.com/office/drawing/2014/main" id="{D99012B6-1E44-4E74-868C-62093D414B3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14</a:t>
            </a:r>
          </a:p>
        </p:txBody>
      </p:sp>
      <p:pic>
        <p:nvPicPr>
          <p:cNvPr id="7" name="Picture 6" descr="Qr code&#10;&#10;Description automatically generated">
            <a:extLst>
              <a:ext uri="{FF2B5EF4-FFF2-40B4-BE49-F238E27FC236}">
                <a16:creationId xmlns:a16="http://schemas.microsoft.com/office/drawing/2014/main" id="{FC000F1B-94CB-42E9-8272-D75770534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583" y="2634956"/>
            <a:ext cx="8499995" cy="2663332"/>
          </a:xfrm>
          <a:prstGeom prst="rect">
            <a:avLst/>
          </a:prstGeom>
        </p:spPr>
      </p:pic>
    </p:spTree>
    <p:extLst>
      <p:ext uri="{BB962C8B-B14F-4D97-AF65-F5344CB8AC3E}">
        <p14:creationId xmlns:p14="http://schemas.microsoft.com/office/powerpoint/2010/main" val="41524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1500"/>
                            </p:stCondLst>
                            <p:childTnLst>
                              <p:par>
                                <p:cTn id="28" presetID="3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style.rotation</p:attrName>
                                        </p:attrNameLst>
                                      </p:cBhvr>
                                      <p:tavLst>
                                        <p:tav tm="0">
                                          <p:val>
                                            <p:fltVal val="720"/>
                                          </p:val>
                                        </p:tav>
                                        <p:tav tm="100000">
                                          <p:val>
                                            <p:fltVal val="0"/>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core text</a:t>
            </a:r>
          </a:p>
        </p:txBody>
      </p:sp>
      <p:pic>
        <p:nvPicPr>
          <p:cNvPr id="4" name="Picture 3">
            <a:extLst>
              <a:ext uri="{FF2B5EF4-FFF2-40B4-BE49-F238E27FC236}">
                <a16:creationId xmlns:a16="http://schemas.microsoft.com/office/drawing/2014/main" id="{D6E1F9D0-9898-4CC5-85B2-DD675BB6B3CD}"/>
              </a:ext>
            </a:extLst>
          </p:cNvPr>
          <p:cNvPicPr>
            <a:picLocks noChangeAspect="1"/>
          </p:cNvPicPr>
          <p:nvPr/>
        </p:nvPicPr>
        <p:blipFill>
          <a:blip r:embed="rId2"/>
          <a:stretch>
            <a:fillRect/>
          </a:stretch>
        </p:blipFill>
        <p:spPr>
          <a:xfrm>
            <a:off x="1471994" y="0"/>
            <a:ext cx="10720006" cy="6536052"/>
          </a:xfrm>
          <a:prstGeom prst="rect">
            <a:avLst/>
          </a:prstGeom>
        </p:spPr>
      </p:pic>
      <p:sp>
        <p:nvSpPr>
          <p:cNvPr id="18" name="Rectangle: Rounded Corners 17">
            <a:extLst>
              <a:ext uri="{FF2B5EF4-FFF2-40B4-BE49-F238E27FC236}">
                <a16:creationId xmlns:a16="http://schemas.microsoft.com/office/drawing/2014/main" id="{F3110E08-069B-4A65-B3DA-6D6704BBDE62}"/>
              </a:ext>
            </a:extLst>
          </p:cNvPr>
          <p:cNvSpPr/>
          <p:nvPr/>
        </p:nvSpPr>
        <p:spPr>
          <a:xfrm>
            <a:off x="1471994" y="0"/>
            <a:ext cx="7426200" cy="619432"/>
          </a:xfrm>
          <a:prstGeom prst="roundRect">
            <a:avLst/>
          </a:prstGeom>
          <a:solidFill>
            <a:srgbClr val="CCFFFF"/>
          </a:solidFill>
          <a:ln w="12700">
            <a:solidFill>
              <a:srgbClr val="00B0F0"/>
            </a:solidFill>
          </a:ln>
          <a:effectLst>
            <a:outerShdw blurRad="50800" dist="19050" dir="5400000" algn="ctr" rotWithShape="0">
              <a:srgbClr val="000000">
                <a:alpha val="63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i="1" dirty="0">
                <a:solidFill>
                  <a:srgbClr val="0070C0"/>
                </a:solidFill>
                <a:effectLst>
                  <a:outerShdw blurRad="38100" dist="38100" dir="2700000" algn="tl">
                    <a:srgbClr val="000000">
                      <a:alpha val="43137"/>
                    </a:srgbClr>
                  </a:outerShdw>
                </a:effectLst>
                <a:latin typeface="Corbel" panose="020B0503020204020204" pitchFamily="34" charset="0"/>
              </a:rPr>
              <a:t>https://www.uclpress.co.uk/collections/anthropology/products/125998</a:t>
            </a:r>
          </a:p>
        </p:txBody>
      </p:sp>
      <p:sp>
        <p:nvSpPr>
          <p:cNvPr id="7" name="Oval 6">
            <a:extLst>
              <a:ext uri="{FF2B5EF4-FFF2-40B4-BE49-F238E27FC236}">
                <a16:creationId xmlns:a16="http://schemas.microsoft.com/office/drawing/2014/main" id="{48FDF642-9138-47E4-A10D-4DAAA52A979A}"/>
              </a:ext>
            </a:extLst>
          </p:cNvPr>
          <p:cNvSpPr/>
          <p:nvPr/>
        </p:nvSpPr>
        <p:spPr>
          <a:xfrm>
            <a:off x="5437239" y="3429000"/>
            <a:ext cx="1769806" cy="7103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D1A255D-1FCE-4A68-AE63-2FC430C87A26}"/>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2</a:t>
            </a:r>
          </a:p>
        </p:txBody>
      </p:sp>
      <p:pic>
        <p:nvPicPr>
          <p:cNvPr id="8" name="Picture 7">
            <a:extLst>
              <a:ext uri="{FF2B5EF4-FFF2-40B4-BE49-F238E27FC236}">
                <a16:creationId xmlns:a16="http://schemas.microsoft.com/office/drawing/2014/main" id="{B8EDB8D0-1E68-41A2-BA45-83D24CB2A60B}"/>
              </a:ext>
            </a:extLst>
          </p:cNvPr>
          <p:cNvPicPr>
            <a:picLocks noChangeAspect="1"/>
          </p:cNvPicPr>
          <p:nvPr/>
        </p:nvPicPr>
        <p:blipFill>
          <a:blip r:embed="rId3"/>
          <a:stretch>
            <a:fillRect/>
          </a:stretch>
        </p:blipFill>
        <p:spPr>
          <a:xfrm>
            <a:off x="7718323" y="3448945"/>
            <a:ext cx="4473677" cy="3409056"/>
          </a:xfrm>
          <a:prstGeom prst="rect">
            <a:avLst/>
          </a:prstGeom>
        </p:spPr>
      </p:pic>
    </p:spTree>
    <p:extLst>
      <p:ext uri="{BB962C8B-B14F-4D97-AF65-F5344CB8AC3E}">
        <p14:creationId xmlns:p14="http://schemas.microsoft.com/office/powerpoint/2010/main" val="18637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000"/>
                                        <p:tgtEl>
                                          <p:spTgt spid="1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10;&#10;Description automatically generated with medium confidence">
            <a:extLst>
              <a:ext uri="{FF2B5EF4-FFF2-40B4-BE49-F238E27FC236}">
                <a16:creationId xmlns:a16="http://schemas.microsoft.com/office/drawing/2014/main" id="{4F99A0BB-E54F-474A-AABA-FAED87698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033" y="1768847"/>
            <a:ext cx="2208772" cy="2591243"/>
          </a:xfrm>
          <a:prstGeom prst="ellipse">
            <a:avLst/>
          </a:prstGeom>
          <a:ln w="28575" cap="rnd">
            <a:solidFill>
              <a:srgbClr val="FFCCFF"/>
            </a:solidFill>
          </a:ln>
          <a:effectLst/>
        </p:spPr>
      </p:pic>
      <p:sp>
        <p:nvSpPr>
          <p:cNvPr id="10" name="Speech Bubble: Rectangle with Corners Rounded 9">
            <a:extLst>
              <a:ext uri="{FF2B5EF4-FFF2-40B4-BE49-F238E27FC236}">
                <a16:creationId xmlns:a16="http://schemas.microsoft.com/office/drawing/2014/main" id="{C1A1229F-0956-4F72-AB17-6A96170D2F55}"/>
              </a:ext>
            </a:extLst>
          </p:cNvPr>
          <p:cNvSpPr/>
          <p:nvPr/>
        </p:nvSpPr>
        <p:spPr>
          <a:xfrm>
            <a:off x="2172894" y="1733006"/>
            <a:ext cx="2160000" cy="1123406"/>
          </a:xfrm>
          <a:prstGeom prst="wedgeRoundRectCallout">
            <a:avLst>
              <a:gd name="adj1" fmla="val 137942"/>
              <a:gd name="adj2" fmla="val 34139"/>
              <a:gd name="adj3" fmla="val 16667"/>
            </a:avLst>
          </a:prstGeom>
          <a:solidFill>
            <a:schemeClr val="accent4">
              <a:alpha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solidFill>
                  <a:srgbClr val="002060"/>
                </a:solidFill>
                <a:latin typeface="Corbel" panose="020B0503020204020204" pitchFamily="34" charset="0"/>
              </a:rPr>
              <a:t>Economist</a:t>
            </a:r>
          </a:p>
          <a:p>
            <a:pPr algn="ctr"/>
            <a:r>
              <a:rPr lang="en-GB" b="1" dirty="0">
                <a:solidFill>
                  <a:srgbClr val="002060"/>
                </a:solidFill>
                <a:latin typeface="Corbel" panose="020B0503020204020204" pitchFamily="34" charset="0"/>
              </a:rPr>
              <a:t>Linguist</a:t>
            </a:r>
          </a:p>
          <a:p>
            <a:pPr algn="ctr"/>
            <a:r>
              <a:rPr lang="en-GB" b="1" dirty="0">
                <a:solidFill>
                  <a:srgbClr val="002060"/>
                </a:solidFill>
                <a:latin typeface="Corbel" panose="020B0503020204020204" pitchFamily="34" charset="0"/>
              </a:rPr>
              <a:t>Anthropologist</a:t>
            </a:r>
          </a:p>
        </p:txBody>
      </p:sp>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About the currently speaking self</a:t>
            </a:r>
          </a:p>
        </p:txBody>
      </p:sp>
      <p:sp>
        <p:nvSpPr>
          <p:cNvPr id="17" name="Oval 16">
            <a:extLst>
              <a:ext uri="{FF2B5EF4-FFF2-40B4-BE49-F238E27FC236}">
                <a16:creationId xmlns:a16="http://schemas.microsoft.com/office/drawing/2014/main" id="{700AF698-E740-4938-9B19-C6AFE2A211B7}"/>
              </a:ext>
            </a:extLst>
          </p:cNvPr>
          <p:cNvSpPr/>
          <p:nvPr/>
        </p:nvSpPr>
        <p:spPr>
          <a:xfrm>
            <a:off x="2165132" y="912086"/>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Educationally defined as …</a:t>
            </a:r>
          </a:p>
        </p:txBody>
      </p:sp>
      <p:sp>
        <p:nvSpPr>
          <p:cNvPr id="20" name="Speech Bubble: Rectangle with Corners Rounded 19">
            <a:extLst>
              <a:ext uri="{FF2B5EF4-FFF2-40B4-BE49-F238E27FC236}">
                <a16:creationId xmlns:a16="http://schemas.microsoft.com/office/drawing/2014/main" id="{74F10291-3BB5-4F5C-8603-ACE2B3BD611C}"/>
              </a:ext>
            </a:extLst>
          </p:cNvPr>
          <p:cNvSpPr/>
          <p:nvPr/>
        </p:nvSpPr>
        <p:spPr>
          <a:xfrm>
            <a:off x="2669855" y="4140458"/>
            <a:ext cx="2160000" cy="2461717"/>
          </a:xfrm>
          <a:prstGeom prst="wedgeRoundRectCallout">
            <a:avLst>
              <a:gd name="adj1" fmla="val 127070"/>
              <a:gd name="adj2" fmla="val -81661"/>
              <a:gd name="adj3" fmla="val 16667"/>
            </a:avLst>
          </a:prstGeom>
          <a:solidFill>
            <a:schemeClr val="accent5">
              <a:alpha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b="1" dirty="0">
                <a:solidFill>
                  <a:schemeClr val="tx1"/>
                </a:solidFill>
                <a:latin typeface="Corbel" panose="020B0503020204020204" pitchFamily="34" charset="0"/>
              </a:rPr>
              <a:t>Writer</a:t>
            </a:r>
          </a:p>
          <a:p>
            <a:pPr algn="ctr"/>
            <a:r>
              <a:rPr lang="en-GB" b="1" dirty="0">
                <a:solidFill>
                  <a:schemeClr val="tx1"/>
                </a:solidFill>
                <a:latin typeface="Corbel" panose="020B0503020204020204" pitchFamily="34" charset="0"/>
              </a:rPr>
              <a:t>Editor</a:t>
            </a:r>
          </a:p>
          <a:p>
            <a:pPr algn="ctr"/>
            <a:r>
              <a:rPr lang="en-GB" b="1" dirty="0">
                <a:solidFill>
                  <a:schemeClr val="tx1"/>
                </a:solidFill>
                <a:latin typeface="Corbel" panose="020B0503020204020204" pitchFamily="34" charset="0"/>
              </a:rPr>
              <a:t>Lecturer</a:t>
            </a:r>
          </a:p>
          <a:p>
            <a:pPr algn="ctr"/>
            <a:r>
              <a:rPr lang="en-GB" b="1" dirty="0">
                <a:solidFill>
                  <a:schemeClr val="tx1"/>
                </a:solidFill>
                <a:latin typeface="Corbel" panose="020B0503020204020204" pitchFamily="34" charset="0"/>
              </a:rPr>
              <a:t>Researcher</a:t>
            </a:r>
          </a:p>
          <a:p>
            <a:pPr algn="ctr"/>
            <a:r>
              <a:rPr lang="en-GB" b="1" dirty="0">
                <a:solidFill>
                  <a:schemeClr val="tx1"/>
                </a:solidFill>
                <a:latin typeface="Corbel" panose="020B0503020204020204" pitchFamily="34" charset="0"/>
              </a:rPr>
              <a:t>Technologist</a:t>
            </a:r>
          </a:p>
          <a:p>
            <a:pPr algn="ctr"/>
            <a:r>
              <a:rPr lang="en-GB" b="1" dirty="0">
                <a:solidFill>
                  <a:schemeClr val="tx1"/>
                </a:solidFill>
                <a:latin typeface="Corbel" panose="020B0503020204020204" pitchFamily="34" charset="0"/>
              </a:rPr>
              <a:t>Designer</a:t>
            </a:r>
          </a:p>
          <a:p>
            <a:pPr algn="ctr"/>
            <a:r>
              <a:rPr lang="en-GB" b="1" dirty="0">
                <a:solidFill>
                  <a:schemeClr val="tx1"/>
                </a:solidFill>
                <a:latin typeface="Corbel" panose="020B0503020204020204" pitchFamily="34" charset="0"/>
              </a:rPr>
              <a:t>Manager</a:t>
            </a:r>
          </a:p>
          <a:p>
            <a:pPr algn="ctr"/>
            <a:r>
              <a:rPr lang="en-GB" b="1" dirty="0">
                <a:solidFill>
                  <a:schemeClr val="tx1"/>
                </a:solidFill>
                <a:latin typeface="Corbel" panose="020B0503020204020204" pitchFamily="34" charset="0"/>
              </a:rPr>
              <a:t>Retired</a:t>
            </a:r>
          </a:p>
        </p:txBody>
      </p:sp>
      <p:sp>
        <p:nvSpPr>
          <p:cNvPr id="21" name="Oval 20">
            <a:extLst>
              <a:ext uri="{FF2B5EF4-FFF2-40B4-BE49-F238E27FC236}">
                <a16:creationId xmlns:a16="http://schemas.microsoft.com/office/drawing/2014/main" id="{D992AFAD-A196-4CF5-9000-9B0F6BC9D7AF}"/>
              </a:ext>
            </a:extLst>
          </p:cNvPr>
          <p:cNvSpPr/>
          <p:nvPr/>
        </p:nvSpPr>
        <p:spPr>
          <a:xfrm>
            <a:off x="2669855" y="3319539"/>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Professionally defined as …</a:t>
            </a:r>
          </a:p>
        </p:txBody>
      </p:sp>
      <p:sp>
        <p:nvSpPr>
          <p:cNvPr id="22" name="Speech Bubble: Rectangle with Corners Rounded 21">
            <a:extLst>
              <a:ext uri="{FF2B5EF4-FFF2-40B4-BE49-F238E27FC236}">
                <a16:creationId xmlns:a16="http://schemas.microsoft.com/office/drawing/2014/main" id="{64F239B0-394A-4A35-A2AC-4966CE0F4848}"/>
              </a:ext>
            </a:extLst>
          </p:cNvPr>
          <p:cNvSpPr/>
          <p:nvPr/>
        </p:nvSpPr>
        <p:spPr>
          <a:xfrm>
            <a:off x="7942217" y="4915610"/>
            <a:ext cx="3378925" cy="1686565"/>
          </a:xfrm>
          <a:prstGeom prst="wedgeRoundRectCallout">
            <a:avLst>
              <a:gd name="adj1" fmla="val -66955"/>
              <a:gd name="adj2" fmla="val -139078"/>
              <a:gd name="adj3" fmla="val 16667"/>
            </a:avLst>
          </a:prstGeom>
          <a:solidFill>
            <a:schemeClr val="accent2">
              <a:alpha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a:solidFill>
                  <a:schemeClr val="tx1"/>
                </a:solidFill>
                <a:latin typeface="Corbel" panose="020B0503020204020204" pitchFamily="34" charset="0"/>
              </a:rPr>
              <a:t>Anthropological Linguist</a:t>
            </a:r>
          </a:p>
          <a:p>
            <a:pPr algn="ctr"/>
            <a:r>
              <a:rPr lang="en-GB" b="1" dirty="0">
                <a:solidFill>
                  <a:schemeClr val="tx1"/>
                </a:solidFill>
                <a:latin typeface="Corbel" panose="020B0503020204020204" pitchFamily="34" charset="0"/>
              </a:rPr>
              <a:t>Cognitive Linguist</a:t>
            </a:r>
          </a:p>
          <a:p>
            <a:pPr algn="ctr"/>
            <a:r>
              <a:rPr lang="en-GB" b="1" dirty="0" err="1">
                <a:solidFill>
                  <a:schemeClr val="tx1"/>
                </a:solidFill>
                <a:latin typeface="Corbel" panose="020B0503020204020204" pitchFamily="34" charset="0"/>
              </a:rPr>
              <a:t>Grammatician</a:t>
            </a:r>
            <a:endParaRPr lang="en-GB" b="1" dirty="0">
              <a:solidFill>
                <a:schemeClr val="tx1"/>
              </a:solidFill>
              <a:latin typeface="Corbel" panose="020B0503020204020204" pitchFamily="34" charset="0"/>
            </a:endParaRPr>
          </a:p>
          <a:p>
            <a:pPr algn="ctr"/>
            <a:r>
              <a:rPr lang="en-GB" b="1" dirty="0">
                <a:solidFill>
                  <a:schemeClr val="tx1"/>
                </a:solidFill>
                <a:latin typeface="Corbel" panose="020B0503020204020204" pitchFamily="34" charset="0"/>
              </a:rPr>
              <a:t>Evolutionary Anthropologist</a:t>
            </a:r>
          </a:p>
          <a:p>
            <a:pPr algn="ctr"/>
            <a:r>
              <a:rPr lang="en-GB" b="1" dirty="0">
                <a:solidFill>
                  <a:schemeClr val="tx1"/>
                </a:solidFill>
                <a:latin typeface="Corbel" panose="020B0503020204020204" pitchFamily="34" charset="0"/>
              </a:rPr>
              <a:t>Language Origins Researcher</a:t>
            </a:r>
          </a:p>
        </p:txBody>
      </p:sp>
      <p:sp>
        <p:nvSpPr>
          <p:cNvPr id="23" name="Speech Bubble: Rectangle with Corners Rounded 22">
            <a:extLst>
              <a:ext uri="{FF2B5EF4-FFF2-40B4-BE49-F238E27FC236}">
                <a16:creationId xmlns:a16="http://schemas.microsoft.com/office/drawing/2014/main" id="{38F45CE0-D078-4F35-8D8A-D0D4088B2259}"/>
              </a:ext>
            </a:extLst>
          </p:cNvPr>
          <p:cNvSpPr/>
          <p:nvPr/>
        </p:nvSpPr>
        <p:spPr>
          <a:xfrm>
            <a:off x="9053893" y="2026096"/>
            <a:ext cx="2160000" cy="1686565"/>
          </a:xfrm>
          <a:prstGeom prst="wedgeRoundRectCallout">
            <a:avLst>
              <a:gd name="adj1" fmla="val -119951"/>
              <a:gd name="adj2" fmla="val -16345"/>
              <a:gd name="adj3" fmla="val 16667"/>
            </a:avLst>
          </a:prstGeom>
          <a:solidFill>
            <a:schemeClr val="accent6">
              <a:alpha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solidFill>
                  <a:schemeClr val="tx1"/>
                </a:solidFill>
                <a:latin typeface="Corbel" panose="020B0503020204020204" pitchFamily="34" charset="0"/>
              </a:rPr>
              <a:t>Left-handed</a:t>
            </a:r>
          </a:p>
          <a:p>
            <a:pPr algn="ctr"/>
            <a:r>
              <a:rPr lang="en-GB" b="1" dirty="0">
                <a:solidFill>
                  <a:schemeClr val="tx1"/>
                </a:solidFill>
                <a:latin typeface="Corbel" panose="020B0503020204020204" pitchFamily="34" charset="0"/>
              </a:rPr>
              <a:t>Civil Partnered</a:t>
            </a:r>
          </a:p>
          <a:p>
            <a:pPr algn="ctr"/>
            <a:r>
              <a:rPr lang="en-GB" b="1" dirty="0">
                <a:solidFill>
                  <a:schemeClr val="tx1"/>
                </a:solidFill>
                <a:latin typeface="Corbel" panose="020B0503020204020204" pitchFamily="34" charset="0"/>
              </a:rPr>
              <a:t>Gay</a:t>
            </a:r>
          </a:p>
          <a:p>
            <a:pPr algn="ctr"/>
            <a:r>
              <a:rPr lang="en-GB" b="1" dirty="0" err="1">
                <a:solidFill>
                  <a:schemeClr val="tx1"/>
                </a:solidFill>
                <a:latin typeface="Corbel" panose="020B0503020204020204" pitchFamily="34" charset="0"/>
              </a:rPr>
              <a:t>Agendered</a:t>
            </a:r>
            <a:endParaRPr lang="en-GB" b="1" dirty="0">
              <a:solidFill>
                <a:schemeClr val="tx1"/>
              </a:solidFill>
              <a:latin typeface="Corbel" panose="020B0503020204020204" pitchFamily="34" charset="0"/>
            </a:endParaRPr>
          </a:p>
          <a:p>
            <a:pPr algn="ctr"/>
            <a:r>
              <a:rPr lang="en-GB" b="1" dirty="0">
                <a:solidFill>
                  <a:schemeClr val="tx1"/>
                </a:solidFill>
                <a:latin typeface="Corbel" panose="020B0503020204020204" pitchFamily="34" charset="0"/>
              </a:rPr>
              <a:t>Mild </a:t>
            </a:r>
            <a:r>
              <a:rPr lang="en-GB" b="1" dirty="0" err="1">
                <a:solidFill>
                  <a:schemeClr val="tx1"/>
                </a:solidFill>
                <a:latin typeface="Corbel" panose="020B0503020204020204" pitchFamily="34" charset="0"/>
              </a:rPr>
              <a:t>Aspergers</a:t>
            </a:r>
            <a:endParaRPr lang="en-GB" b="1" dirty="0">
              <a:solidFill>
                <a:schemeClr val="tx1"/>
              </a:solidFill>
              <a:latin typeface="Corbel" panose="020B0503020204020204" pitchFamily="34" charset="0"/>
            </a:endParaRPr>
          </a:p>
        </p:txBody>
      </p:sp>
      <p:sp>
        <p:nvSpPr>
          <p:cNvPr id="16" name="Oval 15">
            <a:extLst>
              <a:ext uri="{FF2B5EF4-FFF2-40B4-BE49-F238E27FC236}">
                <a16:creationId xmlns:a16="http://schemas.microsoft.com/office/drawing/2014/main" id="{9C5315D2-36B3-4F50-8B97-8C4E327C92E3}"/>
              </a:ext>
            </a:extLst>
          </p:cNvPr>
          <p:cNvSpPr/>
          <p:nvPr/>
        </p:nvSpPr>
        <p:spPr>
          <a:xfrm>
            <a:off x="9053893" y="1216579"/>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Self-defined as …</a:t>
            </a:r>
          </a:p>
        </p:txBody>
      </p:sp>
      <p:sp>
        <p:nvSpPr>
          <p:cNvPr id="6" name="Oval 5">
            <a:extLst>
              <a:ext uri="{FF2B5EF4-FFF2-40B4-BE49-F238E27FC236}">
                <a16:creationId xmlns:a16="http://schemas.microsoft.com/office/drawing/2014/main" id="{5C9ED110-0352-427E-937C-7B190615C6E4}"/>
              </a:ext>
            </a:extLst>
          </p:cNvPr>
          <p:cNvSpPr/>
          <p:nvPr/>
        </p:nvSpPr>
        <p:spPr>
          <a:xfrm>
            <a:off x="8587679" y="4106094"/>
            <a:ext cx="2160000" cy="936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Corbel" panose="020B0503020204020204" pitchFamily="34" charset="0"/>
              </a:rPr>
              <a:t>Academically defined as …</a:t>
            </a:r>
          </a:p>
        </p:txBody>
      </p:sp>
      <p:sp>
        <p:nvSpPr>
          <p:cNvPr id="12" name="TextBox 11">
            <a:extLst>
              <a:ext uri="{FF2B5EF4-FFF2-40B4-BE49-F238E27FC236}">
                <a16:creationId xmlns:a16="http://schemas.microsoft.com/office/drawing/2014/main" id="{45459933-0268-4AA3-A132-4E949A0F6E92}"/>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3</a:t>
            </a:r>
          </a:p>
        </p:txBody>
      </p:sp>
      <p:sp>
        <p:nvSpPr>
          <p:cNvPr id="2" name="Thought Bubble: Cloud 1">
            <a:extLst>
              <a:ext uri="{FF2B5EF4-FFF2-40B4-BE49-F238E27FC236}">
                <a16:creationId xmlns:a16="http://schemas.microsoft.com/office/drawing/2014/main" id="{E4FCE5F4-9B02-492E-A5CF-28C50795C718}"/>
              </a:ext>
            </a:extLst>
          </p:cNvPr>
          <p:cNvSpPr/>
          <p:nvPr/>
        </p:nvSpPr>
        <p:spPr>
          <a:xfrm>
            <a:off x="4829855" y="194823"/>
            <a:ext cx="4206240" cy="1462991"/>
          </a:xfrm>
          <a:prstGeom prst="cloudCallout">
            <a:avLst>
              <a:gd name="adj1" fmla="val -1176"/>
              <a:gd name="adj2" fmla="val 88691"/>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a:t>Martin P.J. Edwardes</a:t>
            </a:r>
          </a:p>
          <a:p>
            <a:pPr algn="ctr"/>
            <a:r>
              <a:rPr lang="en-GB" dirty="0"/>
              <a:t>He/she/they/whatever</a:t>
            </a:r>
          </a:p>
        </p:txBody>
      </p:sp>
    </p:spTree>
    <p:extLst>
      <p:ext uri="{BB962C8B-B14F-4D97-AF65-F5344CB8AC3E}">
        <p14:creationId xmlns:p14="http://schemas.microsoft.com/office/powerpoint/2010/main" val="30496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47"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750" fill="hold"/>
                                        <p:tgtEl>
                                          <p:spTgt spid="10"/>
                                        </p:tgtEl>
                                        <p:attrNameLst>
                                          <p:attrName>ppt_w</p:attrName>
                                        </p:attrNameLst>
                                      </p:cBhvr>
                                      <p:tavLst>
                                        <p:tav tm="0">
                                          <p:val>
                                            <p:fltVal val="0"/>
                                          </p:val>
                                        </p:tav>
                                        <p:tav tm="100000">
                                          <p:val>
                                            <p:strVal val="#ppt_w"/>
                                          </p:val>
                                        </p:tav>
                                      </p:tavLst>
                                    </p:anim>
                                    <p:anim calcmode="lin" valueType="num">
                                      <p:cBhvr>
                                        <p:cTn id="20" dur="750" fill="hold"/>
                                        <p:tgtEl>
                                          <p:spTgt spid="10"/>
                                        </p:tgtEl>
                                        <p:attrNameLst>
                                          <p:attrName>ppt_h</p:attrName>
                                        </p:attrNameLst>
                                      </p:cBhvr>
                                      <p:tavLst>
                                        <p:tav tm="0">
                                          <p:val>
                                            <p:fltVal val="0"/>
                                          </p:val>
                                        </p:tav>
                                        <p:tav tm="100000">
                                          <p:val>
                                            <p:strVal val="#ppt_h"/>
                                          </p:val>
                                        </p:tav>
                                      </p:tavLst>
                                    </p:anim>
                                    <p:animEffect transition="in" filter="fade">
                                      <p:cBhvr>
                                        <p:cTn id="21" dur="750"/>
                                        <p:tgtEl>
                                          <p:spTgt spid="10"/>
                                        </p:tgtEl>
                                      </p:cBhvr>
                                    </p:animEffect>
                                  </p:childTnLst>
                                </p:cTn>
                              </p:par>
                            </p:childTnLst>
                          </p:cTn>
                        </p:par>
                        <p:par>
                          <p:cTn id="22" fill="hold">
                            <p:stCondLst>
                              <p:cond delay="3000"/>
                            </p:stCondLst>
                            <p:childTnLst>
                              <p:par>
                                <p:cTn id="23" presetID="47" presetClass="entr" presetSubtype="0" fill="hold" grpId="0" nodeType="after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750" fill="hold"/>
                                        <p:tgtEl>
                                          <p:spTgt spid="20"/>
                                        </p:tgtEl>
                                        <p:attrNameLst>
                                          <p:attrName>ppt_w</p:attrName>
                                        </p:attrNameLst>
                                      </p:cBhvr>
                                      <p:tavLst>
                                        <p:tav tm="0">
                                          <p:val>
                                            <p:fltVal val="0"/>
                                          </p:val>
                                        </p:tav>
                                        <p:tav tm="100000">
                                          <p:val>
                                            <p:strVal val="#ppt_w"/>
                                          </p:val>
                                        </p:tav>
                                      </p:tavLst>
                                    </p:anim>
                                    <p:anim calcmode="lin" valueType="num">
                                      <p:cBhvr>
                                        <p:cTn id="32" dur="750" fill="hold"/>
                                        <p:tgtEl>
                                          <p:spTgt spid="20"/>
                                        </p:tgtEl>
                                        <p:attrNameLst>
                                          <p:attrName>ppt_h</p:attrName>
                                        </p:attrNameLst>
                                      </p:cBhvr>
                                      <p:tavLst>
                                        <p:tav tm="0">
                                          <p:val>
                                            <p:fltVal val="0"/>
                                          </p:val>
                                        </p:tav>
                                        <p:tav tm="100000">
                                          <p:val>
                                            <p:strVal val="#ppt_h"/>
                                          </p:val>
                                        </p:tav>
                                      </p:tavLst>
                                    </p:anim>
                                    <p:animEffect transition="in" filter="fade">
                                      <p:cBhvr>
                                        <p:cTn id="33" dur="750"/>
                                        <p:tgtEl>
                                          <p:spTgt spid="20"/>
                                        </p:tgtEl>
                                      </p:cBhvr>
                                    </p:animEffect>
                                  </p:childTnLst>
                                </p:cTn>
                              </p:par>
                            </p:childTnLst>
                          </p:cTn>
                        </p:par>
                        <p:par>
                          <p:cTn id="34" fill="hold">
                            <p:stCondLst>
                              <p:cond delay="5250"/>
                            </p:stCondLst>
                            <p:childTnLst>
                              <p:par>
                                <p:cTn id="35" presetID="47" presetClass="entr" presetSubtype="0" fill="hold" grpId="0" nodeType="afterEffect">
                                  <p:stCondLst>
                                    <p:cond delay="5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675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750" fill="hold"/>
                                        <p:tgtEl>
                                          <p:spTgt spid="22"/>
                                        </p:tgtEl>
                                        <p:attrNameLst>
                                          <p:attrName>ppt_w</p:attrName>
                                        </p:attrNameLst>
                                      </p:cBhvr>
                                      <p:tavLst>
                                        <p:tav tm="0">
                                          <p:val>
                                            <p:fltVal val="0"/>
                                          </p:val>
                                        </p:tav>
                                        <p:tav tm="100000">
                                          <p:val>
                                            <p:strVal val="#ppt_w"/>
                                          </p:val>
                                        </p:tav>
                                      </p:tavLst>
                                    </p:anim>
                                    <p:anim calcmode="lin" valueType="num">
                                      <p:cBhvr>
                                        <p:cTn id="44" dur="750" fill="hold"/>
                                        <p:tgtEl>
                                          <p:spTgt spid="22"/>
                                        </p:tgtEl>
                                        <p:attrNameLst>
                                          <p:attrName>ppt_h</p:attrName>
                                        </p:attrNameLst>
                                      </p:cBhvr>
                                      <p:tavLst>
                                        <p:tav tm="0">
                                          <p:val>
                                            <p:fltVal val="0"/>
                                          </p:val>
                                        </p:tav>
                                        <p:tav tm="100000">
                                          <p:val>
                                            <p:strVal val="#ppt_h"/>
                                          </p:val>
                                        </p:tav>
                                      </p:tavLst>
                                    </p:anim>
                                    <p:animEffect transition="in" filter="fade">
                                      <p:cBhvr>
                                        <p:cTn id="45" dur="750"/>
                                        <p:tgtEl>
                                          <p:spTgt spid="22"/>
                                        </p:tgtEl>
                                      </p:cBhvr>
                                    </p:animEffect>
                                  </p:childTnLst>
                                </p:cTn>
                              </p:par>
                            </p:childTnLst>
                          </p:cTn>
                        </p:par>
                        <p:par>
                          <p:cTn id="46" fill="hold">
                            <p:stCondLst>
                              <p:cond delay="7500"/>
                            </p:stCondLst>
                            <p:childTnLst>
                              <p:par>
                                <p:cTn id="47" presetID="47" presetClass="entr" presetSubtype="0" fill="hold" grpId="0" nodeType="afterEffect">
                                  <p:stCondLst>
                                    <p:cond delay="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fltVal val="0"/>
                                          </p:val>
                                        </p:tav>
                                        <p:tav tm="100000">
                                          <p:val>
                                            <p:strVal val="#ppt_w"/>
                                          </p:val>
                                        </p:tav>
                                      </p:tavLst>
                                    </p:anim>
                                    <p:anim calcmode="lin" valueType="num">
                                      <p:cBhvr>
                                        <p:cTn id="56" dur="750" fill="hold"/>
                                        <p:tgtEl>
                                          <p:spTgt spid="23"/>
                                        </p:tgtEl>
                                        <p:attrNameLst>
                                          <p:attrName>ppt_h</p:attrName>
                                        </p:attrNameLst>
                                      </p:cBhvr>
                                      <p:tavLst>
                                        <p:tav tm="0">
                                          <p:val>
                                            <p:fltVal val="0"/>
                                          </p:val>
                                        </p:tav>
                                        <p:tav tm="100000">
                                          <p:val>
                                            <p:strVal val="#ppt_h"/>
                                          </p:val>
                                        </p:tav>
                                      </p:tavLst>
                                    </p:anim>
                                    <p:animEffect transition="in" filter="fade">
                                      <p:cBhvr>
                                        <p:cTn id="57" dur="750"/>
                                        <p:tgtEl>
                                          <p:spTgt spid="23"/>
                                        </p:tgtEl>
                                      </p:cBhvr>
                                    </p:animEffect>
                                  </p:childTnLst>
                                </p:cTn>
                              </p:par>
                            </p:childTnLst>
                          </p:cTn>
                        </p:par>
                        <p:par>
                          <p:cTn id="58" fill="hold">
                            <p:stCondLst>
                              <p:cond delay="9750"/>
                            </p:stCondLst>
                            <p:childTnLst>
                              <p:par>
                                <p:cTn id="59" presetID="47" presetClass="entr" presetSubtype="0"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20" grpId="0" animBg="1"/>
      <p:bldP spid="21" grpId="0" animBg="1"/>
      <p:bldP spid="22" grpId="0" animBg="1"/>
      <p:bldP spid="23" grpId="0" animBg="1"/>
      <p:bldP spid="16" grpId="0" animBg="1"/>
      <p:bldP spid="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1403168" cy="6857999"/>
          </a:xfrm>
          <a:prstGeom prst="rect">
            <a:avLst/>
          </a:prstGeom>
          <a:solidFill>
            <a:schemeClr val="accent2">
              <a:lumMod val="20000"/>
              <a:lumOff val="80000"/>
            </a:schemeClr>
          </a:solidFill>
          <a:ln w="28575">
            <a:solidFill>
              <a:schemeClr val="accent4">
                <a:lumMod val="75000"/>
              </a:schemeClr>
            </a:solidFill>
            <a:prstDash val="sysDash"/>
          </a:ln>
        </p:spPr>
        <p:txBody>
          <a:bodyPr vert="vert270"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sz="3200" b="1" dirty="0">
                <a:solidFill>
                  <a:srgbClr val="C00000"/>
                </a:solidFill>
                <a:effectLst>
                  <a:outerShdw blurRad="38100" dist="38100" dir="2700000" algn="tl">
                    <a:srgbClr val="000000">
                      <a:alpha val="43137"/>
                    </a:srgbClr>
                  </a:outerShdw>
                </a:effectLst>
              </a:rPr>
              <a:t>The peculiarity of human selfhood</a:t>
            </a:r>
          </a:p>
        </p:txBody>
      </p:sp>
      <p:pic>
        <p:nvPicPr>
          <p:cNvPr id="3" name="Picture 2" descr="A picture containing diagram&#10;&#10;Description automatically generated">
            <a:extLst>
              <a:ext uri="{FF2B5EF4-FFF2-40B4-BE49-F238E27FC236}">
                <a16:creationId xmlns:a16="http://schemas.microsoft.com/office/drawing/2014/main" id="{ABC7857B-141F-4C62-8822-F40E829A5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313" y="636933"/>
            <a:ext cx="4094213" cy="270000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5" name="Picture 4" descr="A picture containing diagram&#10;&#10;Description automatically generated">
            <a:extLst>
              <a:ext uri="{FF2B5EF4-FFF2-40B4-BE49-F238E27FC236}">
                <a16:creationId xmlns:a16="http://schemas.microsoft.com/office/drawing/2014/main" id="{D1F9292F-EE9B-4EEE-814F-FBC30C730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793" y="1130389"/>
            <a:ext cx="4094212" cy="270000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7" name="Picture 6" descr="Diagram&#10;&#10;Description automatically generated">
            <a:extLst>
              <a:ext uri="{FF2B5EF4-FFF2-40B4-BE49-F238E27FC236}">
                <a16:creationId xmlns:a16="http://schemas.microsoft.com/office/drawing/2014/main" id="{E1746A48-D7F1-49C9-A348-F82522C79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601" y="3521068"/>
            <a:ext cx="4774310" cy="270000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9" name="Picture 8" descr="Diagram&#10;&#10;Description automatically generated with medium confidence">
            <a:extLst>
              <a:ext uri="{FF2B5EF4-FFF2-40B4-BE49-F238E27FC236}">
                <a16:creationId xmlns:a16="http://schemas.microsoft.com/office/drawing/2014/main" id="{894A042F-327F-4B27-8DD8-ABFCD5A7F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793" y="4052612"/>
            <a:ext cx="4889925" cy="2700000"/>
          </a:xfrm>
          <a:prstGeom prst="rect">
            <a:avLst/>
          </a:prstGeom>
          <a:ln w="38100" cap="sq">
            <a:solidFill>
              <a:srgbClr val="CC00FF"/>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93D90C8B-2FFE-4A28-B8E1-41479BE704C6}"/>
              </a:ext>
            </a:extLst>
          </p:cNvPr>
          <p:cNvSpPr txBox="1"/>
          <p:nvPr/>
        </p:nvSpPr>
        <p:spPr>
          <a:xfrm>
            <a:off x="1403168" y="0"/>
            <a:ext cx="10788831" cy="584775"/>
          </a:xfrm>
          <a:prstGeom prst="rect">
            <a:avLst/>
          </a:prstGeom>
          <a:noFill/>
        </p:spPr>
        <p:txBody>
          <a:bodyPr wrap="square" rtlCol="0">
            <a:spAutoFit/>
          </a:bodyPr>
          <a:lstStyle/>
          <a:p>
            <a:pPr algn="ctr"/>
            <a:r>
              <a:rPr lang="en-GB" sz="3200" i="1" dirty="0">
                <a:solidFill>
                  <a:srgbClr val="FF0000"/>
                </a:solidFill>
                <a:effectLst>
                  <a:outerShdw blurRad="38100" dist="38100" dir="2700000" algn="tl">
                    <a:srgbClr val="000000">
                      <a:alpha val="43137"/>
                    </a:srgbClr>
                  </a:outerShdw>
                </a:effectLst>
                <a:latin typeface="Corbel" panose="020B0503020204020204" pitchFamily="34" charset="0"/>
              </a:rPr>
              <a:t>Is self-modelling an unavoidable consequence of</a:t>
            </a:r>
          </a:p>
        </p:txBody>
      </p:sp>
      <p:sp>
        <p:nvSpPr>
          <p:cNvPr id="10" name="Arrow: Right 9">
            <a:extLst>
              <a:ext uri="{FF2B5EF4-FFF2-40B4-BE49-F238E27FC236}">
                <a16:creationId xmlns:a16="http://schemas.microsoft.com/office/drawing/2014/main" id="{E250D4A0-9021-4917-ADA1-BDD48298BE06}"/>
              </a:ext>
            </a:extLst>
          </p:cNvPr>
          <p:cNvSpPr/>
          <p:nvPr/>
        </p:nvSpPr>
        <p:spPr>
          <a:xfrm>
            <a:off x="6625120" y="1649125"/>
            <a:ext cx="539932" cy="540000"/>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Down 12">
            <a:extLst>
              <a:ext uri="{FF2B5EF4-FFF2-40B4-BE49-F238E27FC236}">
                <a16:creationId xmlns:a16="http://schemas.microsoft.com/office/drawing/2014/main" id="{E6924EFA-5A5C-4CFF-9A06-0748160378A3}"/>
              </a:ext>
            </a:extLst>
          </p:cNvPr>
          <p:cNvSpPr/>
          <p:nvPr/>
        </p:nvSpPr>
        <p:spPr>
          <a:xfrm>
            <a:off x="8328593" y="3630579"/>
            <a:ext cx="539932" cy="5400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Left 13">
            <a:extLst>
              <a:ext uri="{FF2B5EF4-FFF2-40B4-BE49-F238E27FC236}">
                <a16:creationId xmlns:a16="http://schemas.microsoft.com/office/drawing/2014/main" id="{9D493148-703B-4425-A588-FC1273840DEF}"/>
              </a:ext>
            </a:extLst>
          </p:cNvPr>
          <p:cNvSpPr/>
          <p:nvPr/>
        </p:nvSpPr>
        <p:spPr>
          <a:xfrm>
            <a:off x="6597194" y="3434815"/>
            <a:ext cx="539932" cy="54000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0B60A9C2-AC75-4315-AAB7-DF1FEC46CEC3}"/>
              </a:ext>
            </a:extLst>
          </p:cNvPr>
          <p:cNvSpPr txBox="1"/>
          <p:nvPr/>
        </p:nvSpPr>
        <p:spPr>
          <a:xfrm>
            <a:off x="7000793" y="532175"/>
            <a:ext cx="5191207" cy="584775"/>
          </a:xfrm>
          <a:prstGeom prst="rect">
            <a:avLst/>
          </a:prstGeom>
          <a:noFill/>
        </p:spPr>
        <p:txBody>
          <a:bodyPr wrap="square" rtlCol="0">
            <a:spAutoFit/>
          </a:bodyPr>
          <a:lstStyle/>
          <a:p>
            <a:r>
              <a:rPr lang="en-GB" sz="3200" i="1" dirty="0">
                <a:solidFill>
                  <a:srgbClr val="FF0000"/>
                </a:solidFill>
                <a:effectLst>
                  <a:outerShdw blurRad="38100" dist="38100" dir="2700000" algn="tl">
                    <a:srgbClr val="000000">
                      <a:alpha val="43137"/>
                    </a:srgbClr>
                  </a:outerShdw>
                </a:effectLst>
                <a:latin typeface="Corbel" panose="020B0503020204020204" pitchFamily="34" charset="0"/>
              </a:rPr>
              <a:t>shared social modelling?</a:t>
            </a:r>
          </a:p>
        </p:txBody>
      </p:sp>
      <p:sp>
        <p:nvSpPr>
          <p:cNvPr id="12" name="TextBox 11">
            <a:extLst>
              <a:ext uri="{FF2B5EF4-FFF2-40B4-BE49-F238E27FC236}">
                <a16:creationId xmlns:a16="http://schemas.microsoft.com/office/drawing/2014/main" id="{6026ABFD-A68A-43E6-AB0F-A5666F50489B}"/>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4</a:t>
            </a:r>
          </a:p>
        </p:txBody>
      </p:sp>
      <p:sp>
        <p:nvSpPr>
          <p:cNvPr id="17" name="TextBox 16">
            <a:extLst>
              <a:ext uri="{FF2B5EF4-FFF2-40B4-BE49-F238E27FC236}">
                <a16:creationId xmlns:a16="http://schemas.microsoft.com/office/drawing/2014/main" id="{B20C2613-5474-4CF5-9613-7D52ADE23E84}"/>
              </a:ext>
            </a:extLst>
          </p:cNvPr>
          <p:cNvSpPr txBox="1"/>
          <p:nvPr/>
        </p:nvSpPr>
        <p:spPr>
          <a:xfrm>
            <a:off x="2639314" y="636932"/>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A</a:t>
            </a:r>
          </a:p>
        </p:txBody>
      </p:sp>
      <p:sp>
        <p:nvSpPr>
          <p:cNvPr id="18" name="TextBox 17">
            <a:extLst>
              <a:ext uri="{FF2B5EF4-FFF2-40B4-BE49-F238E27FC236}">
                <a16:creationId xmlns:a16="http://schemas.microsoft.com/office/drawing/2014/main" id="{B68E1DFC-664F-4AA7-8154-7A6BC670166E}"/>
              </a:ext>
            </a:extLst>
          </p:cNvPr>
          <p:cNvSpPr txBox="1"/>
          <p:nvPr/>
        </p:nvSpPr>
        <p:spPr>
          <a:xfrm>
            <a:off x="6995543" y="1122511"/>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B</a:t>
            </a:r>
          </a:p>
        </p:txBody>
      </p:sp>
      <p:sp>
        <p:nvSpPr>
          <p:cNvPr id="19" name="TextBox 18">
            <a:extLst>
              <a:ext uri="{FF2B5EF4-FFF2-40B4-BE49-F238E27FC236}">
                <a16:creationId xmlns:a16="http://schemas.microsoft.com/office/drawing/2014/main" id="{0D46C6F4-475A-4915-80BF-E2EF18F572C9}"/>
              </a:ext>
            </a:extLst>
          </p:cNvPr>
          <p:cNvSpPr txBox="1"/>
          <p:nvPr/>
        </p:nvSpPr>
        <p:spPr>
          <a:xfrm>
            <a:off x="1954601" y="3521068"/>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C</a:t>
            </a:r>
          </a:p>
        </p:txBody>
      </p:sp>
      <p:sp>
        <p:nvSpPr>
          <p:cNvPr id="20" name="TextBox 19">
            <a:extLst>
              <a:ext uri="{FF2B5EF4-FFF2-40B4-BE49-F238E27FC236}">
                <a16:creationId xmlns:a16="http://schemas.microsoft.com/office/drawing/2014/main" id="{1D6D3CEA-520E-4AAB-A060-9D571C1E4ACF}"/>
              </a:ext>
            </a:extLst>
          </p:cNvPr>
          <p:cNvSpPr txBox="1"/>
          <p:nvPr/>
        </p:nvSpPr>
        <p:spPr>
          <a:xfrm>
            <a:off x="6995543" y="4052612"/>
            <a:ext cx="339018" cy="400110"/>
          </a:xfrm>
          <a:prstGeom prst="rect">
            <a:avLst/>
          </a:prstGeom>
          <a:noFill/>
        </p:spPr>
        <p:txBody>
          <a:bodyPr wrap="square" rtlCol="0">
            <a:spAutoFit/>
          </a:bodyPr>
          <a:lstStyle/>
          <a:p>
            <a:pPr algn="ctr"/>
            <a:r>
              <a:rPr lang="en-GB" sz="2000" b="1" dirty="0">
                <a:solidFill>
                  <a:srgbClr val="00B050"/>
                </a:solidFill>
                <a:latin typeface="+mj-lt"/>
                <a:ea typeface="+mj-ea"/>
                <a:cs typeface="+mj-cs"/>
              </a:rPr>
              <a:t>D</a:t>
            </a:r>
          </a:p>
        </p:txBody>
      </p:sp>
    </p:spTree>
    <p:extLst>
      <p:ext uri="{BB962C8B-B14F-4D97-AF65-F5344CB8AC3E}">
        <p14:creationId xmlns:p14="http://schemas.microsoft.com/office/powerpoint/2010/main" val="18434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750" fill="hold"/>
                                        <p:tgtEl>
                                          <p:spTgt spid="3"/>
                                        </p:tgtEl>
                                        <p:attrNameLst>
                                          <p:attrName>ppt_w</p:attrName>
                                        </p:attrNameLst>
                                      </p:cBhvr>
                                      <p:tavLst>
                                        <p:tav tm="0">
                                          <p:val>
                                            <p:fltVal val="0"/>
                                          </p:val>
                                        </p:tav>
                                        <p:tav tm="100000">
                                          <p:val>
                                            <p:strVal val="#ppt_w"/>
                                          </p:val>
                                        </p:tav>
                                      </p:tavLst>
                                    </p:anim>
                                    <p:anim calcmode="lin" valueType="num">
                                      <p:cBhvr>
                                        <p:cTn id="19" dur="750" fill="hold"/>
                                        <p:tgtEl>
                                          <p:spTgt spid="3"/>
                                        </p:tgtEl>
                                        <p:attrNameLst>
                                          <p:attrName>ppt_h</p:attrName>
                                        </p:attrNameLst>
                                      </p:cBhvr>
                                      <p:tavLst>
                                        <p:tav tm="0">
                                          <p:val>
                                            <p:fltVal val="0"/>
                                          </p:val>
                                        </p:tav>
                                        <p:tav tm="100000">
                                          <p:val>
                                            <p:strVal val="#ppt_h"/>
                                          </p:val>
                                        </p:tav>
                                      </p:tavLst>
                                    </p:anim>
                                    <p:animEffect transition="in" filter="fade">
                                      <p:cBhvr>
                                        <p:cTn id="20" dur="750"/>
                                        <p:tgtEl>
                                          <p:spTgt spid="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750" fill="hold"/>
                                        <p:tgtEl>
                                          <p:spTgt spid="17"/>
                                        </p:tgtEl>
                                        <p:attrNameLst>
                                          <p:attrName>ppt_w</p:attrName>
                                        </p:attrNameLst>
                                      </p:cBhvr>
                                      <p:tavLst>
                                        <p:tav tm="0">
                                          <p:val>
                                            <p:fltVal val="0"/>
                                          </p:val>
                                        </p:tav>
                                        <p:tav tm="100000">
                                          <p:val>
                                            <p:strVal val="#ppt_w"/>
                                          </p:val>
                                        </p:tav>
                                      </p:tavLst>
                                    </p:anim>
                                    <p:anim calcmode="lin" valueType="num">
                                      <p:cBhvr>
                                        <p:cTn id="24" dur="750" fill="hold"/>
                                        <p:tgtEl>
                                          <p:spTgt spid="17"/>
                                        </p:tgtEl>
                                        <p:attrNameLst>
                                          <p:attrName>ppt_h</p:attrName>
                                        </p:attrNameLst>
                                      </p:cBhvr>
                                      <p:tavLst>
                                        <p:tav tm="0">
                                          <p:val>
                                            <p:fltVal val="0"/>
                                          </p:val>
                                        </p:tav>
                                        <p:tav tm="100000">
                                          <p:val>
                                            <p:strVal val="#ppt_h"/>
                                          </p:val>
                                        </p:tav>
                                      </p:tavLst>
                                    </p:anim>
                                    <p:animEffect transition="in" filter="fade">
                                      <p:cBhvr>
                                        <p:cTn id="25" dur="750"/>
                                        <p:tgtEl>
                                          <p:spTgt spid="17"/>
                                        </p:tgtEl>
                                      </p:cBhvr>
                                    </p:animEffect>
                                  </p:childTnLst>
                                </p:cTn>
                              </p:par>
                            </p:childTnLst>
                          </p:cTn>
                        </p:par>
                        <p:par>
                          <p:cTn id="26" fill="hold">
                            <p:stCondLst>
                              <p:cond delay="1750"/>
                            </p:stCondLst>
                            <p:childTnLst>
                              <p:par>
                                <p:cTn id="27" presetID="22" presetClass="entr" presetSubtype="8"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750"/>
                                        <p:tgtEl>
                                          <p:spTgt spid="10"/>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750" fill="hold"/>
                                        <p:tgtEl>
                                          <p:spTgt spid="5"/>
                                        </p:tgtEl>
                                        <p:attrNameLst>
                                          <p:attrName>ppt_w</p:attrName>
                                        </p:attrNameLst>
                                      </p:cBhvr>
                                      <p:tavLst>
                                        <p:tav tm="0">
                                          <p:val>
                                            <p:fltVal val="0"/>
                                          </p:val>
                                        </p:tav>
                                        <p:tav tm="100000">
                                          <p:val>
                                            <p:strVal val="#ppt_w"/>
                                          </p:val>
                                        </p:tav>
                                      </p:tavLst>
                                    </p:anim>
                                    <p:anim calcmode="lin" valueType="num">
                                      <p:cBhvr>
                                        <p:cTn id="34" dur="750" fill="hold"/>
                                        <p:tgtEl>
                                          <p:spTgt spid="5"/>
                                        </p:tgtEl>
                                        <p:attrNameLst>
                                          <p:attrName>ppt_h</p:attrName>
                                        </p:attrNameLst>
                                      </p:cBhvr>
                                      <p:tavLst>
                                        <p:tav tm="0">
                                          <p:val>
                                            <p:fltVal val="0"/>
                                          </p:val>
                                        </p:tav>
                                        <p:tav tm="100000">
                                          <p:val>
                                            <p:strVal val="#ppt_h"/>
                                          </p:val>
                                        </p:tav>
                                      </p:tavLst>
                                    </p:anim>
                                    <p:animEffect transition="in" filter="fade">
                                      <p:cBhvr>
                                        <p:cTn id="35" dur="750"/>
                                        <p:tgtEl>
                                          <p:spTgt spid="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750" fill="hold"/>
                                        <p:tgtEl>
                                          <p:spTgt spid="18"/>
                                        </p:tgtEl>
                                        <p:attrNameLst>
                                          <p:attrName>ppt_w</p:attrName>
                                        </p:attrNameLst>
                                      </p:cBhvr>
                                      <p:tavLst>
                                        <p:tav tm="0">
                                          <p:val>
                                            <p:fltVal val="0"/>
                                          </p:val>
                                        </p:tav>
                                        <p:tav tm="100000">
                                          <p:val>
                                            <p:strVal val="#ppt_w"/>
                                          </p:val>
                                        </p:tav>
                                      </p:tavLst>
                                    </p:anim>
                                    <p:anim calcmode="lin" valueType="num">
                                      <p:cBhvr>
                                        <p:cTn id="39" dur="750" fill="hold"/>
                                        <p:tgtEl>
                                          <p:spTgt spid="18"/>
                                        </p:tgtEl>
                                        <p:attrNameLst>
                                          <p:attrName>ppt_h</p:attrName>
                                        </p:attrNameLst>
                                      </p:cBhvr>
                                      <p:tavLst>
                                        <p:tav tm="0">
                                          <p:val>
                                            <p:fltVal val="0"/>
                                          </p:val>
                                        </p:tav>
                                        <p:tav tm="100000">
                                          <p:val>
                                            <p:strVal val="#ppt_h"/>
                                          </p:val>
                                        </p:tav>
                                      </p:tavLst>
                                    </p:anim>
                                    <p:animEffect transition="in" filter="fade">
                                      <p:cBhvr>
                                        <p:cTn id="40" dur="750"/>
                                        <p:tgtEl>
                                          <p:spTgt spid="18"/>
                                        </p:tgtEl>
                                      </p:cBhvr>
                                    </p:animEffect>
                                  </p:childTnLst>
                                </p:cTn>
                              </p:par>
                            </p:childTnLst>
                          </p:cTn>
                        </p:par>
                        <p:par>
                          <p:cTn id="41" fill="hold">
                            <p:stCondLst>
                              <p:cond delay="3750"/>
                            </p:stCondLst>
                            <p:childTnLst>
                              <p:par>
                                <p:cTn id="42" presetID="22" presetClass="entr" presetSubtype="2" fill="hold" grpId="0" nodeType="afterEffect">
                                  <p:stCondLst>
                                    <p:cond delay="500"/>
                                  </p:stCondLst>
                                  <p:childTnLst>
                                    <p:set>
                                      <p:cBhvr>
                                        <p:cTn id="43" dur="1" fill="hold">
                                          <p:stCondLst>
                                            <p:cond delay="0"/>
                                          </p:stCondLst>
                                        </p:cTn>
                                        <p:tgtEl>
                                          <p:spTgt spid="14"/>
                                        </p:tgtEl>
                                        <p:attrNameLst>
                                          <p:attrName>style.visibility</p:attrName>
                                        </p:attrNameLst>
                                      </p:cBhvr>
                                      <p:to>
                                        <p:strVal val="visible"/>
                                      </p:to>
                                    </p:set>
                                    <p:animEffect transition="in" filter="wipe(right)">
                                      <p:cBhvr>
                                        <p:cTn id="44" dur="750"/>
                                        <p:tgtEl>
                                          <p:spTgt spid="14"/>
                                        </p:tgtEl>
                                      </p:cBhvr>
                                    </p:animEffect>
                                  </p:childTnLst>
                                </p:cTn>
                              </p:par>
                            </p:childTnLst>
                          </p:cTn>
                        </p:par>
                        <p:par>
                          <p:cTn id="45" fill="hold">
                            <p:stCondLst>
                              <p:cond delay="50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750" fill="hold"/>
                                        <p:tgtEl>
                                          <p:spTgt spid="7"/>
                                        </p:tgtEl>
                                        <p:attrNameLst>
                                          <p:attrName>ppt_w</p:attrName>
                                        </p:attrNameLst>
                                      </p:cBhvr>
                                      <p:tavLst>
                                        <p:tav tm="0">
                                          <p:val>
                                            <p:fltVal val="0"/>
                                          </p:val>
                                        </p:tav>
                                        <p:tav tm="100000">
                                          <p:val>
                                            <p:strVal val="#ppt_w"/>
                                          </p:val>
                                        </p:tav>
                                      </p:tavLst>
                                    </p:anim>
                                    <p:anim calcmode="lin" valueType="num">
                                      <p:cBhvr>
                                        <p:cTn id="49" dur="750" fill="hold"/>
                                        <p:tgtEl>
                                          <p:spTgt spid="7"/>
                                        </p:tgtEl>
                                        <p:attrNameLst>
                                          <p:attrName>ppt_h</p:attrName>
                                        </p:attrNameLst>
                                      </p:cBhvr>
                                      <p:tavLst>
                                        <p:tav tm="0">
                                          <p:val>
                                            <p:fltVal val="0"/>
                                          </p:val>
                                        </p:tav>
                                        <p:tav tm="100000">
                                          <p:val>
                                            <p:strVal val="#ppt_h"/>
                                          </p:val>
                                        </p:tav>
                                      </p:tavLst>
                                    </p:anim>
                                    <p:animEffect transition="in" filter="fade">
                                      <p:cBhvr>
                                        <p:cTn id="50" dur="750"/>
                                        <p:tgtEl>
                                          <p:spTgt spid="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750" fill="hold"/>
                                        <p:tgtEl>
                                          <p:spTgt spid="19"/>
                                        </p:tgtEl>
                                        <p:attrNameLst>
                                          <p:attrName>ppt_w</p:attrName>
                                        </p:attrNameLst>
                                      </p:cBhvr>
                                      <p:tavLst>
                                        <p:tav tm="0">
                                          <p:val>
                                            <p:fltVal val="0"/>
                                          </p:val>
                                        </p:tav>
                                        <p:tav tm="100000">
                                          <p:val>
                                            <p:strVal val="#ppt_w"/>
                                          </p:val>
                                        </p:tav>
                                      </p:tavLst>
                                    </p:anim>
                                    <p:anim calcmode="lin" valueType="num">
                                      <p:cBhvr>
                                        <p:cTn id="54" dur="750" fill="hold"/>
                                        <p:tgtEl>
                                          <p:spTgt spid="19"/>
                                        </p:tgtEl>
                                        <p:attrNameLst>
                                          <p:attrName>ppt_h</p:attrName>
                                        </p:attrNameLst>
                                      </p:cBhvr>
                                      <p:tavLst>
                                        <p:tav tm="0">
                                          <p:val>
                                            <p:fltVal val="0"/>
                                          </p:val>
                                        </p:tav>
                                        <p:tav tm="100000">
                                          <p:val>
                                            <p:strVal val="#ppt_h"/>
                                          </p:val>
                                        </p:tav>
                                      </p:tavLst>
                                    </p:anim>
                                    <p:animEffect transition="in" filter="fade">
                                      <p:cBhvr>
                                        <p:cTn id="55" dur="750"/>
                                        <p:tgtEl>
                                          <p:spTgt spid="19"/>
                                        </p:tgtEl>
                                      </p:cBhvr>
                                    </p:animEffect>
                                  </p:childTnLst>
                                </p:cTn>
                              </p:par>
                            </p:childTnLst>
                          </p:cTn>
                        </p:par>
                        <p:par>
                          <p:cTn id="56" fill="hold">
                            <p:stCondLst>
                              <p:cond delay="5750"/>
                            </p:stCondLst>
                            <p:childTnLst>
                              <p:par>
                                <p:cTn id="57" presetID="22" presetClass="entr" presetSubtype="1" fill="hold" grpId="0" nodeType="afterEffect">
                                  <p:stCondLst>
                                    <p:cond delay="500"/>
                                  </p:stCondLst>
                                  <p:childTnLst>
                                    <p:set>
                                      <p:cBhvr>
                                        <p:cTn id="58" dur="1" fill="hold">
                                          <p:stCondLst>
                                            <p:cond delay="0"/>
                                          </p:stCondLst>
                                        </p:cTn>
                                        <p:tgtEl>
                                          <p:spTgt spid="13"/>
                                        </p:tgtEl>
                                        <p:attrNameLst>
                                          <p:attrName>style.visibility</p:attrName>
                                        </p:attrNameLst>
                                      </p:cBhvr>
                                      <p:to>
                                        <p:strVal val="visible"/>
                                      </p:to>
                                    </p:set>
                                    <p:animEffect transition="in" filter="wipe(up)">
                                      <p:cBhvr>
                                        <p:cTn id="59" dur="750"/>
                                        <p:tgtEl>
                                          <p:spTgt spid="13"/>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750" fill="hold"/>
                                        <p:tgtEl>
                                          <p:spTgt spid="9"/>
                                        </p:tgtEl>
                                        <p:attrNameLst>
                                          <p:attrName>ppt_w</p:attrName>
                                        </p:attrNameLst>
                                      </p:cBhvr>
                                      <p:tavLst>
                                        <p:tav tm="0">
                                          <p:val>
                                            <p:fltVal val="0"/>
                                          </p:val>
                                        </p:tav>
                                        <p:tav tm="100000">
                                          <p:val>
                                            <p:strVal val="#ppt_w"/>
                                          </p:val>
                                        </p:tav>
                                      </p:tavLst>
                                    </p:anim>
                                    <p:anim calcmode="lin" valueType="num">
                                      <p:cBhvr>
                                        <p:cTn id="64" dur="750" fill="hold"/>
                                        <p:tgtEl>
                                          <p:spTgt spid="9"/>
                                        </p:tgtEl>
                                        <p:attrNameLst>
                                          <p:attrName>ppt_h</p:attrName>
                                        </p:attrNameLst>
                                      </p:cBhvr>
                                      <p:tavLst>
                                        <p:tav tm="0">
                                          <p:val>
                                            <p:fltVal val="0"/>
                                          </p:val>
                                        </p:tav>
                                        <p:tav tm="100000">
                                          <p:val>
                                            <p:strVal val="#ppt_h"/>
                                          </p:val>
                                        </p:tav>
                                      </p:tavLst>
                                    </p:anim>
                                    <p:animEffect transition="in" filter="fade">
                                      <p:cBhvr>
                                        <p:cTn id="65" dur="750"/>
                                        <p:tgtEl>
                                          <p:spTgt spid="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750" fill="hold"/>
                                        <p:tgtEl>
                                          <p:spTgt spid="20"/>
                                        </p:tgtEl>
                                        <p:attrNameLst>
                                          <p:attrName>ppt_w</p:attrName>
                                        </p:attrNameLst>
                                      </p:cBhvr>
                                      <p:tavLst>
                                        <p:tav tm="0">
                                          <p:val>
                                            <p:fltVal val="0"/>
                                          </p:val>
                                        </p:tav>
                                        <p:tav tm="100000">
                                          <p:val>
                                            <p:strVal val="#ppt_w"/>
                                          </p:val>
                                        </p:tav>
                                      </p:tavLst>
                                    </p:anim>
                                    <p:anim calcmode="lin" valueType="num">
                                      <p:cBhvr>
                                        <p:cTn id="69" dur="750" fill="hold"/>
                                        <p:tgtEl>
                                          <p:spTgt spid="20"/>
                                        </p:tgtEl>
                                        <p:attrNameLst>
                                          <p:attrName>ppt_h</p:attrName>
                                        </p:attrNameLst>
                                      </p:cBhvr>
                                      <p:tavLst>
                                        <p:tav tm="0">
                                          <p:val>
                                            <p:fltVal val="0"/>
                                          </p:val>
                                        </p:tav>
                                        <p:tav tm="100000">
                                          <p:val>
                                            <p:strVal val="#ppt_h"/>
                                          </p:val>
                                        </p:tav>
                                      </p:tavLst>
                                    </p:anim>
                                    <p:animEffect transition="in" filter="fade">
                                      <p:cBhvr>
                                        <p:cTn id="70"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P spid="13" grpId="0" animBg="1"/>
      <p:bldP spid="14" grpId="0" animBg="1"/>
      <p:bldP spid="16"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6" name="Oval 35">
            <a:extLst>
              <a:ext uri="{FF2B5EF4-FFF2-40B4-BE49-F238E27FC236}">
                <a16:creationId xmlns:a16="http://schemas.microsoft.com/office/drawing/2014/main" id="{5E1652BB-F892-467F-82A9-51A0BC050DC6}"/>
              </a:ext>
            </a:extLst>
          </p:cNvPr>
          <p:cNvSpPr/>
          <p:nvPr/>
        </p:nvSpPr>
        <p:spPr>
          <a:xfrm rot="1560000">
            <a:off x="2938805" y="3498001"/>
            <a:ext cx="5040000" cy="1980000"/>
          </a:xfrm>
          <a:prstGeom prst="ellipse">
            <a:avLst/>
          </a:prstGeom>
          <a:solidFill>
            <a:srgbClr val="FFCCF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rgbClr val="CC00FF"/>
                </a:solidFill>
                <a:effectLst>
                  <a:outerShdw blurRad="38100" dist="38100" dir="2700000" algn="tl">
                    <a:srgbClr val="000000">
                      <a:alpha val="43137"/>
                    </a:srgbClr>
                  </a:outerShdw>
                </a:effectLst>
                <a:latin typeface="Corbel" panose="020B0503020204020204" pitchFamily="34" charset="0"/>
              </a:rPr>
              <a:t>Projected self</a:t>
            </a:r>
          </a:p>
          <a:p>
            <a:pPr algn="ctr"/>
            <a:r>
              <a:rPr lang="en-GB" dirty="0">
                <a:solidFill>
                  <a:srgbClr val="CC00FF"/>
                </a:solidFill>
                <a:latin typeface="Corbel" panose="020B0503020204020204" pitchFamily="34" charset="0"/>
              </a:rPr>
              <a:t>The self I want others</a:t>
            </a:r>
          </a:p>
          <a:p>
            <a:pPr algn="ctr"/>
            <a:r>
              <a:rPr lang="en-GB" dirty="0">
                <a:solidFill>
                  <a:srgbClr val="CC00FF"/>
                </a:solidFill>
                <a:latin typeface="Corbel" panose="020B0503020204020204" pitchFamily="34" charset="0"/>
              </a:rPr>
              <a:t>to believe me to be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8" name="Oval 37">
            <a:extLst>
              <a:ext uri="{FF2B5EF4-FFF2-40B4-BE49-F238E27FC236}">
                <a16:creationId xmlns:a16="http://schemas.microsoft.com/office/drawing/2014/main" id="{C9AD7986-9AE3-4710-85D7-95CF0FACF60D}"/>
              </a:ext>
            </a:extLst>
          </p:cNvPr>
          <p:cNvSpPr/>
          <p:nvPr/>
        </p:nvSpPr>
        <p:spPr>
          <a:xfrm>
            <a:off x="6314152" y="4793473"/>
            <a:ext cx="3051197" cy="1537781"/>
          </a:xfrm>
          <a:prstGeom prst="ellipse">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800" dirty="0">
                <a:solidFill>
                  <a:schemeClr val="accent2">
                    <a:lumMod val="75000"/>
                  </a:schemeClr>
                </a:solidFill>
                <a:effectLst>
                  <a:outerShdw blurRad="38100" dist="38100" dir="2700000" algn="tl">
                    <a:srgbClr val="000000">
                      <a:alpha val="43137"/>
                    </a:srgbClr>
                  </a:outerShdw>
                </a:effectLst>
                <a:latin typeface="Corbel" panose="020B0503020204020204" pitchFamily="34" charset="0"/>
              </a:rPr>
              <a:t>Narrative self</a:t>
            </a:r>
          </a:p>
          <a:p>
            <a:pPr algn="ctr"/>
            <a:r>
              <a:rPr lang="en-GB" dirty="0">
                <a:solidFill>
                  <a:schemeClr val="accent2">
                    <a:lumMod val="75000"/>
                  </a:schemeClr>
                </a:solidFill>
                <a:latin typeface="Corbel" panose="020B0503020204020204" pitchFamily="34" charset="0"/>
              </a:rPr>
              <a:t>Remembered self,</a:t>
            </a:r>
          </a:p>
          <a:p>
            <a:pPr algn="ctr"/>
            <a:r>
              <a:rPr lang="en-GB" dirty="0">
                <a:solidFill>
                  <a:schemeClr val="accent2">
                    <a:lumMod val="75000"/>
                  </a:schemeClr>
                </a:solidFill>
                <a:latin typeface="Corbel" panose="020B0503020204020204" pitchFamily="34" charset="0"/>
              </a:rPr>
              <a:t>the self with history</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0" name="Oval 39">
            <a:extLst>
              <a:ext uri="{FF2B5EF4-FFF2-40B4-BE49-F238E27FC236}">
                <a16:creationId xmlns:a16="http://schemas.microsoft.com/office/drawing/2014/main" id="{DC60EC5E-3FCF-44AC-80F8-7CAF905C44BB}"/>
              </a:ext>
            </a:extLst>
          </p:cNvPr>
          <p:cNvSpPr/>
          <p:nvPr/>
        </p:nvSpPr>
        <p:spPr>
          <a:xfrm>
            <a:off x="1552261" y="1879355"/>
            <a:ext cx="2885672" cy="1620000"/>
          </a:xfrm>
          <a:prstGeom prst="ellipse">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solidFill>
                  <a:schemeClr val="accent5">
                    <a:lumMod val="75000"/>
                  </a:schemeClr>
                </a:solidFill>
                <a:effectLst>
                  <a:outerShdw blurRad="38100" dist="38100" dir="2700000" algn="tl">
                    <a:srgbClr val="000000">
                      <a:alpha val="43137"/>
                    </a:srgbClr>
                  </a:outerShdw>
                </a:effectLst>
                <a:latin typeface="Corbel" panose="020B0503020204020204" pitchFamily="34" charset="0"/>
              </a:rPr>
              <a:t>Cultural self</a:t>
            </a:r>
          </a:p>
          <a:p>
            <a:pPr algn="ctr"/>
            <a:r>
              <a:rPr lang="en-GB" dirty="0">
                <a:solidFill>
                  <a:schemeClr val="accent5">
                    <a:lumMod val="75000"/>
                  </a:schemeClr>
                </a:solidFill>
                <a:latin typeface="Corbel" panose="020B0503020204020204" pitchFamily="34" charset="0"/>
              </a:rPr>
              <a:t>The self I should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3" name="Arrow: Striped Right 3">
            <a:extLst>
              <a:ext uri="{FF2B5EF4-FFF2-40B4-BE49-F238E27FC236}">
                <a16:creationId xmlns:a16="http://schemas.microsoft.com/office/drawing/2014/main" id="{FE69FDEF-1119-431E-8FFC-55081A4002B3}"/>
              </a:ext>
            </a:extLst>
          </p:cNvPr>
          <p:cNvSpPr/>
          <p:nvPr/>
        </p:nvSpPr>
        <p:spPr>
          <a:xfrm rot="4418073">
            <a:off x="1207744" y="1433451"/>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5" name="Arrow: Striped Right 3">
            <a:extLst>
              <a:ext uri="{FF2B5EF4-FFF2-40B4-BE49-F238E27FC236}">
                <a16:creationId xmlns:a16="http://schemas.microsoft.com/office/drawing/2014/main" id="{A7F4C683-16AB-4ADC-9772-5B753731443B}"/>
              </a:ext>
            </a:extLst>
          </p:cNvPr>
          <p:cNvSpPr/>
          <p:nvPr/>
        </p:nvSpPr>
        <p:spPr>
          <a:xfrm rot="5400000">
            <a:off x="7969204" y="451344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6" name="Arrow: Striped Right 3">
            <a:extLst>
              <a:ext uri="{FF2B5EF4-FFF2-40B4-BE49-F238E27FC236}">
                <a16:creationId xmlns:a16="http://schemas.microsoft.com/office/drawing/2014/main" id="{DAE6D01D-96A6-4FE5-8F8A-B661F57D29D9}"/>
              </a:ext>
            </a:extLst>
          </p:cNvPr>
          <p:cNvSpPr/>
          <p:nvPr/>
        </p:nvSpPr>
        <p:spPr>
          <a:xfrm rot="13125010">
            <a:off x="6415259" y="488486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48" name="Arrow: Striped Right 3">
            <a:extLst>
              <a:ext uri="{FF2B5EF4-FFF2-40B4-BE49-F238E27FC236}">
                <a16:creationId xmlns:a16="http://schemas.microsoft.com/office/drawing/2014/main" id="{B2A3FA00-A9CA-4D0E-A05B-5AA4D66321A5}"/>
              </a:ext>
            </a:extLst>
          </p:cNvPr>
          <p:cNvSpPr/>
          <p:nvPr/>
        </p:nvSpPr>
        <p:spPr>
          <a:xfrm rot="4896650">
            <a:off x="4307606" y="3232019"/>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9" name="Arrow: Striped Right 3">
            <a:extLst>
              <a:ext uri="{FF2B5EF4-FFF2-40B4-BE49-F238E27FC236}">
                <a16:creationId xmlns:a16="http://schemas.microsoft.com/office/drawing/2014/main" id="{EBCA2A2D-2ADF-463A-88A3-EFA0FE55D6E3}"/>
              </a:ext>
            </a:extLst>
          </p:cNvPr>
          <p:cNvSpPr/>
          <p:nvPr/>
        </p:nvSpPr>
        <p:spPr>
          <a:xfrm rot="7779822">
            <a:off x="3323152" y="4976553"/>
            <a:ext cx="1242196" cy="522514"/>
          </a:xfrm>
          <a:prstGeom prst="notchedRightArrow">
            <a:avLst>
              <a:gd name="adj1" fmla="val 50000"/>
              <a:gd name="adj2" fmla="val 131145"/>
            </a:avLst>
          </a:prstGeom>
          <a:gradFill flip="none" rotWithShape="1">
            <a:gsLst>
              <a:gs pos="0">
                <a:schemeClr val="accent3">
                  <a:lumMod val="75000"/>
                </a:schemeClr>
              </a:gs>
              <a:gs pos="50000">
                <a:schemeClr val="accent3">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2" name="Arrow: Striped Right 3">
            <a:extLst>
              <a:ext uri="{FF2B5EF4-FFF2-40B4-BE49-F238E27FC236}">
                <a16:creationId xmlns:a16="http://schemas.microsoft.com/office/drawing/2014/main" id="{378FBDE2-0FBC-47AC-99FB-6EF3017A7305}"/>
              </a:ext>
            </a:extLst>
          </p:cNvPr>
          <p:cNvSpPr/>
          <p:nvPr/>
        </p:nvSpPr>
        <p:spPr>
          <a:xfrm rot="9897618">
            <a:off x="7028473" y="4566864"/>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3" name="Arrow: Striped Right 3">
            <a:extLst>
              <a:ext uri="{FF2B5EF4-FFF2-40B4-BE49-F238E27FC236}">
                <a16:creationId xmlns:a16="http://schemas.microsoft.com/office/drawing/2014/main" id="{1C29FFF3-295D-443B-8BCD-4F4EE76C7CD0}"/>
              </a:ext>
            </a:extLst>
          </p:cNvPr>
          <p:cNvSpPr/>
          <p:nvPr/>
        </p:nvSpPr>
        <p:spPr>
          <a:xfrm rot="4533660">
            <a:off x="3244314" y="3326833"/>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5" name="Arrow: Striped Right 3">
            <a:extLst>
              <a:ext uri="{FF2B5EF4-FFF2-40B4-BE49-F238E27FC236}">
                <a16:creationId xmlns:a16="http://schemas.microsoft.com/office/drawing/2014/main" id="{8F264516-4380-42EB-9CE2-C697F015EFDB}"/>
              </a:ext>
            </a:extLst>
          </p:cNvPr>
          <p:cNvSpPr/>
          <p:nvPr/>
        </p:nvSpPr>
        <p:spPr>
          <a:xfrm rot="19641574">
            <a:off x="4052758" y="2277215"/>
            <a:ext cx="576000" cy="288000"/>
          </a:xfrm>
          <a:prstGeom prst="leftRightArrow">
            <a:avLst>
              <a:gd name="adj1" fmla="val 50000"/>
              <a:gd name="adj2" fmla="val 69455"/>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 name="Rectangle 3">
            <a:extLst>
              <a:ext uri="{FF2B5EF4-FFF2-40B4-BE49-F238E27FC236}">
                <a16:creationId xmlns:a16="http://schemas.microsoft.com/office/drawing/2014/main" id="{C21D6263-5041-49D4-AAD2-1A50D0FC9136}"/>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Types of self</a:t>
            </a:r>
          </a:p>
          <a:p>
            <a:pPr algn="ctr"/>
            <a:endParaRPr lang="en-GB" dirty="0">
              <a:solidFill>
                <a:srgbClr val="0070C0"/>
              </a:solidFill>
              <a:latin typeface="Corbel" panose="020B0503020204020204" pitchFamily="34" charset="0"/>
            </a:endParaRPr>
          </a:p>
          <a:p>
            <a:pPr algn="ctr"/>
            <a:r>
              <a:rPr lang="en-GB" dirty="0">
                <a:solidFill>
                  <a:srgbClr val="0070C0"/>
                </a:solidFill>
                <a:latin typeface="Corbel" panose="020B0503020204020204" pitchFamily="34" charset="0"/>
              </a:rPr>
              <a:t>We now skip a few chapters in </a:t>
            </a:r>
            <a:r>
              <a:rPr lang="en-GB" b="1" i="1" dirty="0">
                <a:solidFill>
                  <a:srgbClr val="0070C0"/>
                </a:solidFill>
                <a:latin typeface="Corbel" panose="020B0503020204020204" pitchFamily="34" charset="0"/>
              </a:rPr>
              <a:t>The Origins of Self</a:t>
            </a:r>
            <a:r>
              <a:rPr lang="en-GB" dirty="0">
                <a:solidFill>
                  <a:srgbClr val="0070C0"/>
                </a:solidFill>
                <a:latin typeface="Corbel" panose="020B0503020204020204" pitchFamily="34" charset="0"/>
              </a:rPr>
              <a:t> and go on to chapter 8, which looks at the way selfhood may be functionally managed in the human brain. </a:t>
            </a:r>
          </a:p>
          <a:p>
            <a:pPr algn="ctr"/>
            <a:endParaRPr lang="en-GB" dirty="0">
              <a:solidFill>
                <a:srgbClr val="0070C0"/>
              </a:solidFill>
              <a:latin typeface="Corbel" panose="020B0503020204020204" pitchFamily="34" charset="0"/>
            </a:endParaRPr>
          </a:p>
          <a:p>
            <a:pPr algn="ctr"/>
            <a:r>
              <a:rPr lang="en-GB" dirty="0">
                <a:solidFill>
                  <a:srgbClr val="0070C0"/>
                </a:solidFill>
                <a:latin typeface="Corbel" panose="020B0503020204020204" pitchFamily="34" charset="0"/>
              </a:rPr>
              <a:t>The hypothesis considered here is called the </a:t>
            </a:r>
            <a:r>
              <a:rPr lang="en-GB" b="1" i="1" dirty="0">
                <a:solidFill>
                  <a:srgbClr val="0070C0"/>
                </a:solidFill>
                <a:latin typeface="Corbel" panose="020B0503020204020204" pitchFamily="34" charset="0"/>
              </a:rPr>
              <a:t>Seven Selves Hypothesis</a:t>
            </a:r>
            <a:r>
              <a:rPr lang="en-GB" dirty="0">
                <a:solidFill>
                  <a:srgbClr val="0070C0"/>
                </a:solidFill>
                <a:latin typeface="Corbel" panose="020B0503020204020204" pitchFamily="34" charset="0"/>
              </a:rPr>
              <a:t>, or SSH.</a:t>
            </a:r>
          </a:p>
          <a:p>
            <a:pPr algn="ctr"/>
            <a:endParaRPr lang="en-GB" dirty="0">
              <a:solidFill>
                <a:srgbClr val="0070C0"/>
              </a:solidFill>
              <a:latin typeface="Corbel" panose="020B0503020204020204" pitchFamily="34" charset="0"/>
            </a:endParaRPr>
          </a:p>
          <a:p>
            <a:pPr algn="ctr"/>
            <a:r>
              <a:rPr lang="en-GB" dirty="0">
                <a:solidFill>
                  <a:srgbClr val="0070C0"/>
                </a:solidFill>
                <a:latin typeface="Corbel" panose="020B0503020204020204" pitchFamily="34" charset="0"/>
              </a:rPr>
              <a:t>This is not a biological or mechanical hypothesis, it considers the types of self needed to make human selfhood work, and the processes by which internal representations and external presentations are achieved.</a:t>
            </a:r>
          </a:p>
          <a:p>
            <a:pPr algn="ctr"/>
            <a:endParaRPr lang="en-GB" dirty="0">
              <a:solidFill>
                <a:srgbClr val="0070C0"/>
              </a:solidFill>
              <a:latin typeface="Corbel" panose="020B0503020204020204" pitchFamily="34" charset="0"/>
            </a:endParaRPr>
          </a:p>
        </p:txBody>
      </p:sp>
      <p:sp>
        <p:nvSpPr>
          <p:cNvPr id="26" name="TextBox 25">
            <a:extLst>
              <a:ext uri="{FF2B5EF4-FFF2-40B4-BE49-F238E27FC236}">
                <a16:creationId xmlns:a16="http://schemas.microsoft.com/office/drawing/2014/main" id="{EDB24876-CD2F-47EF-9B16-B847720F0995}"/>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5</a:t>
            </a:r>
          </a:p>
        </p:txBody>
      </p:sp>
    </p:spTree>
    <p:extLst>
      <p:ext uri="{BB962C8B-B14F-4D97-AF65-F5344CB8AC3E}">
        <p14:creationId xmlns:p14="http://schemas.microsoft.com/office/powerpoint/2010/main" val="382252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up)">
                                      <p:cBhvr>
                                        <p:cTn id="49" dur="500"/>
                                        <p:tgtEl>
                                          <p:spTgt spid="4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up)">
                                      <p:cBhvr>
                                        <p:cTn id="52" dur="500"/>
                                        <p:tgtEl>
                                          <p:spTgt spid="5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up)">
                                      <p:cBhvr>
                                        <p:cTn id="59" dur="500"/>
                                        <p:tgtEl>
                                          <p:spTgt spid="49"/>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outVertical)">
                                      <p:cBhvr>
                                        <p:cTn id="62" dur="500"/>
                                        <p:tgtEl>
                                          <p:spTgt spid="25"/>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down)">
                                      <p:cBhvr>
                                        <p:cTn id="68" dur="500"/>
                                        <p:tgtEl>
                                          <p:spTgt spid="51"/>
                                        </p:tgtEl>
                                      </p:cBhvr>
                                    </p:animEffect>
                                  </p:childTnLst>
                                </p:cTn>
                              </p:par>
                              <p:par>
                                <p:cTn id="69" presetID="16" presetClass="entr" presetSubtype="37"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arn(outVertical)">
                                      <p:cBhvr>
                                        <p:cTn id="71" dur="500"/>
                                        <p:tgtEl>
                                          <p:spTgt spid="44"/>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500"/>
                                        <p:tgtEl>
                                          <p:spTgt spid="4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right)">
                                      <p:cBhvr>
                                        <p:cTn id="77" dur="500"/>
                                        <p:tgtEl>
                                          <p:spTgt spid="46"/>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right)">
                                      <p:cBhvr>
                                        <p:cTn id="80" dur="500"/>
                                        <p:tgtEl>
                                          <p:spTgt spid="52"/>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wipe(up)">
                                      <p:cBhvr>
                                        <p:cTn id="83" dur="500"/>
                                        <p:tgtEl>
                                          <p:spTgt spid="48"/>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up)">
                                      <p:cBhvr>
                                        <p:cTn id="86" dur="500"/>
                                        <p:tgtEl>
                                          <p:spTgt spid="23"/>
                                        </p:tgtEl>
                                      </p:cBhvr>
                                    </p:animEffect>
                                  </p:childTnLst>
                                </p:cTn>
                              </p:par>
                            </p:childTnLst>
                          </p:cTn>
                        </p:par>
                        <p:par>
                          <p:cTn id="87" fill="hold">
                            <p:stCondLst>
                              <p:cond delay="4500"/>
                            </p:stCondLst>
                            <p:childTnLst>
                              <p:par>
                                <p:cTn id="88" presetID="2" presetClass="entr" presetSubtype="4" fill="hold" grpId="0" nodeType="after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additive="base">
                                        <p:cTn id="90" dur="2000" fill="hold"/>
                                        <p:tgtEl>
                                          <p:spTgt spid="4"/>
                                        </p:tgtEl>
                                        <p:attrNameLst>
                                          <p:attrName>ppt_x</p:attrName>
                                        </p:attrNameLst>
                                      </p:cBhvr>
                                      <p:tavLst>
                                        <p:tav tm="0">
                                          <p:val>
                                            <p:strVal val="#ppt_x"/>
                                          </p:val>
                                        </p:tav>
                                        <p:tav tm="100000">
                                          <p:val>
                                            <p:strVal val="#ppt_x"/>
                                          </p:val>
                                        </p:tav>
                                      </p:tavLst>
                                    </p:anim>
                                    <p:anim calcmode="lin" valueType="num">
                                      <p:cBhvr additive="base">
                                        <p:cTn id="9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1" grpId="0" animBg="1"/>
      <p:bldP spid="52" grpId="0" animBg="1"/>
      <p:bldP spid="53" grpId="0" animBg="1"/>
      <p:bldP spid="23" grpId="0" animBg="1"/>
      <p:bldP spid="24" grpId="0" animBg="1"/>
      <p:bldP spid="2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Actual self</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27" name="Rectangle 26">
            <a:extLst>
              <a:ext uri="{FF2B5EF4-FFF2-40B4-BE49-F238E27FC236}">
                <a16:creationId xmlns:a16="http://schemas.microsoft.com/office/drawing/2014/main" id="{C7B023A4-9F2D-424C-9B2F-E1B0E1134F88}"/>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Actual self</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The Actual self is  the physical self, without which there can be no selfhood. It is directly governed by the twin genetic imperatives to survive and thrive. </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Unlike the other selves, the Actual self is not a conscious representation of the self; and, because of this, it is essentially unknowable: I can know that I have an Actual self, but I cannot consciously inspect it </a:t>
            </a:r>
            <a:r>
              <a:rPr lang="en-US">
                <a:solidFill>
                  <a:srgbClr val="0070C0"/>
                </a:solidFill>
                <a:latin typeface="Corbel" panose="020B0503020204020204" pitchFamily="34" charset="0"/>
              </a:rPr>
              <a:t>or accurately model </a:t>
            </a:r>
            <a:r>
              <a:rPr lang="en-US" dirty="0">
                <a:solidFill>
                  <a:srgbClr val="0070C0"/>
                </a:solidFill>
                <a:latin typeface="Corbel" panose="020B0503020204020204" pitchFamily="34" charset="0"/>
              </a:rPr>
              <a:t>it. It equates to the Sense of self in the evolutionary hypothesis.</a:t>
            </a:r>
            <a:endParaRPr lang="en-GB" dirty="0">
              <a:solidFill>
                <a:srgbClr val="0070C0"/>
              </a:solidFill>
              <a:latin typeface="Corbel" panose="020B0503020204020204" pitchFamily="34" charset="0"/>
            </a:endParaRPr>
          </a:p>
        </p:txBody>
      </p:sp>
      <p:sp>
        <p:nvSpPr>
          <p:cNvPr id="5" name="TextBox 4">
            <a:extLst>
              <a:ext uri="{FF2B5EF4-FFF2-40B4-BE49-F238E27FC236}">
                <a16:creationId xmlns:a16="http://schemas.microsoft.com/office/drawing/2014/main" id="{5E80D101-ACC1-4D97-9973-A0B4675AFCFB}"/>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6</a:t>
            </a:r>
          </a:p>
        </p:txBody>
      </p:sp>
    </p:spTree>
    <p:extLst>
      <p:ext uri="{BB962C8B-B14F-4D97-AF65-F5344CB8AC3E}">
        <p14:creationId xmlns:p14="http://schemas.microsoft.com/office/powerpoint/2010/main" val="106979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2000" fill="hold"/>
                                        <p:tgtEl>
                                          <p:spTgt spid="27"/>
                                        </p:tgtEl>
                                        <p:attrNameLst>
                                          <p:attrName>ppt_x</p:attrName>
                                        </p:attrNameLst>
                                      </p:cBhvr>
                                      <p:tavLst>
                                        <p:tav tm="0">
                                          <p:val>
                                            <p:strVal val="#ppt_x"/>
                                          </p:val>
                                        </p:tav>
                                        <p:tav tm="100000">
                                          <p:val>
                                            <p:strVal val="#ppt_x"/>
                                          </p:val>
                                        </p:tav>
                                      </p:tavLst>
                                    </p:anim>
                                    <p:anim calcmode="lin" valueType="num">
                                      <p:cBhvr additive="base">
                                        <p:cTn id="14"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Social selves</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5C4D36B8-F23A-4D7A-8169-38DBB6294BF0}"/>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Social selves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This is the first self of which I am consciously aware:  the model of my self offered by others as part of the exchange of social calculus. Unlike most of the other selves, therefore, it is provided wholly from outside the self.</a:t>
            </a:r>
          </a:p>
          <a:p>
            <a:pPr algn="ctr"/>
            <a:endParaRPr lang="en-US"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It is possible for me to receive many modelled Social selves. Each is a different opinion of who I am and, if I receive sufficient of them, I can start to form my own opinion of me. </a:t>
            </a:r>
          </a:p>
          <a:p>
            <a:pPr algn="ctr"/>
            <a:endParaRPr lang="en-US" dirty="0">
              <a:solidFill>
                <a:srgbClr val="0070C0"/>
              </a:solidFill>
              <a:latin typeface="Corbel" panose="020B0503020204020204" pitchFamily="34" charset="0"/>
            </a:endParaRPr>
          </a:p>
          <a:p>
            <a:pPr algn="ctr"/>
            <a:endParaRPr lang="en-GB" dirty="0">
              <a:solidFill>
                <a:srgbClr val="0070C0"/>
              </a:solidFill>
              <a:latin typeface="Corbel" panose="020B0503020204020204" pitchFamily="34" charset="0"/>
            </a:endParaRPr>
          </a:p>
        </p:txBody>
      </p:sp>
      <p:sp>
        <p:nvSpPr>
          <p:cNvPr id="7" name="TextBox 6">
            <a:extLst>
              <a:ext uri="{FF2B5EF4-FFF2-40B4-BE49-F238E27FC236}">
                <a16:creationId xmlns:a16="http://schemas.microsoft.com/office/drawing/2014/main" id="{0777C29D-58C1-4724-A252-57403E28A671}"/>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7</a:t>
            </a:r>
          </a:p>
        </p:txBody>
      </p:sp>
    </p:spTree>
    <p:extLst>
      <p:ext uri="{BB962C8B-B14F-4D97-AF65-F5344CB8AC3E}">
        <p14:creationId xmlns:p14="http://schemas.microsoft.com/office/powerpoint/2010/main" val="342056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0" fill="hold"/>
                                        <p:tgtEl>
                                          <p:spTgt spid="27"/>
                                        </p:tgtEl>
                                        <p:attrNameLst>
                                          <p:attrName>ppt_x</p:attrName>
                                        </p:attrNameLst>
                                      </p:cBhvr>
                                      <p:tavLst>
                                        <p:tav tm="0">
                                          <p:val>
                                            <p:strVal val="#ppt_x"/>
                                          </p:val>
                                        </p:tav>
                                        <p:tav tm="100000">
                                          <p:val>
                                            <p:strVal val="#ppt_x"/>
                                          </p:val>
                                        </p:tav>
                                      </p:tavLst>
                                    </p:anim>
                                    <p:anim calcmode="lin" valueType="num">
                                      <p:cBhvr additive="base">
                                        <p:cTn id="18"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Self-model</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3C06336C-9AB1-4A57-9026-C7373392DA9E}"/>
              </a:ext>
            </a:extLst>
          </p:cNvPr>
          <p:cNvSpPr/>
          <p:nvPr/>
        </p:nvSpPr>
        <p:spPr>
          <a:xfrm>
            <a:off x="9439717"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Self-model</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Each of my Self-models is integrated from sets of social selves received from others. I can therefore have many possible Self-models, but usually only one at  a time. However, because my currently-active Self-model changes over time, I have some conscious control over it – being the me they believe me to be. This protean nature of the self can become a source of self- anxiety: do my inconsistencies represent a failure or fraying of my integrated selfhood? There is only one actual, physical me, so why do there seem to be several real “</a:t>
            </a:r>
            <a:r>
              <a:rPr lang="en-US" dirty="0" err="1">
                <a:solidFill>
                  <a:srgbClr val="0070C0"/>
                </a:solidFill>
                <a:latin typeface="Corbel" panose="020B0503020204020204" pitchFamily="34" charset="0"/>
              </a:rPr>
              <a:t>me”s</a:t>
            </a:r>
            <a:r>
              <a:rPr lang="en-US" dirty="0">
                <a:solidFill>
                  <a:srgbClr val="0070C0"/>
                </a:solidFill>
                <a:latin typeface="Corbel" panose="020B0503020204020204" pitchFamily="34" charset="0"/>
              </a:rPr>
              <a:t>?</a:t>
            </a:r>
            <a:endParaRPr lang="en-GB" dirty="0">
              <a:solidFill>
                <a:srgbClr val="0070C0"/>
              </a:solidFill>
              <a:latin typeface="Corbel" panose="020B0503020204020204" pitchFamily="34" charset="0"/>
            </a:endParaRPr>
          </a:p>
        </p:txBody>
      </p:sp>
      <p:sp>
        <p:nvSpPr>
          <p:cNvPr id="10" name="TextBox 9">
            <a:extLst>
              <a:ext uri="{FF2B5EF4-FFF2-40B4-BE49-F238E27FC236}">
                <a16:creationId xmlns:a16="http://schemas.microsoft.com/office/drawing/2014/main" id="{BD5D6332-B655-4400-AAE0-F11418E3E998}"/>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8</a:t>
            </a:r>
          </a:p>
        </p:txBody>
      </p:sp>
    </p:spTree>
    <p:extLst>
      <p:ext uri="{BB962C8B-B14F-4D97-AF65-F5344CB8AC3E}">
        <p14:creationId xmlns:p14="http://schemas.microsoft.com/office/powerpoint/2010/main" val="13946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down)">
                                      <p:cBhvr>
                                        <p:cTn id="17" dur="500"/>
                                        <p:tgtEl>
                                          <p:spTgt spid="5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2000" fill="hold"/>
                                        <p:tgtEl>
                                          <p:spTgt spid="27"/>
                                        </p:tgtEl>
                                        <p:attrNameLst>
                                          <p:attrName>ppt_x</p:attrName>
                                        </p:attrNameLst>
                                      </p:cBhvr>
                                      <p:tavLst>
                                        <p:tav tm="0">
                                          <p:val>
                                            <p:strVal val="#ppt_x"/>
                                          </p:val>
                                        </p:tav>
                                        <p:tav tm="100000">
                                          <p:val>
                                            <p:strVal val="#ppt_x"/>
                                          </p:val>
                                        </p:tav>
                                      </p:tavLst>
                                    </p:anim>
                                    <p:anim calcmode="lin" valueType="num">
                                      <p:cBhvr additive="base">
                                        <p:cTn id="2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1" grpId="0" animBg="1"/>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03168" cy="6857999"/>
          </a:xfrm>
          <a:solidFill>
            <a:schemeClr val="accent2">
              <a:lumMod val="20000"/>
              <a:lumOff val="80000"/>
            </a:schemeClr>
          </a:solidFill>
          <a:ln w="28575">
            <a:solidFill>
              <a:schemeClr val="accent4">
                <a:lumMod val="75000"/>
              </a:schemeClr>
            </a:solidFill>
            <a:prstDash val="sysDash"/>
          </a:ln>
        </p:spPr>
        <p:txBody>
          <a:bodyPr vert="vert270">
            <a:normAutofit/>
          </a:bodyPr>
          <a:lstStyle/>
          <a:p>
            <a:pPr algn="ctr">
              <a:defRPr/>
            </a:pPr>
            <a:r>
              <a:rPr lang="en-GB" sz="3200" b="1" dirty="0">
                <a:solidFill>
                  <a:srgbClr val="C00000"/>
                </a:solidFill>
                <a:effectLst>
                  <a:outerShdw blurRad="38100" dist="38100" dir="2700000" algn="tl">
                    <a:srgbClr val="000000">
                      <a:alpha val="43137"/>
                    </a:srgbClr>
                  </a:outerShdw>
                </a:effectLst>
              </a:rPr>
              <a:t>Types of self:</a:t>
            </a:r>
            <a:br>
              <a:rPr lang="en-GB" sz="3200" b="1" dirty="0">
                <a:solidFill>
                  <a:srgbClr val="C00000"/>
                </a:solidFill>
                <a:effectLst>
                  <a:outerShdw blurRad="38100" dist="38100" dir="2700000" algn="tl">
                    <a:srgbClr val="000000">
                      <a:alpha val="43137"/>
                    </a:srgbClr>
                  </a:outerShdw>
                </a:effectLst>
              </a:rPr>
            </a:br>
            <a:r>
              <a:rPr lang="en-GB" sz="3200" b="1" dirty="0">
                <a:solidFill>
                  <a:srgbClr val="C00000"/>
                </a:solidFill>
                <a:effectLst>
                  <a:outerShdw blurRad="38100" dist="38100" dir="2700000" algn="tl">
                    <a:srgbClr val="000000">
                      <a:alpha val="43137"/>
                    </a:srgbClr>
                  </a:outerShdw>
                </a:effectLst>
              </a:rPr>
              <a:t>Episodic selves</a:t>
            </a:r>
          </a:p>
        </p:txBody>
      </p:sp>
      <p:sp>
        <p:nvSpPr>
          <p:cNvPr id="35" name="Oval 34">
            <a:extLst>
              <a:ext uri="{FF2B5EF4-FFF2-40B4-BE49-F238E27FC236}">
                <a16:creationId xmlns:a16="http://schemas.microsoft.com/office/drawing/2014/main" id="{48286619-F60B-41BE-B2BF-90B6C9A67F9D}"/>
              </a:ext>
            </a:extLst>
          </p:cNvPr>
          <p:cNvSpPr/>
          <p:nvPr/>
        </p:nvSpPr>
        <p:spPr>
          <a:xfrm>
            <a:off x="4473543" y="1378898"/>
            <a:ext cx="3914587" cy="3816424"/>
          </a:xfrm>
          <a:prstGeom prst="ellipse">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solidFill>
                  <a:schemeClr val="tx1"/>
                </a:solidFill>
                <a:effectLst>
                  <a:outerShdw blurRad="38100" dist="38100" dir="2700000" algn="tl">
                    <a:srgbClr val="000000">
                      <a:alpha val="43137"/>
                    </a:srgbClr>
                  </a:outerShdw>
                </a:effectLst>
                <a:latin typeface="Corbel" panose="020B0503020204020204" pitchFamily="34" charset="0"/>
              </a:rPr>
              <a:t>Actual self</a:t>
            </a:r>
          </a:p>
          <a:p>
            <a:pPr algn="ctr"/>
            <a:r>
              <a:rPr lang="en-GB" dirty="0">
                <a:solidFill>
                  <a:schemeClr val="tx1"/>
                </a:solidFill>
                <a:latin typeface="Corbel" panose="020B0503020204020204" pitchFamily="34" charset="0"/>
              </a:rPr>
              <a:t>Unknowable</a:t>
            </a:r>
          </a:p>
        </p:txBody>
      </p:sp>
      <p:sp>
        <p:nvSpPr>
          <p:cNvPr id="37" name="Oval 36">
            <a:extLst>
              <a:ext uri="{FF2B5EF4-FFF2-40B4-BE49-F238E27FC236}">
                <a16:creationId xmlns:a16="http://schemas.microsoft.com/office/drawing/2014/main" id="{A649A81E-7870-4987-8281-33B7CD03CC35}"/>
              </a:ext>
            </a:extLst>
          </p:cNvPr>
          <p:cNvSpPr/>
          <p:nvPr/>
        </p:nvSpPr>
        <p:spPr>
          <a:xfrm>
            <a:off x="7231006" y="757641"/>
            <a:ext cx="1997706" cy="5040000"/>
          </a:xfrm>
          <a:prstGeom prst="ellipse">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endPar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endParaRPr>
          </a:p>
          <a:p>
            <a:pPr algn="ctr"/>
            <a:r>
              <a:rPr lang="en-GB" sz="2800" dirty="0">
                <a:solidFill>
                  <a:schemeClr val="accent4">
                    <a:lumMod val="50000"/>
                  </a:schemeClr>
                </a:solidFill>
                <a:effectLst>
                  <a:outerShdw blurRad="38100" dist="38100" dir="2700000" algn="tl">
                    <a:srgbClr val="000000">
                      <a:alpha val="43137"/>
                    </a:srgbClr>
                  </a:outerShdw>
                </a:effectLst>
                <a:latin typeface="Corbel" panose="020B0503020204020204" pitchFamily="34" charset="0"/>
              </a:rPr>
              <a:t>Episodic selves</a:t>
            </a:r>
          </a:p>
          <a:p>
            <a:pPr algn="ctr"/>
            <a:r>
              <a:rPr lang="en-GB" dirty="0">
                <a:solidFill>
                  <a:schemeClr val="accent4">
                    <a:lumMod val="50000"/>
                  </a:schemeClr>
                </a:solidFill>
                <a:latin typeface="Corbel" panose="020B0503020204020204" pitchFamily="34" charset="0"/>
              </a:rPr>
              <a:t>The self as modelled in individual past events</a:t>
            </a:r>
          </a:p>
        </p:txBody>
      </p:sp>
      <p:sp>
        <p:nvSpPr>
          <p:cNvPr id="39" name="Oval 38">
            <a:extLst>
              <a:ext uri="{FF2B5EF4-FFF2-40B4-BE49-F238E27FC236}">
                <a16:creationId xmlns:a16="http://schemas.microsoft.com/office/drawing/2014/main" id="{EDC18700-C95E-48CB-BF41-DDB8DBF448C7}"/>
              </a:ext>
            </a:extLst>
          </p:cNvPr>
          <p:cNvSpPr/>
          <p:nvPr/>
        </p:nvSpPr>
        <p:spPr>
          <a:xfrm rot="20100000">
            <a:off x="3173900" y="972243"/>
            <a:ext cx="5040000" cy="1980000"/>
          </a:xfrm>
          <a:prstGeom prst="ellipse">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dirty="0">
                <a:solidFill>
                  <a:schemeClr val="accent6"/>
                </a:solidFill>
                <a:effectLst>
                  <a:outerShdw blurRad="38100" dist="38100" dir="2700000" algn="tl">
                    <a:srgbClr val="000000">
                      <a:alpha val="43137"/>
                    </a:srgbClr>
                  </a:outerShdw>
                </a:effectLst>
                <a:latin typeface="Corbel" panose="020B0503020204020204" pitchFamily="34" charset="0"/>
              </a:rPr>
              <a:t>Self-model</a:t>
            </a:r>
          </a:p>
          <a:p>
            <a:pPr algn="ctr"/>
            <a:r>
              <a:rPr lang="en-GB" dirty="0">
                <a:solidFill>
                  <a:schemeClr val="accent6"/>
                </a:solidFill>
                <a:latin typeface="Corbel" panose="020B0503020204020204" pitchFamily="34" charset="0"/>
              </a:rPr>
              <a:t>The self I believe me to be</a:t>
            </a:r>
          </a:p>
        </p:txBody>
      </p:sp>
      <p:sp>
        <p:nvSpPr>
          <p:cNvPr id="41" name="Oval 40">
            <a:extLst>
              <a:ext uri="{FF2B5EF4-FFF2-40B4-BE49-F238E27FC236}">
                <a16:creationId xmlns:a16="http://schemas.microsoft.com/office/drawing/2014/main" id="{F41E34F5-1CCC-4E7A-8FE3-6664CB5B29DC}"/>
              </a:ext>
            </a:extLst>
          </p:cNvPr>
          <p:cNvSpPr/>
          <p:nvPr/>
        </p:nvSpPr>
        <p:spPr>
          <a:xfrm>
            <a:off x="2085812" y="493965"/>
            <a:ext cx="3240000" cy="1620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effectLst>
                  <a:outerShdw blurRad="38100" dist="38100" dir="2700000" algn="tl">
                    <a:srgbClr val="000000">
                      <a:alpha val="43137"/>
                    </a:srgbClr>
                  </a:outerShdw>
                </a:effectLst>
                <a:latin typeface="Corbel" panose="020B0503020204020204" pitchFamily="34" charset="0"/>
              </a:rPr>
              <a:t>Social selves</a:t>
            </a:r>
          </a:p>
          <a:p>
            <a:pPr algn="ctr"/>
            <a:r>
              <a:rPr lang="en-GB" dirty="0">
                <a:solidFill>
                  <a:schemeClr val="tx2"/>
                </a:solidFill>
                <a:latin typeface="Corbel" panose="020B0503020204020204" pitchFamily="34" charset="0"/>
              </a:rPr>
              <a:t>The self others believe me to be</a:t>
            </a:r>
          </a:p>
        </p:txBody>
      </p:sp>
      <p:sp>
        <p:nvSpPr>
          <p:cNvPr id="42" name="Arrow: Striped Right 3">
            <a:extLst>
              <a:ext uri="{FF2B5EF4-FFF2-40B4-BE49-F238E27FC236}">
                <a16:creationId xmlns:a16="http://schemas.microsoft.com/office/drawing/2014/main" id="{1430F46F-4622-497E-ACD2-30D541AD7B12}"/>
              </a:ext>
            </a:extLst>
          </p:cNvPr>
          <p:cNvSpPr/>
          <p:nvPr/>
        </p:nvSpPr>
        <p:spPr>
          <a:xfrm rot="3368624">
            <a:off x="1622653" y="403222"/>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44" name="Arrow: Striped Right 3">
            <a:extLst>
              <a:ext uri="{FF2B5EF4-FFF2-40B4-BE49-F238E27FC236}">
                <a16:creationId xmlns:a16="http://schemas.microsoft.com/office/drawing/2014/main" id="{CE409B67-A71C-46A2-B649-DD1DDDCC7F09}"/>
              </a:ext>
            </a:extLst>
          </p:cNvPr>
          <p:cNvSpPr/>
          <p:nvPr/>
        </p:nvSpPr>
        <p:spPr>
          <a:xfrm rot="2280358">
            <a:off x="7509608" y="1456381"/>
            <a:ext cx="576000" cy="288000"/>
          </a:xfrm>
          <a:prstGeom prst="leftRightArrow">
            <a:avLst>
              <a:gd name="adj1" fmla="val 50000"/>
              <a:gd name="adj2" fmla="val 71736"/>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1" name="Arrow: Striped Right 3">
            <a:extLst>
              <a:ext uri="{FF2B5EF4-FFF2-40B4-BE49-F238E27FC236}">
                <a16:creationId xmlns:a16="http://schemas.microsoft.com/office/drawing/2014/main" id="{243C9160-32A5-4DB7-BEE1-8B633F56C179}"/>
              </a:ext>
            </a:extLst>
          </p:cNvPr>
          <p:cNvSpPr/>
          <p:nvPr/>
        </p:nvSpPr>
        <p:spPr>
          <a:xfrm rot="14457964">
            <a:off x="6026152" y="2523136"/>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prstDash val="dash"/>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53" name="Arrow: Striped Right 3">
            <a:extLst>
              <a:ext uri="{FF2B5EF4-FFF2-40B4-BE49-F238E27FC236}">
                <a16:creationId xmlns:a16="http://schemas.microsoft.com/office/drawing/2014/main" id="{D12041CB-EA91-455C-BF3B-ECDF50F18741}"/>
              </a:ext>
            </a:extLst>
          </p:cNvPr>
          <p:cNvSpPr/>
          <p:nvPr/>
        </p:nvSpPr>
        <p:spPr>
          <a:xfrm rot="7298735">
            <a:off x="8196800" y="673304"/>
            <a:ext cx="1242196" cy="522514"/>
          </a:xfrm>
          <a:prstGeom prst="notchedRightArrow">
            <a:avLst>
              <a:gd name="adj1" fmla="val 50000"/>
              <a:gd name="adj2" fmla="val 131145"/>
            </a:avLst>
          </a:prstGeom>
          <a:gradFill flip="none" rotWithShape="1">
            <a:gsLst>
              <a:gs pos="0">
                <a:schemeClr val="accent2">
                  <a:lumMod val="75000"/>
                </a:schemeClr>
              </a:gs>
              <a:gs pos="50000">
                <a:schemeClr val="accent2">
                  <a:lumMod val="40000"/>
                  <a:lumOff val="60000"/>
                </a:schemeClr>
              </a:gs>
              <a:gs pos="100000">
                <a:schemeClr val="bg1"/>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4" name="Arrow: Striped Right 3">
            <a:extLst>
              <a:ext uri="{FF2B5EF4-FFF2-40B4-BE49-F238E27FC236}">
                <a16:creationId xmlns:a16="http://schemas.microsoft.com/office/drawing/2014/main" id="{A5F17DBA-A9BC-4611-AB99-7BAA110F5EA8}"/>
              </a:ext>
            </a:extLst>
          </p:cNvPr>
          <p:cNvSpPr/>
          <p:nvPr/>
        </p:nvSpPr>
        <p:spPr>
          <a:xfrm rot="1197500">
            <a:off x="5041842" y="1317051"/>
            <a:ext cx="576000" cy="288000"/>
          </a:xfrm>
          <a:prstGeom prst="notchedRightArrow">
            <a:avLst>
              <a:gd name="adj1" fmla="val 50000"/>
              <a:gd name="adj2" fmla="val 102917"/>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orbel" panose="020B0503020204020204" pitchFamily="34" charset="0"/>
            </a:endParaRPr>
          </a:p>
        </p:txBody>
      </p:sp>
      <p:sp>
        <p:nvSpPr>
          <p:cNvPr id="27" name="Rectangle 26">
            <a:extLst>
              <a:ext uri="{FF2B5EF4-FFF2-40B4-BE49-F238E27FC236}">
                <a16:creationId xmlns:a16="http://schemas.microsoft.com/office/drawing/2014/main" id="{8EB99F97-9592-4899-96D9-91D236D4A254}"/>
              </a:ext>
            </a:extLst>
          </p:cNvPr>
          <p:cNvSpPr/>
          <p:nvPr/>
        </p:nvSpPr>
        <p:spPr>
          <a:xfrm>
            <a:off x="9459381" y="0"/>
            <a:ext cx="2752284" cy="6858000"/>
          </a:xfrm>
          <a:prstGeom prst="rect">
            <a:avLst/>
          </a:prstGeom>
          <a:solidFill>
            <a:srgbClr val="FFFF99">
              <a:alpha val="9804"/>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0000"/>
                </a:solidFill>
                <a:latin typeface="Corbel" panose="020B0503020204020204" pitchFamily="34" charset="0"/>
              </a:rPr>
              <a:t>Episodic selves</a:t>
            </a:r>
          </a:p>
          <a:p>
            <a:pPr algn="ctr"/>
            <a:endParaRPr lang="en-GB" dirty="0">
              <a:solidFill>
                <a:srgbClr val="0070C0"/>
              </a:solidFill>
              <a:latin typeface="Corbel" panose="020B0503020204020204" pitchFamily="34" charset="0"/>
            </a:endParaRPr>
          </a:p>
          <a:p>
            <a:pPr algn="ctr"/>
            <a:r>
              <a:rPr lang="en-US" dirty="0">
                <a:solidFill>
                  <a:srgbClr val="0070C0"/>
                </a:solidFill>
                <a:latin typeface="Corbel" panose="020B0503020204020204" pitchFamily="34" charset="0"/>
              </a:rPr>
              <a:t>When I remember my self, I do not remember my Self-model as it was when the memory was laid down; rather, I construct a current Self-model to represent my previous self. This means that I am continually </a:t>
            </a:r>
            <a:r>
              <a:rPr lang="en-US" dirty="0" err="1">
                <a:solidFill>
                  <a:srgbClr val="0070C0"/>
                </a:solidFill>
                <a:latin typeface="Corbel" panose="020B0503020204020204" pitchFamily="34" charset="0"/>
              </a:rPr>
              <a:t>pathologising</a:t>
            </a:r>
            <a:r>
              <a:rPr lang="en-US" dirty="0">
                <a:solidFill>
                  <a:srgbClr val="0070C0"/>
                </a:solidFill>
                <a:latin typeface="Corbel" panose="020B0503020204020204" pitchFamily="34" charset="0"/>
              </a:rPr>
              <a:t> my memories: recalling a memory involves copying the memory engram into working memory, adjusting the memory and then writing it back. This is an important fallibility: each time I recall a memory I model the past event in relation to my current Self-model, giving an illusion of permanence of selfness.</a:t>
            </a:r>
            <a:endParaRPr lang="en-GB" dirty="0">
              <a:solidFill>
                <a:srgbClr val="0070C0"/>
              </a:solidFill>
              <a:latin typeface="Corbel" panose="020B0503020204020204" pitchFamily="34" charset="0"/>
            </a:endParaRPr>
          </a:p>
        </p:txBody>
      </p:sp>
      <p:sp>
        <p:nvSpPr>
          <p:cNvPr id="13" name="TextBox 12">
            <a:extLst>
              <a:ext uri="{FF2B5EF4-FFF2-40B4-BE49-F238E27FC236}">
                <a16:creationId xmlns:a16="http://schemas.microsoft.com/office/drawing/2014/main" id="{3D98D8FB-6087-4F37-B328-0CB4DF122DD9}"/>
              </a:ext>
            </a:extLst>
          </p:cNvPr>
          <p:cNvSpPr txBox="1"/>
          <p:nvPr/>
        </p:nvSpPr>
        <p:spPr>
          <a:xfrm>
            <a:off x="401138" y="25017"/>
            <a:ext cx="600891" cy="338554"/>
          </a:xfrm>
          <a:prstGeom prst="rect">
            <a:avLst/>
          </a:prstGeom>
          <a:noFill/>
        </p:spPr>
        <p:txBody>
          <a:bodyPr wrap="square" rtlCol="0">
            <a:spAutoFit/>
          </a:bodyPr>
          <a:lstStyle/>
          <a:p>
            <a:pPr algn="ctr"/>
            <a:r>
              <a:rPr lang="en-GB" sz="1600" b="1" dirty="0">
                <a:solidFill>
                  <a:srgbClr val="C00000"/>
                </a:solidFill>
                <a:effectLst>
                  <a:outerShdw blurRad="38100" dist="38100" dir="2700000" algn="tl">
                    <a:srgbClr val="000000">
                      <a:alpha val="43137"/>
                    </a:srgbClr>
                  </a:outerShdw>
                </a:effectLst>
                <a:latin typeface="+mj-lt"/>
                <a:ea typeface="+mj-ea"/>
                <a:cs typeface="+mj-cs"/>
              </a:rPr>
              <a:t>9</a:t>
            </a:r>
          </a:p>
        </p:txBody>
      </p:sp>
    </p:spTree>
    <p:extLst>
      <p:ext uri="{BB962C8B-B14F-4D97-AF65-F5344CB8AC3E}">
        <p14:creationId xmlns:p14="http://schemas.microsoft.com/office/powerpoint/2010/main" val="17442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outVertical)">
                                      <p:cBhvr>
                                        <p:cTn id="17" dur="500"/>
                                        <p:tgtEl>
                                          <p:spTgt spid="44"/>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2000" fill="hold"/>
                                        <p:tgtEl>
                                          <p:spTgt spid="27"/>
                                        </p:tgtEl>
                                        <p:attrNameLst>
                                          <p:attrName>ppt_x</p:attrName>
                                        </p:attrNameLst>
                                      </p:cBhvr>
                                      <p:tavLst>
                                        <p:tav tm="0">
                                          <p:val>
                                            <p:strVal val="#ppt_x"/>
                                          </p:val>
                                        </p:tav>
                                        <p:tav tm="100000">
                                          <p:val>
                                            <p:strVal val="#ppt_x"/>
                                          </p:val>
                                        </p:tav>
                                      </p:tavLst>
                                    </p:anim>
                                    <p:anim calcmode="lin" valueType="num">
                                      <p:cBhvr additive="base">
                                        <p:cTn id="22"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53"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4926</TotalTime>
  <Words>1417</Words>
  <Application>Microsoft Office PowerPoint</Application>
  <PresentationFormat>Widescreen</PresentationFormat>
  <Paragraphs>218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Corbel</vt:lpstr>
      <vt:lpstr>Office Theme</vt:lpstr>
      <vt:lpstr>Being Someone:  Language and Selfhood 30 April 2021, 13:00-14:00</vt:lpstr>
      <vt:lpstr>PowerPoint Presentation</vt:lpstr>
      <vt:lpstr>PowerPoint Presentation</vt:lpstr>
      <vt:lpstr>PowerPoint Presentation</vt:lpstr>
      <vt:lpstr>Types of self</vt:lpstr>
      <vt:lpstr>Types of self: Actual self</vt:lpstr>
      <vt:lpstr>Types of self: Social selves</vt:lpstr>
      <vt:lpstr>Types of self: Self-model</vt:lpstr>
      <vt:lpstr>Types of self: Episodic selves</vt:lpstr>
      <vt:lpstr>Types of self: Narrative self</vt:lpstr>
      <vt:lpstr>Types of self: Cultural self</vt:lpstr>
      <vt:lpstr>Types of self: Projected self</vt:lpstr>
      <vt:lpstr>Types of self: The role of the subconscious?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Edwardes, Martin</dc:creator>
  <cp:lastModifiedBy>Martin Edwardes</cp:lastModifiedBy>
  <cp:revision>158</cp:revision>
  <dcterms:created xsi:type="dcterms:W3CDTF">2018-03-23T15:00:22Z</dcterms:created>
  <dcterms:modified xsi:type="dcterms:W3CDTF">2021-04-22T12:36:10Z</dcterms:modified>
</cp:coreProperties>
</file>