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56" r:id="rId4"/>
    <p:sldId id="260" r:id="rId5"/>
    <p:sldId id="259" r:id="rId6"/>
    <p:sldId id="262" r:id="rId7"/>
    <p:sldId id="263" r:id="rId8"/>
    <p:sldId id="264" r:id="rId9"/>
    <p:sldId id="265" r:id="rId10"/>
    <p:sldId id="266" r:id="rId11"/>
    <p:sldId id="257" r:id="rId12"/>
    <p:sldId id="274" r:id="rId13"/>
    <p:sldId id="273" r:id="rId14"/>
    <p:sldId id="272" r:id="rId15"/>
    <p:sldId id="271" r:id="rId16"/>
    <p:sldId id="270" r:id="rId17"/>
    <p:sldId id="269" r:id="rId18"/>
    <p:sldId id="268" r:id="rId19"/>
    <p:sldId id="275"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FF99"/>
    <a:srgbClr val="FFFFCC"/>
    <a:srgbClr val="00CC00"/>
    <a:srgbClr val="CC00FF"/>
    <a:srgbClr val="FFCCFF"/>
    <a:srgbClr val="000000"/>
    <a:srgbClr val="FF9900"/>
    <a:srgbClr val="7F7F7F"/>
    <a:srgbClr val="EB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10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6EBA-F1A5-4258-A82E-6778E6E1A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5CD742-2F3C-4FE8-B8D5-B9761404D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789F7F-877C-4F06-84FA-A62EE10E63D1}"/>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5" name="Footer Placeholder 4">
            <a:extLst>
              <a:ext uri="{FF2B5EF4-FFF2-40B4-BE49-F238E27FC236}">
                <a16:creationId xmlns:a16="http://schemas.microsoft.com/office/drawing/2014/main" id="{B539331F-8D7C-49FA-9189-EDEE3F16B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BE349-2A1D-4FB2-BD8E-F3A10E5348D8}"/>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05203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024E-FC67-49C7-9887-1158609BB1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66CD08-8819-4269-B15C-085FBF2355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E96473-8C5F-43C1-9282-FB44F00717FC}"/>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5" name="Footer Placeholder 4">
            <a:extLst>
              <a:ext uri="{FF2B5EF4-FFF2-40B4-BE49-F238E27FC236}">
                <a16:creationId xmlns:a16="http://schemas.microsoft.com/office/drawing/2014/main" id="{7E47277A-E611-4943-824D-5E41383220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4D383-D89E-4466-B3D9-EE94AF86D1C5}"/>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423858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FC139-638B-46BF-B8E7-87DAFB2346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2DECEB-6934-4896-971D-633EA64AB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82B0A-D03C-4ED7-B020-B48CA9076D04}"/>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5" name="Footer Placeholder 4">
            <a:extLst>
              <a:ext uri="{FF2B5EF4-FFF2-40B4-BE49-F238E27FC236}">
                <a16:creationId xmlns:a16="http://schemas.microsoft.com/office/drawing/2014/main" id="{2EEA60FD-DDC4-40F6-8711-0CE3C5D05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5F04B-18E5-486A-9EEC-C3D397CC96EC}"/>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6676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FF32-AAC8-4E79-893C-64047ABC79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D0B9F3-FEF0-47F1-8ECA-7C734142AA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2B8E3-2C2A-47E9-90B1-9DED8988B669}"/>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5" name="Footer Placeholder 4">
            <a:extLst>
              <a:ext uri="{FF2B5EF4-FFF2-40B4-BE49-F238E27FC236}">
                <a16:creationId xmlns:a16="http://schemas.microsoft.com/office/drawing/2014/main" id="{97776FD4-CF4B-479A-8661-2CEFC44AB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9ADB14-1B17-410C-AC08-5266F832966C}"/>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272914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0CA9-1B29-4B19-A4EA-A257636BA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DAB2C1-32D7-4996-A3A9-D6A602110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20844F-166B-49A5-81F7-02529A78B1E2}"/>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5" name="Footer Placeholder 4">
            <a:extLst>
              <a:ext uri="{FF2B5EF4-FFF2-40B4-BE49-F238E27FC236}">
                <a16:creationId xmlns:a16="http://schemas.microsoft.com/office/drawing/2014/main" id="{90A80FBA-ED2F-425A-832C-7A2D15CE38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F49EB-CAA6-4B7A-81BF-42015BCD1063}"/>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241643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EA86-DB70-439A-9DD7-0327E94078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148AA-208D-4604-95FD-98BE7BD495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375010-1C2B-4403-95CF-6294D30DCD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A61033-BC91-4CCD-9087-6A12577BFFFB}"/>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6" name="Footer Placeholder 5">
            <a:extLst>
              <a:ext uri="{FF2B5EF4-FFF2-40B4-BE49-F238E27FC236}">
                <a16:creationId xmlns:a16="http://schemas.microsoft.com/office/drawing/2014/main" id="{DA07BAE9-D539-4430-9A94-C119C944BA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DA184-222A-4888-A6EC-47E30DEDFAEA}"/>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41472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94D7-3EB7-4345-B83F-733F70239B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F65F4-099B-4D11-826B-22A960D03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7D7361-EE96-4234-B4F4-BA05DB594C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D68717-269F-4D22-B621-E87DD433E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67E7BF-6D25-4DC1-A88F-594FC22EF2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9C2DF9-E059-473F-A09F-2E19C68B190A}"/>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8" name="Footer Placeholder 7">
            <a:extLst>
              <a:ext uri="{FF2B5EF4-FFF2-40B4-BE49-F238E27FC236}">
                <a16:creationId xmlns:a16="http://schemas.microsoft.com/office/drawing/2014/main" id="{1DC50CA5-56B2-45F1-83EA-4E6CA8D5D4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89EE9-7AE6-46F6-84B6-B3F1B26E0586}"/>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01894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C32D-E6B7-4354-A095-0F7D0D4FC4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40D706-D368-4598-892C-7A73B16F3932}"/>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4" name="Footer Placeholder 3">
            <a:extLst>
              <a:ext uri="{FF2B5EF4-FFF2-40B4-BE49-F238E27FC236}">
                <a16:creationId xmlns:a16="http://schemas.microsoft.com/office/drawing/2014/main" id="{DEAEB08A-A5C9-4F6E-8F26-95524F1D91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6435D8-DB42-4963-8EEE-CAAD67C605EF}"/>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50438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F0148-FD2E-4B3E-9A85-B83411864A92}"/>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3" name="Footer Placeholder 2">
            <a:extLst>
              <a:ext uri="{FF2B5EF4-FFF2-40B4-BE49-F238E27FC236}">
                <a16:creationId xmlns:a16="http://schemas.microsoft.com/office/drawing/2014/main" id="{67260B9B-2006-4DFC-ADD0-52D5C2BBCF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753D78-D89C-470A-B632-CC3652967BFA}"/>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03979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69A3-E63F-4D54-A60F-72E5771D2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097051-B538-492D-B6DC-564020575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DD59CF-E12B-42C9-9522-154940A93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8B1A7-779A-41BD-9031-AF2A5BA5AB64}"/>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6" name="Footer Placeholder 5">
            <a:extLst>
              <a:ext uri="{FF2B5EF4-FFF2-40B4-BE49-F238E27FC236}">
                <a16:creationId xmlns:a16="http://schemas.microsoft.com/office/drawing/2014/main" id="{8FAA558A-BEED-4658-A54A-92A1F9860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352ED-D803-4E6D-9214-3A8D0DBA8601}"/>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92942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4339-A643-4B3A-BDF2-E9954A60C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A3FAE4-F790-4ACB-9FFE-C54742D5A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45824F-2829-4A89-899B-A39723623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9D7C34-8568-4967-8DB2-0D16D547B3D1}"/>
              </a:ext>
            </a:extLst>
          </p:cNvPr>
          <p:cNvSpPr>
            <a:spLocks noGrp="1"/>
          </p:cNvSpPr>
          <p:nvPr>
            <p:ph type="dt" sz="half" idx="10"/>
          </p:nvPr>
        </p:nvSpPr>
        <p:spPr/>
        <p:txBody>
          <a:bodyPr/>
          <a:lstStyle/>
          <a:p>
            <a:fld id="{34E1A248-9E84-4B2E-95AD-983F802C21FE}" type="datetimeFigureOut">
              <a:rPr lang="en-GB" smtClean="0"/>
              <a:t>20/04/2021</a:t>
            </a:fld>
            <a:endParaRPr lang="en-GB"/>
          </a:p>
        </p:txBody>
      </p:sp>
      <p:sp>
        <p:nvSpPr>
          <p:cNvPr id="6" name="Footer Placeholder 5">
            <a:extLst>
              <a:ext uri="{FF2B5EF4-FFF2-40B4-BE49-F238E27FC236}">
                <a16:creationId xmlns:a16="http://schemas.microsoft.com/office/drawing/2014/main" id="{DF7E17C3-B903-4D17-8418-792251059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E11DCF-E4ED-410C-BE33-6ACE5F97CE17}"/>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05817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0B6C7-4905-4213-B850-E390CF84F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F83215-6C4E-45A7-A3EC-5934C6EC5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CB519-76DD-425A-80F4-FED4C7052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1A248-9E84-4B2E-95AD-983F802C21FE}" type="datetimeFigureOut">
              <a:rPr lang="en-GB" smtClean="0"/>
              <a:t>20/04/2021</a:t>
            </a:fld>
            <a:endParaRPr lang="en-GB"/>
          </a:p>
        </p:txBody>
      </p:sp>
      <p:sp>
        <p:nvSpPr>
          <p:cNvPr id="5" name="Footer Placeholder 4">
            <a:extLst>
              <a:ext uri="{FF2B5EF4-FFF2-40B4-BE49-F238E27FC236}">
                <a16:creationId xmlns:a16="http://schemas.microsoft.com/office/drawing/2014/main" id="{EFB047D3-5D25-4639-BAC5-26B947EB5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EAF7E-44D9-4F92-A397-1368129D2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79C7-CE32-4E4A-8560-9AC58C6DCFB0}" type="slidenum">
              <a:rPr lang="en-GB" smtClean="0"/>
              <a:t>‹#›</a:t>
            </a:fld>
            <a:endParaRPr lang="en-GB"/>
          </a:p>
        </p:txBody>
      </p:sp>
    </p:spTree>
    <p:extLst>
      <p:ext uri="{BB962C8B-B14F-4D97-AF65-F5344CB8AC3E}">
        <p14:creationId xmlns:p14="http://schemas.microsoft.com/office/powerpoint/2010/main" val="362769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 Dutch Proverbs Guaranteed to Surprise and Delight">
            <a:extLst>
              <a:ext uri="{FF2B5EF4-FFF2-40B4-BE49-F238E27FC236}">
                <a16:creationId xmlns:a16="http://schemas.microsoft.com/office/drawing/2014/main" id="{FE6FC2D6-9815-4426-BC4B-D5E396D2668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596" b="8622"/>
          <a:stretch/>
        </p:blipFill>
        <p:spPr bwMode="auto">
          <a:xfrm>
            <a:off x="1403167" y="1"/>
            <a:ext cx="107888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Building up to selfhood</a:t>
            </a:r>
            <a:br>
              <a:rPr lang="en-GB" sz="3200" b="1" dirty="0">
                <a:solidFill>
                  <a:srgbClr val="C00000"/>
                </a:solidFill>
                <a:effectLst>
                  <a:outerShdw blurRad="38100" dist="38100" dir="2700000" algn="tl">
                    <a:srgbClr val="000000">
                      <a:alpha val="43137"/>
                    </a:srgbClr>
                  </a:outerShdw>
                </a:effectLst>
              </a:rPr>
            </a:br>
            <a:r>
              <a:rPr lang="en-GB" sz="2400" b="1" dirty="0">
                <a:solidFill>
                  <a:schemeClr val="accent4">
                    <a:lumMod val="75000"/>
                  </a:schemeClr>
                </a:solidFill>
                <a:effectLst>
                  <a:outerShdw blurRad="38100" dist="38100" dir="2700000" algn="tl">
                    <a:srgbClr val="000000">
                      <a:alpha val="43137"/>
                    </a:srgbClr>
                  </a:outerShdw>
                </a:effectLst>
              </a:rPr>
              <a:t>Thursday 6 May 2021, 6pm</a:t>
            </a:r>
          </a:p>
        </p:txBody>
      </p:sp>
      <p:sp>
        <p:nvSpPr>
          <p:cNvPr id="30" name="TextBox 29">
            <a:extLst>
              <a:ext uri="{FF2B5EF4-FFF2-40B4-BE49-F238E27FC236}">
                <a16:creationId xmlns:a16="http://schemas.microsoft.com/office/drawing/2014/main" id="{CDBAAF1D-BF98-4133-90FD-D151A641188F}"/>
              </a:ext>
            </a:extLst>
          </p:cNvPr>
          <p:cNvSpPr txBox="1"/>
          <p:nvPr/>
        </p:nvSpPr>
        <p:spPr>
          <a:xfrm>
            <a:off x="1403166" y="98277"/>
            <a:ext cx="10788832" cy="1200329"/>
          </a:xfrm>
          <a:prstGeom prst="rect">
            <a:avLst/>
          </a:prstGeom>
          <a:noFill/>
        </p:spPr>
        <p:txBody>
          <a:bodyPr wrap="square">
            <a:spAutoFit/>
          </a:bodyPr>
          <a:lstStyle/>
          <a:p>
            <a:pPr algn="ctr"/>
            <a:r>
              <a:rPr lang="en-GB" sz="7200" b="1" dirty="0">
                <a:solidFill>
                  <a:srgbClr val="C00000"/>
                </a:solidFill>
                <a:effectLst>
                  <a:outerShdw blurRad="38100" dist="38100" dir="2700000" algn="tl">
                    <a:srgbClr val="000000">
                      <a:alpha val="43137"/>
                    </a:srgbClr>
                  </a:outerShdw>
                </a:effectLst>
                <a:latin typeface="Corbel" panose="020B0503020204020204" pitchFamily="34" charset="0"/>
              </a:rPr>
              <a:t>Building up to selfhood</a:t>
            </a:r>
            <a:endParaRPr lang="en-GB" sz="7200" dirty="0">
              <a:latin typeface="Corbel" panose="020B0503020204020204" pitchFamily="34" charset="0"/>
            </a:endParaRPr>
          </a:p>
        </p:txBody>
      </p:sp>
      <p:sp>
        <p:nvSpPr>
          <p:cNvPr id="9" name="TextBox 8">
            <a:extLst>
              <a:ext uri="{FF2B5EF4-FFF2-40B4-BE49-F238E27FC236}">
                <a16:creationId xmlns:a16="http://schemas.microsoft.com/office/drawing/2014/main" id="{BB16911D-7377-405B-A872-EC5910FC8BD4}"/>
              </a:ext>
            </a:extLst>
          </p:cNvPr>
          <p:cNvSpPr txBox="1"/>
          <p:nvPr/>
        </p:nvSpPr>
        <p:spPr>
          <a:xfrm>
            <a:off x="3672702" y="3340272"/>
            <a:ext cx="6249762" cy="1384995"/>
          </a:xfrm>
          <a:prstGeom prst="rect">
            <a:avLst/>
          </a:prstGeom>
          <a:noFill/>
        </p:spPr>
        <p:txBody>
          <a:bodyPr wrap="square" rtlCol="0">
            <a:spAutoFit/>
          </a:bodyPr>
          <a:lstStyle/>
          <a:p>
            <a:pPr algn="ctr"/>
            <a:r>
              <a:rPr lang="en-GB" sz="2800" b="1" i="1" dirty="0">
                <a:latin typeface="Corbel" panose="020B0503020204020204" pitchFamily="34" charset="0"/>
              </a:rPr>
              <a:t>Because…</a:t>
            </a:r>
          </a:p>
          <a:p>
            <a:pPr algn="ctr"/>
            <a:r>
              <a:rPr lang="en-GB" sz="2800" b="1" i="1" dirty="0">
                <a:latin typeface="Corbel" panose="020B0503020204020204" pitchFamily="34" charset="0"/>
              </a:rPr>
              <a:t>before you can break down the self</a:t>
            </a:r>
          </a:p>
          <a:p>
            <a:pPr algn="ctr"/>
            <a:r>
              <a:rPr lang="en-GB" sz="2800" b="1" i="1" dirty="0">
                <a:latin typeface="Corbel" panose="020B0503020204020204" pitchFamily="34" charset="0"/>
              </a:rPr>
              <a:t>you need a self to break down</a:t>
            </a:r>
          </a:p>
        </p:txBody>
      </p:sp>
      <p:sp>
        <p:nvSpPr>
          <p:cNvPr id="31" name="TextBox 30">
            <a:extLst>
              <a:ext uri="{FF2B5EF4-FFF2-40B4-BE49-F238E27FC236}">
                <a16:creationId xmlns:a16="http://schemas.microsoft.com/office/drawing/2014/main" id="{65E28F22-02EF-40A2-94E7-D44B1C82FDE4}"/>
              </a:ext>
            </a:extLst>
          </p:cNvPr>
          <p:cNvSpPr txBox="1"/>
          <p:nvPr/>
        </p:nvSpPr>
        <p:spPr>
          <a:xfrm>
            <a:off x="2571066" y="1298606"/>
            <a:ext cx="8453031" cy="1938992"/>
          </a:xfrm>
          <a:prstGeom prst="rect">
            <a:avLst/>
          </a:prstGeom>
          <a:noFill/>
        </p:spPr>
        <p:txBody>
          <a:bodyPr wrap="square" rtlCol="0">
            <a:spAutoFit/>
          </a:bodyPr>
          <a:lstStyle/>
          <a:p>
            <a:pPr algn="ctr"/>
            <a:r>
              <a:rPr lang="en-GB" sz="4000" b="1" dirty="0">
                <a:solidFill>
                  <a:schemeClr val="accent4">
                    <a:lumMod val="75000"/>
                  </a:schemeClr>
                </a:solidFill>
                <a:latin typeface="Corbel" panose="020B0503020204020204" pitchFamily="34" charset="0"/>
              </a:rPr>
              <a:t>An anthropological perspective on </a:t>
            </a:r>
          </a:p>
          <a:p>
            <a:pPr algn="ctr"/>
            <a:r>
              <a:rPr lang="en-GB" sz="4000" b="1" dirty="0">
                <a:solidFill>
                  <a:schemeClr val="accent4">
                    <a:lumMod val="75000"/>
                  </a:schemeClr>
                </a:solidFill>
                <a:latin typeface="Corbel" panose="020B0503020204020204" pitchFamily="34" charset="0"/>
              </a:rPr>
              <a:t>where selfhood came from, </a:t>
            </a:r>
          </a:p>
          <a:p>
            <a:pPr algn="ctr"/>
            <a:r>
              <a:rPr lang="en-GB" sz="4000" b="1" dirty="0">
                <a:solidFill>
                  <a:schemeClr val="accent4">
                    <a:lumMod val="75000"/>
                  </a:schemeClr>
                </a:solidFill>
                <a:latin typeface="Corbel" panose="020B0503020204020204" pitchFamily="34" charset="0"/>
              </a:rPr>
              <a:t>and the selves humans have </a:t>
            </a:r>
          </a:p>
        </p:txBody>
      </p:sp>
      <p:pic>
        <p:nvPicPr>
          <p:cNvPr id="32" name="Picture 31" descr="LOGO.jpg">
            <a:extLst>
              <a:ext uri="{FF2B5EF4-FFF2-40B4-BE49-F238E27FC236}">
                <a16:creationId xmlns:a16="http://schemas.microsoft.com/office/drawing/2014/main" id="{8B0EBA20-D6F0-4CC9-8A8D-8C94F45DA4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8935" y="5463579"/>
            <a:ext cx="1711201" cy="1296144"/>
          </a:xfrm>
          <a:prstGeom prst="rect">
            <a:avLst/>
          </a:prstGeom>
        </p:spPr>
      </p:pic>
      <p:sp>
        <p:nvSpPr>
          <p:cNvPr id="33" name="Subtitle 2">
            <a:extLst>
              <a:ext uri="{FF2B5EF4-FFF2-40B4-BE49-F238E27FC236}">
                <a16:creationId xmlns:a16="http://schemas.microsoft.com/office/drawing/2014/main" id="{B25A688A-1881-4684-855B-479E7B0D9CAC}"/>
              </a:ext>
            </a:extLst>
          </p:cNvPr>
          <p:cNvSpPr txBox="1">
            <a:spLocks/>
          </p:cNvSpPr>
          <p:nvPr/>
        </p:nvSpPr>
        <p:spPr>
          <a:xfrm>
            <a:off x="7320136" y="5467205"/>
            <a:ext cx="3060000" cy="1292518"/>
          </a:xfrm>
          <a:prstGeom prst="rect">
            <a:avLst/>
          </a:prstGeom>
          <a:solidFill>
            <a:schemeClr val="tx2">
              <a:lumMod val="40000"/>
              <a:lumOff val="6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latin typeface="Corbel" panose="020B0503020204020204" pitchFamily="34" charset="0"/>
              </a:rPr>
              <a:t>Martin Edwardes</a:t>
            </a:r>
          </a:p>
          <a:p>
            <a:pPr marL="0" indent="0" algn="r">
              <a:buNone/>
            </a:pPr>
            <a:r>
              <a:rPr lang="en-US" sz="1700" dirty="0">
                <a:latin typeface="Corbel" panose="020B0503020204020204" pitchFamily="34" charset="0"/>
              </a:rPr>
              <a:t>BSc MA PhD, FRAI</a:t>
            </a:r>
          </a:p>
          <a:p>
            <a:pPr marL="0" indent="0" algn="r">
              <a:buNone/>
            </a:pPr>
            <a:r>
              <a:rPr lang="en-US" sz="1700" dirty="0">
                <a:latin typeface="Corbel" panose="020B0503020204020204" pitchFamily="34" charset="0"/>
              </a:rPr>
              <a:t>martin.1.edwardes@kcl.ac.uk</a:t>
            </a:r>
          </a:p>
        </p:txBody>
      </p:sp>
      <p:sp>
        <p:nvSpPr>
          <p:cNvPr id="10" name="TextBox 9">
            <a:extLst>
              <a:ext uri="{FF2B5EF4-FFF2-40B4-BE49-F238E27FC236}">
                <a16:creationId xmlns:a16="http://schemas.microsoft.com/office/drawing/2014/main" id="{B79BD695-8AB7-4CE2-8DF8-9081DEB1DC3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a:t>
            </a:r>
          </a:p>
        </p:txBody>
      </p:sp>
    </p:spTree>
    <p:extLst>
      <p:ext uri="{BB962C8B-B14F-4D97-AF65-F5344CB8AC3E}">
        <p14:creationId xmlns:p14="http://schemas.microsoft.com/office/powerpoint/2010/main" val="114752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F9694-CCE2-4A0F-A045-460FA23741C2}"/>
              </a:ext>
            </a:extLst>
          </p:cNvPr>
          <p:cNvSpPr/>
          <p:nvPr/>
        </p:nvSpPr>
        <p:spPr>
          <a:xfrm>
            <a:off x="3643133" y="162233"/>
            <a:ext cx="2880000" cy="6533534"/>
          </a:xfrm>
          <a:prstGeom prst="rect">
            <a:avLst/>
          </a:prstGeom>
          <a:gradFill>
            <a:gsLst>
              <a:gs pos="0">
                <a:srgbClr val="FFCCCC"/>
              </a:gs>
              <a:gs pos="75000">
                <a:srgbClr val="CCFFFF"/>
              </a:gs>
              <a:gs pos="50000">
                <a:srgbClr val="CCFFCC"/>
              </a:gs>
              <a:gs pos="25000">
                <a:srgbClr val="FFFFCC"/>
              </a:gs>
              <a:gs pos="100000">
                <a:srgbClr val="CCECFF"/>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dirty="0">
                <a:solidFill>
                  <a:srgbClr val="FF0000"/>
                </a:solidFill>
                <a:effectLst>
                  <a:outerShdw blurRad="38100" dist="38100" dir="2700000" algn="tl">
                    <a:srgbClr val="000000">
                      <a:alpha val="43137"/>
                    </a:srgbClr>
                  </a:outerShdw>
                </a:effectLst>
                <a:latin typeface="Corbel" panose="020B0503020204020204" pitchFamily="34" charset="0"/>
              </a:rPr>
              <a:t>Cellular Life</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Will to Survive</a:t>
            </a:r>
          </a:p>
          <a:p>
            <a:pPr algn="ctr"/>
            <a:endPar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Multi-cellularity</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FFC000"/>
                </a:solidFill>
                <a:effectLst>
                  <a:outerShdw blurRad="38100" dist="38100" dir="2700000" algn="tl">
                    <a:srgbClr val="000000">
                      <a:alpha val="43137"/>
                    </a:srgbClr>
                  </a:outerShdw>
                </a:effectLst>
                <a:latin typeface="Corbel" panose="020B0503020204020204" pitchFamily="34" charset="0"/>
              </a:rPr>
              <a:t>Central Nervous System</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Awareness</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Machiavellian Intelligence</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Theory of Mind</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Social Calculus</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Shared Social Calculus</a:t>
            </a:r>
          </a:p>
          <a:p>
            <a:pPr algn="ctr"/>
            <a:endParaRPr lang="en-GB" dirty="0">
              <a:solidFill>
                <a:srgbClr val="0070C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Altruistic Self-sacrifice</a:t>
            </a:r>
          </a:p>
        </p:txBody>
      </p:sp>
      <p:sp>
        <p:nvSpPr>
          <p:cNvPr id="5" name="Callout: Left Arrow 4">
            <a:extLst>
              <a:ext uri="{FF2B5EF4-FFF2-40B4-BE49-F238E27FC236}">
                <a16:creationId xmlns:a16="http://schemas.microsoft.com/office/drawing/2014/main" id="{9B3F4310-A77A-403F-959D-E9650E104C9C}"/>
              </a:ext>
            </a:extLst>
          </p:cNvPr>
          <p:cNvSpPr/>
          <p:nvPr/>
        </p:nvSpPr>
        <p:spPr>
          <a:xfrm>
            <a:off x="5203262" y="4467045"/>
            <a:ext cx="2449395" cy="720000"/>
          </a:xfrm>
          <a:prstGeom prst="leftArrowCallout">
            <a:avLst>
              <a:gd name="adj1" fmla="val 25000"/>
              <a:gd name="adj2" fmla="val 25000"/>
              <a:gd name="adj3" fmla="val 25000"/>
              <a:gd name="adj4" fmla="val 85041"/>
            </a:avLst>
          </a:prstGeom>
          <a:solidFill>
            <a:srgbClr val="CCFFFF"/>
          </a:solidFill>
          <a:ln w="12700">
            <a:solidFill>
              <a:srgbClr val="00B0F0"/>
            </a:solidFill>
          </a:ln>
          <a:effectLst>
            <a:outerShdw blurRad="50800" dist="19050" dir="5400000" algn="ctr" rotWithShape="0">
              <a:srgbClr val="000000">
                <a:alpha val="63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i="1" dirty="0">
                <a:solidFill>
                  <a:srgbClr val="0070C0"/>
                </a:solidFill>
                <a:effectLst>
                  <a:outerShdw blurRad="38100" dist="38100" dir="2700000" algn="tl">
                    <a:srgbClr val="000000">
                      <a:alpha val="43137"/>
                    </a:srgbClr>
                  </a:outerShdw>
                </a:effectLst>
                <a:latin typeface="Corbel" panose="020B0503020204020204" pitchFamily="34" charset="0"/>
              </a:rPr>
              <a:t>Group Co-operation</a:t>
            </a:r>
          </a:p>
          <a:p>
            <a:pPr algn="ctr"/>
            <a:r>
              <a:rPr lang="en-GB" i="1" dirty="0">
                <a:solidFill>
                  <a:srgbClr val="0070C0"/>
                </a:solidFill>
                <a:effectLst>
                  <a:outerShdw blurRad="38100" dist="38100" dir="2700000" algn="tl">
                    <a:srgbClr val="000000">
                      <a:alpha val="43137"/>
                    </a:srgbClr>
                  </a:outerShdw>
                </a:effectLst>
                <a:latin typeface="Corbel" panose="020B0503020204020204" pitchFamily="34" charset="0"/>
              </a:rPr>
              <a:t>Joint Enterprise</a:t>
            </a:r>
          </a:p>
        </p:txBody>
      </p:sp>
      <p:sp>
        <p:nvSpPr>
          <p:cNvPr id="8" name="Arrow: Left 7">
            <a:extLst>
              <a:ext uri="{FF2B5EF4-FFF2-40B4-BE49-F238E27FC236}">
                <a16:creationId xmlns:a16="http://schemas.microsoft.com/office/drawing/2014/main" id="{A27A9F24-5613-4D93-9B2A-6E2EA073A9C2}"/>
              </a:ext>
            </a:extLst>
          </p:cNvPr>
          <p:cNvSpPr/>
          <p:nvPr/>
        </p:nvSpPr>
        <p:spPr>
          <a:xfrm>
            <a:off x="1519507" y="284514"/>
            <a:ext cx="2520000" cy="612000"/>
          </a:xfrm>
          <a:prstGeom prst="lef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Not-Self</a:t>
            </a:r>
          </a:p>
        </p:txBody>
      </p:sp>
      <p:sp>
        <p:nvSpPr>
          <p:cNvPr id="9" name="Arrow: Right 8">
            <a:extLst>
              <a:ext uri="{FF2B5EF4-FFF2-40B4-BE49-F238E27FC236}">
                <a16:creationId xmlns:a16="http://schemas.microsoft.com/office/drawing/2014/main" id="{59553F4A-80C5-41A2-90FA-F9E5AC3FF213}"/>
              </a:ext>
            </a:extLst>
          </p:cNvPr>
          <p:cNvSpPr/>
          <p:nvPr/>
        </p:nvSpPr>
        <p:spPr>
          <a:xfrm>
            <a:off x="6126759" y="896514"/>
            <a:ext cx="2520000" cy="612000"/>
          </a:xfrm>
          <a:prstGeom prst="righ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Almost-Self</a:t>
            </a:r>
          </a:p>
        </p:txBody>
      </p:sp>
      <p:sp>
        <p:nvSpPr>
          <p:cNvPr id="12" name="Arrow: Right 11">
            <a:extLst>
              <a:ext uri="{FF2B5EF4-FFF2-40B4-BE49-F238E27FC236}">
                <a16:creationId xmlns:a16="http://schemas.microsoft.com/office/drawing/2014/main" id="{E3A20CF2-0CF4-41BD-9E85-44460F0BC520}"/>
              </a:ext>
            </a:extLst>
          </p:cNvPr>
          <p:cNvSpPr/>
          <p:nvPr/>
        </p:nvSpPr>
        <p:spPr>
          <a:xfrm>
            <a:off x="6126759" y="2008640"/>
            <a:ext cx="2520000" cy="612000"/>
          </a:xfrm>
          <a:prstGeom prst="righ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Self</a:t>
            </a:r>
          </a:p>
        </p:txBody>
      </p:sp>
      <p:sp>
        <p:nvSpPr>
          <p:cNvPr id="13" name="Arrow: Right 12">
            <a:extLst>
              <a:ext uri="{FF2B5EF4-FFF2-40B4-BE49-F238E27FC236}">
                <a16:creationId xmlns:a16="http://schemas.microsoft.com/office/drawing/2014/main" id="{0B4BBA1D-7871-4CA6-86EC-9C2D5B14B00B}"/>
              </a:ext>
            </a:extLst>
          </p:cNvPr>
          <p:cNvSpPr/>
          <p:nvPr/>
        </p:nvSpPr>
        <p:spPr>
          <a:xfrm>
            <a:off x="6126759" y="5507327"/>
            <a:ext cx="2520000" cy="612000"/>
          </a:xfrm>
          <a:prstGeom prst="rightArrow">
            <a:avLst/>
          </a:prstGeom>
          <a:solidFill>
            <a:srgbClr val="CCECFF"/>
          </a:solidFill>
          <a:ln w="12700">
            <a:solidFill>
              <a:srgbClr val="0070C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Self</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development of selfhood:</a:t>
            </a:r>
          </a:p>
          <a:p>
            <a:pPr>
              <a:defRPr/>
            </a:pPr>
            <a:r>
              <a:rPr lang="en-GB" sz="3200" b="1" dirty="0">
                <a:solidFill>
                  <a:srgbClr val="C00000"/>
                </a:solidFill>
                <a:effectLst>
                  <a:outerShdw blurRad="38100" dist="38100" dir="2700000" algn="tl">
                    <a:srgbClr val="000000">
                      <a:alpha val="43137"/>
                    </a:srgbClr>
                  </a:outerShdw>
                </a:effectLst>
              </a:rPr>
              <a:t>Awareness of self and </a:t>
            </a:r>
          </a:p>
          <a:p>
            <a:pPr>
              <a:defRPr/>
            </a:pPr>
            <a:r>
              <a:rPr lang="en-GB" sz="3200" b="1" dirty="0">
                <a:solidFill>
                  <a:srgbClr val="C00000"/>
                </a:solidFill>
                <a:effectLst>
                  <a:outerShdw blurRad="38100" dist="38100" dir="2700000" algn="tl">
                    <a:srgbClr val="000000">
                      <a:alpha val="43137"/>
                    </a:srgbClr>
                  </a:outerShdw>
                </a:effectLst>
              </a:rPr>
              <a:t>Awareness of selfness</a:t>
            </a:r>
          </a:p>
        </p:txBody>
      </p:sp>
      <p:sp>
        <p:nvSpPr>
          <p:cNvPr id="18" name="Arrow: Left 7">
            <a:extLst>
              <a:ext uri="{FF2B5EF4-FFF2-40B4-BE49-F238E27FC236}">
                <a16:creationId xmlns:a16="http://schemas.microsoft.com/office/drawing/2014/main" id="{A27A9F24-5613-4D93-9B2A-6E2EA073A9C2}"/>
              </a:ext>
            </a:extLst>
          </p:cNvPr>
          <p:cNvSpPr/>
          <p:nvPr/>
        </p:nvSpPr>
        <p:spPr>
          <a:xfrm>
            <a:off x="1519507" y="2008640"/>
            <a:ext cx="2520000" cy="612000"/>
          </a:xfrm>
          <a:prstGeom prst="lef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Other</a:t>
            </a:r>
          </a:p>
        </p:txBody>
      </p:sp>
      <p:sp>
        <p:nvSpPr>
          <p:cNvPr id="19" name="Arrow: Left 7">
            <a:extLst>
              <a:ext uri="{FF2B5EF4-FFF2-40B4-BE49-F238E27FC236}">
                <a16:creationId xmlns:a16="http://schemas.microsoft.com/office/drawing/2014/main" id="{A27A9F24-5613-4D93-9B2A-6E2EA073A9C2}"/>
              </a:ext>
            </a:extLst>
          </p:cNvPr>
          <p:cNvSpPr/>
          <p:nvPr/>
        </p:nvSpPr>
        <p:spPr>
          <a:xfrm>
            <a:off x="1519507" y="3096233"/>
            <a:ext cx="2520000" cy="612000"/>
          </a:xfrm>
          <a:prstGeom prst="leftArrow">
            <a:avLst/>
          </a:prstGeom>
          <a:solidFill>
            <a:srgbClr val="CCFFCC"/>
          </a:solidFill>
          <a:ln w="12700">
            <a:solidFill>
              <a:srgbClr val="00B05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Other</a:t>
            </a:r>
          </a:p>
        </p:txBody>
      </p:sp>
      <p:sp>
        <p:nvSpPr>
          <p:cNvPr id="16" name="Rectangle 15">
            <a:extLst>
              <a:ext uri="{FF2B5EF4-FFF2-40B4-BE49-F238E27FC236}">
                <a16:creationId xmlns:a16="http://schemas.microsoft.com/office/drawing/2014/main" id="{6DF14CAF-E51D-4E16-9354-E966982AC749}"/>
              </a:ext>
            </a:extLst>
          </p:cNvPr>
          <p:cNvSpPr/>
          <p:nvPr/>
        </p:nvSpPr>
        <p:spPr>
          <a:xfrm>
            <a:off x="8763098" y="0"/>
            <a:ext cx="3428903"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Awareness of self and</a:t>
            </a:r>
          </a:p>
          <a:p>
            <a:pPr algn="ctr"/>
            <a:r>
              <a:rPr lang="en-GB" sz="2000" dirty="0">
                <a:solidFill>
                  <a:srgbClr val="FF0000"/>
                </a:solidFill>
                <a:latin typeface="Corbel" panose="020B0503020204020204" pitchFamily="34" charset="0"/>
              </a:rPr>
              <a:t>Awareness of selfness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For whatever reason, humans</a:t>
            </a:r>
          </a:p>
          <a:p>
            <a:pPr algn="ctr"/>
            <a:r>
              <a:rPr lang="en-US" dirty="0">
                <a:solidFill>
                  <a:srgbClr val="0070C0"/>
                </a:solidFill>
                <a:latin typeface="Corbel" panose="020B0503020204020204" pitchFamily="34" charset="0"/>
              </a:rPr>
              <a:t>became able to share social information; in the sharing of social information, we exchanged cognitive models of other members of our social group, as both senders and receivers; among the models we received there inevitably would have been models of our self; and, to incorporate these into our social calculus, we would have needed to model our self as if it were another self. From sense of not- self to awareness of selfness is long but linear: each new capacity develops naturally from the one before, and the senses and </a:t>
            </a:r>
            <a:r>
              <a:rPr lang="en-US" dirty="0" err="1">
                <a:solidFill>
                  <a:srgbClr val="0070C0"/>
                </a:solidFill>
                <a:latin typeface="Corbel" panose="020B0503020204020204" pitchFamily="34" charset="0"/>
              </a:rPr>
              <a:t>awarenesses</a:t>
            </a:r>
            <a:r>
              <a:rPr lang="en-US" dirty="0">
                <a:solidFill>
                  <a:srgbClr val="0070C0"/>
                </a:solidFill>
                <a:latin typeface="Corbel" panose="020B0503020204020204" pitchFamily="34" charset="0"/>
              </a:rPr>
              <a:t> of other and self emerge unremarkably from the previous capacities.</a:t>
            </a:r>
            <a:endParaRPr lang="en-GB" dirty="0">
              <a:solidFill>
                <a:srgbClr val="0070C0"/>
              </a:solidFill>
              <a:latin typeface="Corbel" panose="020B0503020204020204" pitchFamily="34" charset="0"/>
            </a:endParaRPr>
          </a:p>
        </p:txBody>
      </p:sp>
      <p:sp>
        <p:nvSpPr>
          <p:cNvPr id="14" name="Arrow: Right 13">
            <a:extLst>
              <a:ext uri="{FF2B5EF4-FFF2-40B4-BE49-F238E27FC236}">
                <a16:creationId xmlns:a16="http://schemas.microsoft.com/office/drawing/2014/main" id="{B2DE3DBF-B42F-494A-914A-0F04E2AE96F4}"/>
              </a:ext>
            </a:extLst>
          </p:cNvPr>
          <p:cNvSpPr/>
          <p:nvPr/>
        </p:nvSpPr>
        <p:spPr>
          <a:xfrm>
            <a:off x="6126759" y="6164726"/>
            <a:ext cx="2520000" cy="612000"/>
          </a:xfrm>
          <a:prstGeom prst="rightArrow">
            <a:avLst/>
          </a:prstGeom>
          <a:solidFill>
            <a:srgbClr val="CCECFF"/>
          </a:solidFill>
          <a:ln w="12700">
            <a:solidFill>
              <a:srgbClr val="0070C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a:t>
            </a:r>
            <a:r>
              <a:rPr lang="en-GB" i="1" dirty="0" err="1">
                <a:solidFill>
                  <a:schemeClr val="tx1"/>
                </a:solidFill>
                <a:effectLst>
                  <a:outerShdw blurRad="38100" dist="38100" dir="2700000" algn="tl">
                    <a:srgbClr val="000000">
                      <a:alpha val="43137"/>
                    </a:srgbClr>
                  </a:outerShdw>
                </a:effectLst>
                <a:latin typeface="Corbel" panose="020B0503020204020204" pitchFamily="34" charset="0"/>
              </a:rPr>
              <a:t>Selfness</a:t>
            </a:r>
            <a:endParaRPr lang="en-GB" i="1" dirty="0">
              <a:solidFill>
                <a:schemeClr val="tx1"/>
              </a:solidFill>
              <a:effectLst>
                <a:outerShdw blurRad="38100" dist="38100" dir="2700000" algn="tl">
                  <a:srgbClr val="000000">
                    <a:alpha val="43137"/>
                  </a:srgbClr>
                </a:outerShdw>
              </a:effectLst>
              <a:latin typeface="Corbel" panose="020B0503020204020204" pitchFamily="34" charset="0"/>
            </a:endParaRPr>
          </a:p>
        </p:txBody>
      </p:sp>
      <p:sp>
        <p:nvSpPr>
          <p:cNvPr id="17" name="TextBox 16">
            <a:extLst>
              <a:ext uri="{FF2B5EF4-FFF2-40B4-BE49-F238E27FC236}">
                <a16:creationId xmlns:a16="http://schemas.microsoft.com/office/drawing/2014/main" id="{EEA25F58-622D-47EF-9299-78A85986C34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10</a:t>
            </a:r>
          </a:p>
        </p:txBody>
      </p:sp>
    </p:spTree>
    <p:extLst>
      <p:ext uri="{BB962C8B-B14F-4D97-AF65-F5344CB8AC3E}">
        <p14:creationId xmlns:p14="http://schemas.microsoft.com/office/powerpoint/2010/main" val="25787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6"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6" name="Oval 35">
            <a:extLst>
              <a:ext uri="{FF2B5EF4-FFF2-40B4-BE49-F238E27FC236}">
                <a16:creationId xmlns:a16="http://schemas.microsoft.com/office/drawing/2014/main" id="{5E1652BB-F892-467F-82A9-51A0BC050DC6}"/>
              </a:ext>
            </a:extLst>
          </p:cNvPr>
          <p:cNvSpPr/>
          <p:nvPr/>
        </p:nvSpPr>
        <p:spPr>
          <a:xfrm rot="1560000">
            <a:off x="2938805" y="3498001"/>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latin typeface="Corbel" panose="020B0503020204020204" pitchFamily="34" charset="0"/>
              </a:rPr>
              <a:t>Projected self</a:t>
            </a:r>
          </a:p>
          <a:p>
            <a:pPr algn="ctr"/>
            <a:r>
              <a:rPr lang="en-GB" dirty="0">
                <a:solidFill>
                  <a:srgbClr val="CC00FF"/>
                </a:solidFill>
                <a:latin typeface="Corbel" panose="020B0503020204020204" pitchFamily="34" charset="0"/>
              </a:rPr>
              <a:t>The self I want others</a:t>
            </a:r>
          </a:p>
          <a:p>
            <a:pPr algn="ctr"/>
            <a:r>
              <a:rPr lang="en-GB" dirty="0">
                <a:solidFill>
                  <a:srgbClr val="CC00FF"/>
                </a:solidFill>
                <a:latin typeface="Corbel" panose="020B0503020204020204" pitchFamily="34" charset="0"/>
              </a:rPr>
              <a:t>to believe me to be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6" name="Arrow: Striped Right 3">
            <a:extLst>
              <a:ext uri="{FF2B5EF4-FFF2-40B4-BE49-F238E27FC236}">
                <a16:creationId xmlns:a16="http://schemas.microsoft.com/office/drawing/2014/main" id="{DAE6D01D-96A6-4FE5-8F8A-B661F57D29D9}"/>
              </a:ext>
            </a:extLst>
          </p:cNvPr>
          <p:cNvSpPr/>
          <p:nvPr/>
        </p:nvSpPr>
        <p:spPr>
          <a:xfrm rot="13125010">
            <a:off x="6415259" y="488486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8" name="Arrow: Striped Right 3">
            <a:extLst>
              <a:ext uri="{FF2B5EF4-FFF2-40B4-BE49-F238E27FC236}">
                <a16:creationId xmlns:a16="http://schemas.microsoft.com/office/drawing/2014/main" id="{B2A3FA00-A9CA-4D0E-A05B-5AA4D66321A5}"/>
              </a:ext>
            </a:extLst>
          </p:cNvPr>
          <p:cNvSpPr/>
          <p:nvPr/>
        </p:nvSpPr>
        <p:spPr>
          <a:xfrm rot="4896650">
            <a:off x="4307606" y="323201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9" name="Arrow: Striped Right 3">
            <a:extLst>
              <a:ext uri="{FF2B5EF4-FFF2-40B4-BE49-F238E27FC236}">
                <a16:creationId xmlns:a16="http://schemas.microsoft.com/office/drawing/2014/main" id="{EBCA2A2D-2ADF-463A-88A3-EFA0FE55D6E3}"/>
              </a:ext>
            </a:extLst>
          </p:cNvPr>
          <p:cNvSpPr/>
          <p:nvPr/>
        </p:nvSpPr>
        <p:spPr>
          <a:xfrm rot="7779822">
            <a:off x="3323152" y="4976553"/>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2" name="Arrow: Striped Right 3">
            <a:extLst>
              <a:ext uri="{FF2B5EF4-FFF2-40B4-BE49-F238E27FC236}">
                <a16:creationId xmlns:a16="http://schemas.microsoft.com/office/drawing/2014/main" id="{378FBDE2-0FBC-47AC-99FB-6EF3017A7305}"/>
              </a:ext>
            </a:extLst>
          </p:cNvPr>
          <p:cNvSpPr/>
          <p:nvPr/>
        </p:nvSpPr>
        <p:spPr>
          <a:xfrm rot="9897618">
            <a:off x="7028473" y="4566864"/>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3" name="Arrow: Striped Right 3">
            <a:extLst>
              <a:ext uri="{FF2B5EF4-FFF2-40B4-BE49-F238E27FC236}">
                <a16:creationId xmlns:a16="http://schemas.microsoft.com/office/drawing/2014/main" id="{1C29FFF3-295D-443B-8BCD-4F4EE76C7CD0}"/>
              </a:ext>
            </a:extLst>
          </p:cNvPr>
          <p:cNvSpPr/>
          <p:nvPr/>
        </p:nvSpPr>
        <p:spPr>
          <a:xfrm rot="4533660">
            <a:off x="3244314" y="3326833"/>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 name="Rectangle 3">
            <a:extLst>
              <a:ext uri="{FF2B5EF4-FFF2-40B4-BE49-F238E27FC236}">
                <a16:creationId xmlns:a16="http://schemas.microsoft.com/office/drawing/2014/main" id="{C21D6263-5041-49D4-AAD2-1A50D0FC9136}"/>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Types of self</a:t>
            </a:r>
          </a:p>
          <a:p>
            <a:pPr algn="ctr"/>
            <a:endParaRPr lang="en-GB" dirty="0">
              <a:solidFill>
                <a:srgbClr val="0070C0"/>
              </a:solidFill>
              <a:latin typeface="Corbel" panose="020B0503020204020204" pitchFamily="34" charset="0"/>
            </a:endParaRPr>
          </a:p>
          <a:p>
            <a:pPr algn="ctr"/>
            <a:r>
              <a:rPr lang="en-GB" dirty="0">
                <a:solidFill>
                  <a:srgbClr val="0070C0"/>
                </a:solidFill>
                <a:latin typeface="Corbel" panose="020B0503020204020204" pitchFamily="34" charset="0"/>
              </a:rPr>
              <a:t>We now skip a few chapters in </a:t>
            </a:r>
            <a:r>
              <a:rPr lang="en-GB" b="1" i="1" dirty="0">
                <a:solidFill>
                  <a:srgbClr val="0070C0"/>
                </a:solidFill>
                <a:latin typeface="Corbel" panose="020B0503020204020204" pitchFamily="34" charset="0"/>
              </a:rPr>
              <a:t>The Origins of Self</a:t>
            </a:r>
            <a:r>
              <a:rPr lang="en-GB" dirty="0">
                <a:solidFill>
                  <a:srgbClr val="0070C0"/>
                </a:solidFill>
                <a:latin typeface="Corbel" panose="020B0503020204020204" pitchFamily="34" charset="0"/>
              </a:rPr>
              <a:t> and go on to chapter 8, which looks at the way selfhood may be functionally managed in the human brain. </a:t>
            </a:r>
          </a:p>
          <a:p>
            <a:pPr algn="ctr"/>
            <a:endParaRPr lang="en-GB" dirty="0">
              <a:solidFill>
                <a:srgbClr val="0070C0"/>
              </a:solidFill>
              <a:latin typeface="Corbel" panose="020B0503020204020204" pitchFamily="34" charset="0"/>
            </a:endParaRPr>
          </a:p>
          <a:p>
            <a:pPr algn="ctr"/>
            <a:r>
              <a:rPr lang="en-GB" dirty="0">
                <a:solidFill>
                  <a:srgbClr val="0070C0"/>
                </a:solidFill>
                <a:latin typeface="Corbel" panose="020B0503020204020204" pitchFamily="34" charset="0"/>
              </a:rPr>
              <a:t>The hypothesis considered here is called the </a:t>
            </a:r>
            <a:r>
              <a:rPr lang="en-GB" b="1" i="1" dirty="0">
                <a:solidFill>
                  <a:srgbClr val="0070C0"/>
                </a:solidFill>
                <a:latin typeface="Corbel" panose="020B0503020204020204" pitchFamily="34" charset="0"/>
              </a:rPr>
              <a:t>Seven Selves Hypothesis</a:t>
            </a:r>
            <a:r>
              <a:rPr lang="en-GB" dirty="0">
                <a:solidFill>
                  <a:srgbClr val="0070C0"/>
                </a:solidFill>
                <a:latin typeface="Corbel" panose="020B0503020204020204" pitchFamily="34" charset="0"/>
              </a:rPr>
              <a:t>, or SSH.</a:t>
            </a:r>
          </a:p>
          <a:p>
            <a:pPr algn="ctr"/>
            <a:endParaRPr lang="en-GB" dirty="0">
              <a:solidFill>
                <a:srgbClr val="0070C0"/>
              </a:solidFill>
              <a:latin typeface="Corbel" panose="020B0503020204020204" pitchFamily="34" charset="0"/>
            </a:endParaRPr>
          </a:p>
          <a:p>
            <a:pPr algn="ctr"/>
            <a:r>
              <a:rPr lang="en-GB" dirty="0">
                <a:solidFill>
                  <a:srgbClr val="0070C0"/>
                </a:solidFill>
                <a:latin typeface="Corbel" panose="020B0503020204020204" pitchFamily="34" charset="0"/>
              </a:rPr>
              <a:t>This is not a biological or mechanical hypothesis, it considers the types of self needed to make human selfhood work, and the processes by which internal representations and external presentations are achieved.</a:t>
            </a:r>
          </a:p>
          <a:p>
            <a:pPr algn="ctr"/>
            <a:endParaRPr lang="en-GB" dirty="0">
              <a:solidFill>
                <a:srgbClr val="0070C0"/>
              </a:solidFill>
              <a:latin typeface="Corbel" panose="020B0503020204020204" pitchFamily="34" charset="0"/>
            </a:endParaRPr>
          </a:p>
        </p:txBody>
      </p:sp>
      <p:sp>
        <p:nvSpPr>
          <p:cNvPr id="26" name="TextBox 25">
            <a:extLst>
              <a:ext uri="{FF2B5EF4-FFF2-40B4-BE49-F238E27FC236}">
                <a16:creationId xmlns:a16="http://schemas.microsoft.com/office/drawing/2014/main" id="{EDB24876-CD2F-47EF-9B16-B847720F0995}"/>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11</a:t>
            </a:r>
          </a:p>
        </p:txBody>
      </p:sp>
    </p:spTree>
    <p:extLst>
      <p:ext uri="{BB962C8B-B14F-4D97-AF65-F5344CB8AC3E}">
        <p14:creationId xmlns:p14="http://schemas.microsoft.com/office/powerpoint/2010/main" val="38225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500"/>
                                        <p:tgtEl>
                                          <p:spTgt spid="49"/>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outVertical)">
                                      <p:cBhvr>
                                        <p:cTn id="62" dur="500"/>
                                        <p:tgtEl>
                                          <p:spTgt spid="25"/>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down)">
                                      <p:cBhvr>
                                        <p:cTn id="68" dur="500"/>
                                        <p:tgtEl>
                                          <p:spTgt spid="51"/>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arn(outVertical)">
                                      <p:cBhvr>
                                        <p:cTn id="71" dur="500"/>
                                        <p:tgtEl>
                                          <p:spTgt spid="4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500"/>
                                        <p:tgtEl>
                                          <p:spTgt spid="4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right)">
                                      <p:cBhvr>
                                        <p:cTn id="77" dur="500"/>
                                        <p:tgtEl>
                                          <p:spTgt spid="46"/>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right)">
                                      <p:cBhvr>
                                        <p:cTn id="80" dur="500"/>
                                        <p:tgtEl>
                                          <p:spTgt spid="52"/>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up)">
                                      <p:cBhvr>
                                        <p:cTn id="83" dur="500"/>
                                        <p:tgtEl>
                                          <p:spTgt spid="4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up)">
                                      <p:cBhvr>
                                        <p:cTn id="86" dur="500"/>
                                        <p:tgtEl>
                                          <p:spTgt spid="23"/>
                                        </p:tgtEl>
                                      </p:cBhvr>
                                    </p:animEffect>
                                  </p:childTnLst>
                                </p:cTn>
                              </p:par>
                            </p:childTnLst>
                          </p:cTn>
                        </p:par>
                        <p:par>
                          <p:cTn id="87" fill="hold">
                            <p:stCondLst>
                              <p:cond delay="4500"/>
                            </p:stCondLst>
                            <p:childTnLst>
                              <p:par>
                                <p:cTn id="88" presetID="2" presetClass="entr" presetSubtype="4" fill="hold" grpId="0" nodeType="after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additive="base">
                                        <p:cTn id="90" dur="2000" fill="hold"/>
                                        <p:tgtEl>
                                          <p:spTgt spid="4"/>
                                        </p:tgtEl>
                                        <p:attrNameLst>
                                          <p:attrName>ppt_x</p:attrName>
                                        </p:attrNameLst>
                                      </p:cBhvr>
                                      <p:tavLst>
                                        <p:tav tm="0">
                                          <p:val>
                                            <p:strVal val="#ppt_x"/>
                                          </p:val>
                                        </p:tav>
                                        <p:tav tm="100000">
                                          <p:val>
                                            <p:strVal val="#ppt_x"/>
                                          </p:val>
                                        </p:tav>
                                      </p:tavLst>
                                    </p:anim>
                                    <p:anim calcmode="lin" valueType="num">
                                      <p:cBhvr additive="base">
                                        <p:cTn id="9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1" grpId="0" animBg="1"/>
      <p:bldP spid="52" grpId="0" animBg="1"/>
      <p:bldP spid="53" grpId="0" animBg="1"/>
      <p:bldP spid="23" grpId="0" animBg="1"/>
      <p:bldP spid="24" grpId="0" animBg="1"/>
      <p:bldP spid="2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Actual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27" name="Rectangle 26">
            <a:extLst>
              <a:ext uri="{FF2B5EF4-FFF2-40B4-BE49-F238E27FC236}">
                <a16:creationId xmlns:a16="http://schemas.microsoft.com/office/drawing/2014/main" id="{C7B023A4-9F2D-424C-9B2F-E1B0E1134F88}"/>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Actual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Actual self is  the physical self, without which there can be no selfhood. It is directly governed by the twin genetic imperatives to survive and thrive.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Unlike the other selves, the Actual self is not a conscious representation of the self; and, because of this, it is essentially unknowable: I can know that I have an Actual self, but I cannot consciously inspect it </a:t>
            </a:r>
            <a:r>
              <a:rPr lang="en-US">
                <a:solidFill>
                  <a:srgbClr val="0070C0"/>
                </a:solidFill>
                <a:latin typeface="Corbel" panose="020B0503020204020204" pitchFamily="34" charset="0"/>
              </a:rPr>
              <a:t>or accurately model </a:t>
            </a:r>
            <a:r>
              <a:rPr lang="en-US" dirty="0">
                <a:solidFill>
                  <a:srgbClr val="0070C0"/>
                </a:solidFill>
                <a:latin typeface="Corbel" panose="020B0503020204020204" pitchFamily="34" charset="0"/>
              </a:rPr>
              <a:t>it. It equates to the Sense of self in the evolutionary hypothesis.</a:t>
            </a:r>
            <a:endParaRPr lang="en-GB" dirty="0">
              <a:solidFill>
                <a:srgbClr val="0070C0"/>
              </a:solidFill>
              <a:latin typeface="Corbel" panose="020B0503020204020204" pitchFamily="34" charset="0"/>
            </a:endParaRPr>
          </a:p>
        </p:txBody>
      </p:sp>
      <p:sp>
        <p:nvSpPr>
          <p:cNvPr id="5" name="TextBox 4">
            <a:extLst>
              <a:ext uri="{FF2B5EF4-FFF2-40B4-BE49-F238E27FC236}">
                <a16:creationId xmlns:a16="http://schemas.microsoft.com/office/drawing/2014/main" id="{5E80D101-ACC1-4D97-9973-A0B4675AFCFB}"/>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12</a:t>
            </a:r>
          </a:p>
        </p:txBody>
      </p:sp>
    </p:spTree>
    <p:extLst>
      <p:ext uri="{BB962C8B-B14F-4D97-AF65-F5344CB8AC3E}">
        <p14:creationId xmlns:p14="http://schemas.microsoft.com/office/powerpoint/2010/main" val="10697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2000" fill="hold"/>
                                        <p:tgtEl>
                                          <p:spTgt spid="27"/>
                                        </p:tgtEl>
                                        <p:attrNameLst>
                                          <p:attrName>ppt_x</p:attrName>
                                        </p:attrNameLst>
                                      </p:cBhvr>
                                      <p:tavLst>
                                        <p:tav tm="0">
                                          <p:val>
                                            <p:strVal val="#ppt_x"/>
                                          </p:val>
                                        </p:tav>
                                        <p:tav tm="100000">
                                          <p:val>
                                            <p:strVal val="#ppt_x"/>
                                          </p:val>
                                        </p:tav>
                                      </p:tavLst>
                                    </p:anim>
                                    <p:anim calcmode="lin" valueType="num">
                                      <p:cBhvr additive="base">
                                        <p:cTn id="14"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Social selves</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5C4D36B8-F23A-4D7A-8169-38DBB6294BF0}"/>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Social selves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This s the first self of which I am consciously aware:  the model of my self offered by others as part of the exchange of social calculus. Unlike most of the other selves, therefore, it is provided wholly from outside the 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It is possible for me to receive many modelled Social selves. Each is a different opinion of who I am and, if I receive sufficient of them, I can start to form my own opinion of me. </a:t>
            </a:r>
          </a:p>
          <a:p>
            <a:pPr algn="ctr"/>
            <a:endParaRPr lang="en-US" dirty="0">
              <a:solidFill>
                <a:srgbClr val="0070C0"/>
              </a:solidFill>
              <a:latin typeface="Corbel" panose="020B0503020204020204" pitchFamily="34" charset="0"/>
            </a:endParaRPr>
          </a:p>
          <a:p>
            <a:pPr algn="ctr"/>
            <a:endParaRPr lang="en-GB" dirty="0">
              <a:solidFill>
                <a:srgbClr val="0070C0"/>
              </a:solidFill>
              <a:latin typeface="Corbel" panose="020B0503020204020204" pitchFamily="34" charset="0"/>
            </a:endParaRPr>
          </a:p>
        </p:txBody>
      </p:sp>
      <p:sp>
        <p:nvSpPr>
          <p:cNvPr id="7" name="TextBox 6">
            <a:extLst>
              <a:ext uri="{FF2B5EF4-FFF2-40B4-BE49-F238E27FC236}">
                <a16:creationId xmlns:a16="http://schemas.microsoft.com/office/drawing/2014/main" id="{0777C29D-58C1-4724-A252-57403E28A671}"/>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13</a:t>
            </a:r>
          </a:p>
        </p:txBody>
      </p:sp>
    </p:spTree>
    <p:extLst>
      <p:ext uri="{BB962C8B-B14F-4D97-AF65-F5344CB8AC3E}">
        <p14:creationId xmlns:p14="http://schemas.microsoft.com/office/powerpoint/2010/main" val="34205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0" fill="hold"/>
                                        <p:tgtEl>
                                          <p:spTgt spid="27"/>
                                        </p:tgtEl>
                                        <p:attrNameLst>
                                          <p:attrName>ppt_x</p:attrName>
                                        </p:attrNameLst>
                                      </p:cBhvr>
                                      <p:tavLst>
                                        <p:tav tm="0">
                                          <p:val>
                                            <p:strVal val="#ppt_x"/>
                                          </p:val>
                                        </p:tav>
                                        <p:tav tm="100000">
                                          <p:val>
                                            <p:strVal val="#ppt_x"/>
                                          </p:val>
                                        </p:tav>
                                      </p:tavLst>
                                    </p:anim>
                                    <p:anim calcmode="lin" valueType="num">
                                      <p:cBhvr additive="base">
                                        <p:cTn id="18"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Self-model</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3C06336C-9AB1-4A57-9026-C7373392DA9E}"/>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Self-model</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Each of my Self-models is integrated from sets of social selves received from others. I can therefore have many possible Self-models, but usually only one at  a time. However, because my currently-active Self-model changes over time, I have some conscious control over it – being the me they believe me to be. This protean nature of the self can become a source of self- anxiety: do my inconsistencies represent a failure or fraying of my integrated selfhood? There is only one actual, physical me, so why do there seem to be several real “</a:t>
            </a:r>
            <a:r>
              <a:rPr lang="en-US" dirty="0" err="1">
                <a:solidFill>
                  <a:srgbClr val="0070C0"/>
                </a:solidFill>
                <a:latin typeface="Corbel" panose="020B0503020204020204" pitchFamily="34" charset="0"/>
              </a:rPr>
              <a:t>me”s</a:t>
            </a:r>
            <a:r>
              <a:rPr lang="en-US" dirty="0">
                <a:solidFill>
                  <a:srgbClr val="0070C0"/>
                </a:solidFill>
                <a:latin typeface="Corbel" panose="020B0503020204020204" pitchFamily="34" charset="0"/>
              </a:rPr>
              <a:t>?</a:t>
            </a:r>
            <a:endParaRPr lang="en-GB" dirty="0">
              <a:solidFill>
                <a:srgbClr val="0070C0"/>
              </a:solidFill>
              <a:latin typeface="Corbel" panose="020B0503020204020204" pitchFamily="34" charset="0"/>
            </a:endParaRPr>
          </a:p>
        </p:txBody>
      </p:sp>
      <p:sp>
        <p:nvSpPr>
          <p:cNvPr id="10" name="TextBox 9">
            <a:extLst>
              <a:ext uri="{FF2B5EF4-FFF2-40B4-BE49-F238E27FC236}">
                <a16:creationId xmlns:a16="http://schemas.microsoft.com/office/drawing/2014/main" id="{BD5D6332-B655-4400-AAE0-F11418E3E998}"/>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14</a:t>
            </a:r>
          </a:p>
        </p:txBody>
      </p:sp>
    </p:spTree>
    <p:extLst>
      <p:ext uri="{BB962C8B-B14F-4D97-AF65-F5344CB8AC3E}">
        <p14:creationId xmlns:p14="http://schemas.microsoft.com/office/powerpoint/2010/main" val="13946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2000" fill="hold"/>
                                        <p:tgtEl>
                                          <p:spTgt spid="27"/>
                                        </p:tgtEl>
                                        <p:attrNameLst>
                                          <p:attrName>ppt_x</p:attrName>
                                        </p:attrNameLst>
                                      </p:cBhvr>
                                      <p:tavLst>
                                        <p:tav tm="0">
                                          <p:val>
                                            <p:strVal val="#ppt_x"/>
                                          </p:val>
                                        </p:tav>
                                        <p:tav tm="100000">
                                          <p:val>
                                            <p:strVal val="#ppt_x"/>
                                          </p:val>
                                        </p:tav>
                                      </p:tavLst>
                                    </p:anim>
                                    <p:anim calcmode="lin" valueType="num">
                                      <p:cBhvr additive="base">
                                        <p:cTn id="2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1" grpId="0" animBg="1"/>
      <p:bldP spid="24"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Episodic selves</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8EB99F97-9592-4899-96D9-91D236D4A254}"/>
              </a:ext>
            </a:extLst>
          </p:cNvPr>
          <p:cNvSpPr/>
          <p:nvPr/>
        </p:nvSpPr>
        <p:spPr>
          <a:xfrm>
            <a:off x="9459381"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Episodic selves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When I remember my self, I do not remember my Self-model as it was when the memory was laid down; rather, I construct a current Self-model to represent my previous self. This means that I am continually </a:t>
            </a:r>
            <a:r>
              <a:rPr lang="en-US" dirty="0" err="1">
                <a:solidFill>
                  <a:srgbClr val="0070C0"/>
                </a:solidFill>
                <a:latin typeface="Corbel" panose="020B0503020204020204" pitchFamily="34" charset="0"/>
              </a:rPr>
              <a:t>pathologising</a:t>
            </a:r>
            <a:r>
              <a:rPr lang="en-US" dirty="0">
                <a:solidFill>
                  <a:srgbClr val="0070C0"/>
                </a:solidFill>
                <a:latin typeface="Corbel" panose="020B0503020204020204" pitchFamily="34" charset="0"/>
              </a:rPr>
              <a:t> my memories: recalling a memory involves copying the memory engram into working memory, adjusting the memory and then writing it back. This is an important fallibility: each time I recall a memory I model the past event in relation to my current Self-model, giving an illusion of permanence of selfness.</a:t>
            </a:r>
            <a:endParaRPr lang="en-GB" dirty="0">
              <a:solidFill>
                <a:srgbClr val="0070C0"/>
              </a:solidFill>
              <a:latin typeface="Corbel" panose="020B0503020204020204" pitchFamily="34" charset="0"/>
            </a:endParaRPr>
          </a:p>
        </p:txBody>
      </p:sp>
      <p:sp>
        <p:nvSpPr>
          <p:cNvPr id="13" name="TextBox 12">
            <a:extLst>
              <a:ext uri="{FF2B5EF4-FFF2-40B4-BE49-F238E27FC236}">
                <a16:creationId xmlns:a16="http://schemas.microsoft.com/office/drawing/2014/main" id="{3D98D8FB-6087-4F37-B328-0CB4DF122DD9}"/>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15</a:t>
            </a:r>
          </a:p>
        </p:txBody>
      </p:sp>
    </p:spTree>
    <p:extLst>
      <p:ext uri="{BB962C8B-B14F-4D97-AF65-F5344CB8AC3E}">
        <p14:creationId xmlns:p14="http://schemas.microsoft.com/office/powerpoint/2010/main" val="17442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outVertical)">
                                      <p:cBhvr>
                                        <p:cTn id="17" dur="500"/>
                                        <p:tgtEl>
                                          <p:spTgt spid="44"/>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2000" fill="hold"/>
                                        <p:tgtEl>
                                          <p:spTgt spid="27"/>
                                        </p:tgtEl>
                                        <p:attrNameLst>
                                          <p:attrName>ppt_x</p:attrName>
                                        </p:attrNameLst>
                                      </p:cBhvr>
                                      <p:tavLst>
                                        <p:tav tm="0">
                                          <p:val>
                                            <p:strVal val="#ppt_x"/>
                                          </p:val>
                                        </p:tav>
                                        <p:tav tm="100000">
                                          <p:val>
                                            <p:strVal val="#ppt_x"/>
                                          </p:val>
                                        </p:tav>
                                      </p:tavLst>
                                    </p:anim>
                                    <p:anim calcmode="lin" valueType="num">
                                      <p:cBhvr additive="base">
                                        <p:cTn id="2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53"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Narrative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495190C6-3BF6-4193-8613-B58D06D38F35}"/>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Narrative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This is the most controversial of the selves. It may be no more than a series of episodic selves which we treat as continuous when they do not need to be.</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Some people say that they do not have a Narrative self, and we cannot dismiss their feelings about their own self as self-delusion.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However, even if the Narrative self is not actually instantiated in the brain, it still works as a metaphor of a continuous self, and that may be enough.</a:t>
            </a:r>
            <a:endParaRPr lang="en-GB" dirty="0">
              <a:solidFill>
                <a:srgbClr val="0070C0"/>
              </a:solidFill>
              <a:latin typeface="Corbel" panose="020B0503020204020204" pitchFamily="34" charset="0"/>
            </a:endParaRPr>
          </a:p>
        </p:txBody>
      </p:sp>
      <p:sp>
        <p:nvSpPr>
          <p:cNvPr id="15" name="TextBox 14">
            <a:extLst>
              <a:ext uri="{FF2B5EF4-FFF2-40B4-BE49-F238E27FC236}">
                <a16:creationId xmlns:a16="http://schemas.microsoft.com/office/drawing/2014/main" id="{E9714756-3467-46CB-8EE9-804537054100}"/>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16</a:t>
            </a:r>
          </a:p>
        </p:txBody>
      </p:sp>
    </p:spTree>
    <p:extLst>
      <p:ext uri="{BB962C8B-B14F-4D97-AF65-F5344CB8AC3E}">
        <p14:creationId xmlns:p14="http://schemas.microsoft.com/office/powerpoint/2010/main" val="21255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500"/>
                                        <p:tgtEl>
                                          <p:spTgt spid="45"/>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0" fill="hold"/>
                                        <p:tgtEl>
                                          <p:spTgt spid="27"/>
                                        </p:tgtEl>
                                        <p:attrNameLst>
                                          <p:attrName>ppt_x</p:attrName>
                                        </p:attrNameLst>
                                      </p:cBhvr>
                                      <p:tavLst>
                                        <p:tav tm="0">
                                          <p:val>
                                            <p:strVal val="#ppt_x"/>
                                          </p:val>
                                        </p:tav>
                                        <p:tav tm="100000">
                                          <p:val>
                                            <p:strVal val="#ppt_x"/>
                                          </p:val>
                                        </p:tav>
                                      </p:tavLst>
                                    </p:anim>
                                    <p:anim calcmode="lin" valueType="num">
                                      <p:cBhvr additive="base">
                                        <p:cTn id="18"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Cultural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94AA574E-E843-4E9B-BB6C-D77324FA6ACF}"/>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Cultural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Like the Social selves, the Cultural self is is a model offered to the individual by others; but, unlike the Social selves, it is a model of an ideal individual in a particular culture, explicitly the ideal self that the self can be. It is the cause of much misery if it is treated as a target to be attained.</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Cultural self acts as a brake or governor on self-modelling; but it can also give permission to act outside the moral code of the culture. For example, </a:t>
            </a:r>
            <a:r>
              <a:rPr lang="en-US" dirty="0" err="1">
                <a:solidFill>
                  <a:srgbClr val="0070C0"/>
                </a:solidFill>
                <a:latin typeface="Corbel" panose="020B0503020204020204" pitchFamily="34" charset="0"/>
              </a:rPr>
              <a:t>QAnon’s</a:t>
            </a:r>
            <a:r>
              <a:rPr lang="en-US" dirty="0">
                <a:solidFill>
                  <a:srgbClr val="0070C0"/>
                </a:solidFill>
                <a:latin typeface="Corbel" panose="020B0503020204020204" pitchFamily="34" charset="0"/>
              </a:rPr>
              <a:t> (and the ex-President’s) “permission” to join a riotous assembly.</a:t>
            </a:r>
            <a:endParaRPr lang="en-GB" dirty="0">
              <a:solidFill>
                <a:srgbClr val="0070C0"/>
              </a:solidFill>
              <a:latin typeface="Corbel" panose="020B0503020204020204" pitchFamily="34" charset="0"/>
            </a:endParaRPr>
          </a:p>
        </p:txBody>
      </p:sp>
      <p:sp>
        <p:nvSpPr>
          <p:cNvPr id="18" name="TextBox 17">
            <a:extLst>
              <a:ext uri="{FF2B5EF4-FFF2-40B4-BE49-F238E27FC236}">
                <a16:creationId xmlns:a16="http://schemas.microsoft.com/office/drawing/2014/main" id="{BE9065D9-503F-4C27-AE55-AB2B2A131453}"/>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17</a:t>
            </a:r>
          </a:p>
        </p:txBody>
      </p:sp>
    </p:spTree>
    <p:extLst>
      <p:ext uri="{BB962C8B-B14F-4D97-AF65-F5344CB8AC3E}">
        <p14:creationId xmlns:p14="http://schemas.microsoft.com/office/powerpoint/2010/main" val="279217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2000" fill="hold"/>
                                        <p:tgtEl>
                                          <p:spTgt spid="27"/>
                                        </p:tgtEl>
                                        <p:attrNameLst>
                                          <p:attrName>ppt_x</p:attrName>
                                        </p:attrNameLst>
                                      </p:cBhvr>
                                      <p:tavLst>
                                        <p:tav tm="0">
                                          <p:val>
                                            <p:strVal val="#ppt_x"/>
                                          </p:val>
                                        </p:tav>
                                        <p:tav tm="100000">
                                          <p:val>
                                            <p:strVal val="#ppt_x"/>
                                          </p:val>
                                        </p:tav>
                                      </p:tavLst>
                                    </p:anim>
                                    <p:anim calcmode="lin" valueType="num">
                                      <p:cBhvr additive="base">
                                        <p:cTn id="2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Projected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6" name="Oval 35">
            <a:extLst>
              <a:ext uri="{FF2B5EF4-FFF2-40B4-BE49-F238E27FC236}">
                <a16:creationId xmlns:a16="http://schemas.microsoft.com/office/drawing/2014/main" id="{5E1652BB-F892-467F-82A9-51A0BC050DC6}"/>
              </a:ext>
            </a:extLst>
          </p:cNvPr>
          <p:cNvSpPr/>
          <p:nvPr/>
        </p:nvSpPr>
        <p:spPr>
          <a:xfrm rot="1560000">
            <a:off x="2938805" y="3498001"/>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latin typeface="Corbel" panose="020B0503020204020204" pitchFamily="34" charset="0"/>
              </a:rPr>
              <a:t>Projected self</a:t>
            </a:r>
          </a:p>
          <a:p>
            <a:pPr algn="ctr"/>
            <a:r>
              <a:rPr lang="en-GB" dirty="0">
                <a:solidFill>
                  <a:srgbClr val="CC00FF"/>
                </a:solidFill>
                <a:latin typeface="Corbel" panose="020B0503020204020204" pitchFamily="34" charset="0"/>
              </a:rPr>
              <a:t>The self I want others</a:t>
            </a:r>
          </a:p>
          <a:p>
            <a:pPr algn="ctr"/>
            <a:r>
              <a:rPr lang="en-GB" dirty="0">
                <a:solidFill>
                  <a:srgbClr val="CC00FF"/>
                </a:solidFill>
                <a:latin typeface="Corbel" panose="020B0503020204020204" pitchFamily="34" charset="0"/>
              </a:rPr>
              <a:t>to believe me to be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6" name="Arrow: Striped Right 3">
            <a:extLst>
              <a:ext uri="{FF2B5EF4-FFF2-40B4-BE49-F238E27FC236}">
                <a16:creationId xmlns:a16="http://schemas.microsoft.com/office/drawing/2014/main" id="{DAE6D01D-96A6-4FE5-8F8A-B661F57D29D9}"/>
              </a:ext>
            </a:extLst>
          </p:cNvPr>
          <p:cNvSpPr/>
          <p:nvPr/>
        </p:nvSpPr>
        <p:spPr>
          <a:xfrm rot="13125010">
            <a:off x="6415259" y="488486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8" name="Arrow: Striped Right 3">
            <a:extLst>
              <a:ext uri="{FF2B5EF4-FFF2-40B4-BE49-F238E27FC236}">
                <a16:creationId xmlns:a16="http://schemas.microsoft.com/office/drawing/2014/main" id="{B2A3FA00-A9CA-4D0E-A05B-5AA4D66321A5}"/>
              </a:ext>
            </a:extLst>
          </p:cNvPr>
          <p:cNvSpPr/>
          <p:nvPr/>
        </p:nvSpPr>
        <p:spPr>
          <a:xfrm rot="4896650">
            <a:off x="4307606" y="323201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9" name="Arrow: Striped Right 3">
            <a:extLst>
              <a:ext uri="{FF2B5EF4-FFF2-40B4-BE49-F238E27FC236}">
                <a16:creationId xmlns:a16="http://schemas.microsoft.com/office/drawing/2014/main" id="{EBCA2A2D-2ADF-463A-88A3-EFA0FE55D6E3}"/>
              </a:ext>
            </a:extLst>
          </p:cNvPr>
          <p:cNvSpPr/>
          <p:nvPr/>
        </p:nvSpPr>
        <p:spPr>
          <a:xfrm rot="7779822">
            <a:off x="3323152" y="4976553"/>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2" name="Arrow: Striped Right 3">
            <a:extLst>
              <a:ext uri="{FF2B5EF4-FFF2-40B4-BE49-F238E27FC236}">
                <a16:creationId xmlns:a16="http://schemas.microsoft.com/office/drawing/2014/main" id="{378FBDE2-0FBC-47AC-99FB-6EF3017A7305}"/>
              </a:ext>
            </a:extLst>
          </p:cNvPr>
          <p:cNvSpPr/>
          <p:nvPr/>
        </p:nvSpPr>
        <p:spPr>
          <a:xfrm rot="9897618">
            <a:off x="7028473" y="4566864"/>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3" name="Arrow: Striped Right 3">
            <a:extLst>
              <a:ext uri="{FF2B5EF4-FFF2-40B4-BE49-F238E27FC236}">
                <a16:creationId xmlns:a16="http://schemas.microsoft.com/office/drawing/2014/main" id="{1C29FFF3-295D-443B-8BCD-4F4EE76C7CD0}"/>
              </a:ext>
            </a:extLst>
          </p:cNvPr>
          <p:cNvSpPr/>
          <p:nvPr/>
        </p:nvSpPr>
        <p:spPr>
          <a:xfrm rot="4533660">
            <a:off x="3244314" y="3326833"/>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30F08309-43AD-4E11-AB3D-78D4DB473FA9}"/>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Projected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Projected self is an emergent feature of the social models I receive, moderated through three routes: first, via Self-modelling, Episodic self and Narrative self; second, directly via Self-modelling; and third, via Cultural 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Projected self is an amalgam of my internal representations of myself and the expectations that others put upon me.</a:t>
            </a:r>
            <a:endParaRPr lang="en-GB" dirty="0">
              <a:solidFill>
                <a:srgbClr val="0070C0"/>
              </a:solidFill>
              <a:latin typeface="Corbel" panose="020B0503020204020204" pitchFamily="34" charset="0"/>
            </a:endParaRPr>
          </a:p>
        </p:txBody>
      </p:sp>
      <p:sp>
        <p:nvSpPr>
          <p:cNvPr id="26" name="Arrow: Striped Right 3">
            <a:extLst>
              <a:ext uri="{FF2B5EF4-FFF2-40B4-BE49-F238E27FC236}">
                <a16:creationId xmlns:a16="http://schemas.microsoft.com/office/drawing/2014/main" id="{A3251D79-85D4-475B-99CD-949A77A8B29D}"/>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8" name="TextBox 27">
            <a:extLst>
              <a:ext uri="{FF2B5EF4-FFF2-40B4-BE49-F238E27FC236}">
                <a16:creationId xmlns:a16="http://schemas.microsoft.com/office/drawing/2014/main" id="{CDB65056-27AF-46FB-A87D-C2907BCB2473}"/>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18</a:t>
            </a:r>
          </a:p>
        </p:txBody>
      </p:sp>
    </p:spTree>
    <p:extLst>
      <p:ext uri="{BB962C8B-B14F-4D97-AF65-F5344CB8AC3E}">
        <p14:creationId xmlns:p14="http://schemas.microsoft.com/office/powerpoint/2010/main" val="1562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right)">
                                      <p:cBhvr>
                                        <p:cTn id="17" dur="500"/>
                                        <p:tgtEl>
                                          <p:spTgt spid="5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up)">
                                      <p:cBhvr>
                                        <p:cTn id="21" dur="500"/>
                                        <p:tgtEl>
                                          <p:spTgt spid="48"/>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48" grpId="0" animBg="1"/>
      <p:bldP spid="49" grpId="0" animBg="1"/>
      <p:bldP spid="52" grpId="0" animBg="1"/>
      <p:bldP spid="23"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The role of the subconscious?</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6" name="Oval 35">
            <a:extLst>
              <a:ext uri="{FF2B5EF4-FFF2-40B4-BE49-F238E27FC236}">
                <a16:creationId xmlns:a16="http://schemas.microsoft.com/office/drawing/2014/main" id="{5E1652BB-F892-467F-82A9-51A0BC050DC6}"/>
              </a:ext>
            </a:extLst>
          </p:cNvPr>
          <p:cNvSpPr/>
          <p:nvPr/>
        </p:nvSpPr>
        <p:spPr>
          <a:xfrm rot="1560000">
            <a:off x="2938805" y="3498001"/>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latin typeface="Corbel" panose="020B0503020204020204" pitchFamily="34" charset="0"/>
              </a:rPr>
              <a:t>Projected self</a:t>
            </a:r>
          </a:p>
          <a:p>
            <a:pPr algn="ctr"/>
            <a:r>
              <a:rPr lang="en-GB" dirty="0">
                <a:solidFill>
                  <a:srgbClr val="CC00FF"/>
                </a:solidFill>
                <a:latin typeface="Corbel" panose="020B0503020204020204" pitchFamily="34" charset="0"/>
              </a:rPr>
              <a:t>The self I want others</a:t>
            </a:r>
          </a:p>
          <a:p>
            <a:pPr algn="ctr"/>
            <a:r>
              <a:rPr lang="en-GB" dirty="0">
                <a:solidFill>
                  <a:srgbClr val="CC00FF"/>
                </a:solidFill>
                <a:latin typeface="Corbel" panose="020B0503020204020204" pitchFamily="34" charset="0"/>
              </a:rPr>
              <a:t>to believe me to be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6" name="Arrow: Striped Right 3">
            <a:extLst>
              <a:ext uri="{FF2B5EF4-FFF2-40B4-BE49-F238E27FC236}">
                <a16:creationId xmlns:a16="http://schemas.microsoft.com/office/drawing/2014/main" id="{DAE6D01D-96A6-4FE5-8F8A-B661F57D29D9}"/>
              </a:ext>
            </a:extLst>
          </p:cNvPr>
          <p:cNvSpPr/>
          <p:nvPr/>
        </p:nvSpPr>
        <p:spPr>
          <a:xfrm rot="13125010">
            <a:off x="6415259" y="488486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8" name="Arrow: Striped Right 3">
            <a:extLst>
              <a:ext uri="{FF2B5EF4-FFF2-40B4-BE49-F238E27FC236}">
                <a16:creationId xmlns:a16="http://schemas.microsoft.com/office/drawing/2014/main" id="{B2A3FA00-A9CA-4D0E-A05B-5AA4D66321A5}"/>
              </a:ext>
            </a:extLst>
          </p:cNvPr>
          <p:cNvSpPr/>
          <p:nvPr/>
        </p:nvSpPr>
        <p:spPr>
          <a:xfrm rot="4896650">
            <a:off x="4307606" y="323201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9" name="Arrow: Striped Right 3">
            <a:extLst>
              <a:ext uri="{FF2B5EF4-FFF2-40B4-BE49-F238E27FC236}">
                <a16:creationId xmlns:a16="http://schemas.microsoft.com/office/drawing/2014/main" id="{EBCA2A2D-2ADF-463A-88A3-EFA0FE55D6E3}"/>
              </a:ext>
            </a:extLst>
          </p:cNvPr>
          <p:cNvSpPr/>
          <p:nvPr/>
        </p:nvSpPr>
        <p:spPr>
          <a:xfrm rot="7779822">
            <a:off x="3323152" y="4976553"/>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2" name="Arrow: Striped Right 3">
            <a:extLst>
              <a:ext uri="{FF2B5EF4-FFF2-40B4-BE49-F238E27FC236}">
                <a16:creationId xmlns:a16="http://schemas.microsoft.com/office/drawing/2014/main" id="{378FBDE2-0FBC-47AC-99FB-6EF3017A7305}"/>
              </a:ext>
            </a:extLst>
          </p:cNvPr>
          <p:cNvSpPr/>
          <p:nvPr/>
        </p:nvSpPr>
        <p:spPr>
          <a:xfrm rot="9897618">
            <a:off x="7028473" y="4566864"/>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3" name="Arrow: Striped Right 3">
            <a:extLst>
              <a:ext uri="{FF2B5EF4-FFF2-40B4-BE49-F238E27FC236}">
                <a16:creationId xmlns:a16="http://schemas.microsoft.com/office/drawing/2014/main" id="{1C29FFF3-295D-443B-8BCD-4F4EE76C7CD0}"/>
              </a:ext>
            </a:extLst>
          </p:cNvPr>
          <p:cNvSpPr/>
          <p:nvPr/>
        </p:nvSpPr>
        <p:spPr>
          <a:xfrm rot="4533660">
            <a:off x="3244314" y="3326833"/>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30F08309-43AD-4E11-AB3D-78D4DB473FA9}"/>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The role of the subconscious?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There is one unexplored input to the Self-model: that from the unknowable Actual self. To explore this, the Actual self must become consciously knowable in some way; and I believe that dreams, guided analysis and psychoactive substances may help conscious attention to interpret the subconscious Actual 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Actual self may not have consciousness, but it remains the source for most of our cogitation; so accessing and interpreting it is important.</a:t>
            </a:r>
          </a:p>
          <a:p>
            <a:pPr algn="ctr"/>
            <a:endParaRPr lang="en-US" dirty="0">
              <a:solidFill>
                <a:srgbClr val="0070C0"/>
              </a:solidFill>
              <a:latin typeface="Corbel" panose="020B0503020204020204" pitchFamily="34" charset="0"/>
            </a:endParaRPr>
          </a:p>
          <a:p>
            <a:pPr algn="ctr"/>
            <a:endParaRPr lang="en-GB" dirty="0">
              <a:solidFill>
                <a:srgbClr val="0070C0"/>
              </a:solidFill>
              <a:latin typeface="Corbel" panose="020B0503020204020204" pitchFamily="34" charset="0"/>
            </a:endParaRPr>
          </a:p>
        </p:txBody>
      </p:sp>
      <p:sp>
        <p:nvSpPr>
          <p:cNvPr id="26" name="TextBox 25">
            <a:extLst>
              <a:ext uri="{FF2B5EF4-FFF2-40B4-BE49-F238E27FC236}">
                <a16:creationId xmlns:a16="http://schemas.microsoft.com/office/drawing/2014/main" id="{B54CA1BF-F7C9-413C-8B7F-514B64CF91B0}"/>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19</a:t>
            </a:r>
          </a:p>
        </p:txBody>
      </p:sp>
    </p:spTree>
    <p:extLst>
      <p:ext uri="{BB962C8B-B14F-4D97-AF65-F5344CB8AC3E}">
        <p14:creationId xmlns:p14="http://schemas.microsoft.com/office/powerpoint/2010/main" val="38979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1000"/>
                                        <p:tgtEl>
                                          <p:spTgt spid="51"/>
                                        </p:tgtEl>
                                      </p:cBhvr>
                                    </p:animEffect>
                                  </p:childTnLst>
                                </p:cTn>
                              </p:par>
                            </p:childTnLst>
                          </p:cTn>
                        </p:par>
                        <p:par>
                          <p:cTn id="8" fill="hold">
                            <p:stCondLst>
                              <p:cond delay="1000"/>
                            </p:stCondLst>
                            <p:childTnLst>
                              <p:par>
                                <p:cTn id="9" presetID="27" presetClass="emph" presetSubtype="0" fill="remove" grpId="1" nodeType="afterEffect">
                                  <p:stCondLst>
                                    <p:cond delay="250"/>
                                  </p:stCondLst>
                                  <p:childTnLst>
                                    <p:animClr clrSpc="rgb" dir="cw">
                                      <p:cBhvr override="childStyle">
                                        <p:cTn id="10" dur="500" autoRev="1" fill="remove"/>
                                        <p:tgtEl>
                                          <p:spTgt spid="51"/>
                                        </p:tgtEl>
                                        <p:attrNameLst>
                                          <p:attrName>style.color</p:attrName>
                                        </p:attrNameLst>
                                      </p:cBhvr>
                                      <p:to>
                                        <a:schemeClr val="bg1"/>
                                      </p:to>
                                    </p:animClr>
                                    <p:animClr clrSpc="rgb" dir="cw">
                                      <p:cBhvr>
                                        <p:cTn id="11" dur="500" autoRev="1" fill="remove"/>
                                        <p:tgtEl>
                                          <p:spTgt spid="51"/>
                                        </p:tgtEl>
                                        <p:attrNameLst>
                                          <p:attrName>fillcolor</p:attrName>
                                        </p:attrNameLst>
                                      </p:cBhvr>
                                      <p:to>
                                        <a:schemeClr val="bg1"/>
                                      </p:to>
                                    </p:animClr>
                                    <p:set>
                                      <p:cBhvr>
                                        <p:cTn id="12" dur="500" autoRev="1" fill="remove"/>
                                        <p:tgtEl>
                                          <p:spTgt spid="51"/>
                                        </p:tgtEl>
                                        <p:attrNameLst>
                                          <p:attrName>fill.type</p:attrName>
                                        </p:attrNameLst>
                                      </p:cBhvr>
                                      <p:to>
                                        <p:strVal val="solid"/>
                                      </p:to>
                                    </p:set>
                                    <p:set>
                                      <p:cBhvr>
                                        <p:cTn id="13" dur="500" autoRev="1" fill="remove"/>
                                        <p:tgtEl>
                                          <p:spTgt spid="51"/>
                                        </p:tgtEl>
                                        <p:attrNameLst>
                                          <p:attrName>fill.on</p:attrName>
                                        </p:attrNameLst>
                                      </p:cBhvr>
                                      <p:to>
                                        <p:strVal val="true"/>
                                      </p:to>
                                    </p:set>
                                  </p:childTnLst>
                                </p:cTn>
                              </p:par>
                            </p:childTnLst>
                          </p:cTn>
                        </p:par>
                        <p:par>
                          <p:cTn id="14" fill="hold">
                            <p:stCondLst>
                              <p:cond delay="2250"/>
                            </p:stCondLst>
                            <p:childTnLst>
                              <p:par>
                                <p:cTn id="15" presetID="6" presetClass="emph" presetSubtype="0" fill="hold" grpId="3" nodeType="afterEffect">
                                  <p:stCondLst>
                                    <p:cond delay="0"/>
                                  </p:stCondLst>
                                  <p:childTnLst>
                                    <p:animScale>
                                      <p:cBhvr>
                                        <p:cTn id="16" dur="2000" fill="hold"/>
                                        <p:tgtEl>
                                          <p:spTgt spid="51"/>
                                        </p:tgtEl>
                                      </p:cBhvr>
                                      <p:by x="150000" y="150000"/>
                                    </p:animScale>
                                  </p:childTnLst>
                                </p:cTn>
                              </p:par>
                            </p:childTnLst>
                          </p:cTn>
                        </p:par>
                        <p:par>
                          <p:cTn id="17" fill="hold">
                            <p:stCondLst>
                              <p:cond delay="4250"/>
                            </p:stCondLst>
                            <p:childTnLst>
                              <p:par>
                                <p:cTn id="18" presetID="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000" fill="hold"/>
                                        <p:tgtEl>
                                          <p:spTgt spid="27"/>
                                        </p:tgtEl>
                                        <p:attrNameLst>
                                          <p:attrName>ppt_x</p:attrName>
                                        </p:attrNameLst>
                                      </p:cBhvr>
                                      <p:tavLst>
                                        <p:tav tm="0">
                                          <p:val>
                                            <p:strVal val="#ppt_x"/>
                                          </p:val>
                                        </p:tav>
                                        <p:tav tm="100000">
                                          <p:val>
                                            <p:strVal val="#ppt_x"/>
                                          </p:val>
                                        </p:tav>
                                      </p:tavLst>
                                    </p:anim>
                                    <p:anim calcmode="lin" valueType="num">
                                      <p:cBhvr additive="base">
                                        <p:cTn id="21"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1" grpId="3"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core text</a:t>
            </a:r>
          </a:p>
        </p:txBody>
      </p:sp>
      <p:pic>
        <p:nvPicPr>
          <p:cNvPr id="4" name="Picture 3">
            <a:extLst>
              <a:ext uri="{FF2B5EF4-FFF2-40B4-BE49-F238E27FC236}">
                <a16:creationId xmlns:a16="http://schemas.microsoft.com/office/drawing/2014/main" id="{D6E1F9D0-9898-4CC5-85B2-DD675BB6B3CD}"/>
              </a:ext>
            </a:extLst>
          </p:cNvPr>
          <p:cNvPicPr>
            <a:picLocks noChangeAspect="1"/>
          </p:cNvPicPr>
          <p:nvPr/>
        </p:nvPicPr>
        <p:blipFill>
          <a:blip r:embed="rId2"/>
          <a:stretch>
            <a:fillRect/>
          </a:stretch>
        </p:blipFill>
        <p:spPr>
          <a:xfrm>
            <a:off x="1471994" y="0"/>
            <a:ext cx="10720006" cy="6536052"/>
          </a:xfrm>
          <a:prstGeom prst="rect">
            <a:avLst/>
          </a:prstGeom>
        </p:spPr>
      </p:pic>
      <p:sp>
        <p:nvSpPr>
          <p:cNvPr id="18" name="Rectangle: Rounded Corners 17">
            <a:extLst>
              <a:ext uri="{FF2B5EF4-FFF2-40B4-BE49-F238E27FC236}">
                <a16:creationId xmlns:a16="http://schemas.microsoft.com/office/drawing/2014/main" id="{F3110E08-069B-4A65-B3DA-6D6704BBDE62}"/>
              </a:ext>
            </a:extLst>
          </p:cNvPr>
          <p:cNvSpPr/>
          <p:nvPr/>
        </p:nvSpPr>
        <p:spPr>
          <a:xfrm>
            <a:off x="1471994" y="0"/>
            <a:ext cx="7426200" cy="619432"/>
          </a:xfrm>
          <a:prstGeom prst="roundRect">
            <a:avLst/>
          </a:prstGeom>
          <a:solidFill>
            <a:srgbClr val="CCFFFF"/>
          </a:solidFill>
          <a:ln w="12700">
            <a:solidFill>
              <a:srgbClr val="00B0F0"/>
            </a:solidFill>
          </a:ln>
          <a:effectLst>
            <a:outerShdw blurRad="50800" dist="19050" dir="5400000" algn="ctr" rotWithShape="0">
              <a:srgbClr val="000000">
                <a:alpha val="63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i="1" dirty="0">
                <a:solidFill>
                  <a:srgbClr val="0070C0"/>
                </a:solidFill>
                <a:effectLst>
                  <a:outerShdw blurRad="38100" dist="38100" dir="2700000" algn="tl">
                    <a:srgbClr val="000000">
                      <a:alpha val="43137"/>
                    </a:srgbClr>
                  </a:outerShdw>
                </a:effectLst>
                <a:latin typeface="Corbel" panose="020B0503020204020204" pitchFamily="34" charset="0"/>
              </a:rPr>
              <a:t>https://www.uclpress.co.uk/collections/anthropology/products/125998</a:t>
            </a:r>
          </a:p>
        </p:txBody>
      </p:sp>
      <p:sp>
        <p:nvSpPr>
          <p:cNvPr id="7" name="Oval 6">
            <a:extLst>
              <a:ext uri="{FF2B5EF4-FFF2-40B4-BE49-F238E27FC236}">
                <a16:creationId xmlns:a16="http://schemas.microsoft.com/office/drawing/2014/main" id="{48FDF642-9138-47E4-A10D-4DAAA52A979A}"/>
              </a:ext>
            </a:extLst>
          </p:cNvPr>
          <p:cNvSpPr/>
          <p:nvPr/>
        </p:nvSpPr>
        <p:spPr>
          <a:xfrm>
            <a:off x="5437239" y="3429000"/>
            <a:ext cx="1769806" cy="7103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1A255D-1FCE-4A68-AE63-2FC430C87A26}"/>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2</a:t>
            </a:r>
          </a:p>
        </p:txBody>
      </p:sp>
    </p:spTree>
    <p:extLst>
      <p:ext uri="{BB962C8B-B14F-4D97-AF65-F5344CB8AC3E}">
        <p14:creationId xmlns:p14="http://schemas.microsoft.com/office/powerpoint/2010/main" val="18637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000"/>
                                        <p:tgtEl>
                                          <p:spTgt spid="1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Thank you for listening</a:t>
            </a:r>
          </a:p>
        </p:txBody>
      </p:sp>
      <p:sp>
        <p:nvSpPr>
          <p:cNvPr id="4" name="Scroll: Horizontal 3">
            <a:extLst>
              <a:ext uri="{FF2B5EF4-FFF2-40B4-BE49-F238E27FC236}">
                <a16:creationId xmlns:a16="http://schemas.microsoft.com/office/drawing/2014/main" id="{220CA61D-4A55-4C38-BE4C-06AAFAEF150F}"/>
              </a:ext>
            </a:extLst>
          </p:cNvPr>
          <p:cNvSpPr/>
          <p:nvPr/>
        </p:nvSpPr>
        <p:spPr>
          <a:xfrm>
            <a:off x="1937584" y="25017"/>
            <a:ext cx="9720000" cy="1574916"/>
          </a:xfrm>
          <a:prstGeom prst="horizontalScroll">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srgbClr val="C00000"/>
                </a:solidFill>
                <a:effectLst>
                  <a:outerShdw blurRad="38100" dist="38100" dir="2700000" algn="tl">
                    <a:srgbClr val="000000">
                      <a:alpha val="43137"/>
                    </a:srgbClr>
                  </a:outerShdw>
                </a:effectLst>
                <a:latin typeface="Corbel" panose="020B0503020204020204" pitchFamily="34" charset="0"/>
              </a:rPr>
              <a:t>Building up to selfhood</a:t>
            </a:r>
            <a:endParaRPr lang="en-GB" sz="7200" dirty="0">
              <a:latin typeface="Corbel" panose="020B0503020204020204" pitchFamily="34" charset="0"/>
            </a:endParaRPr>
          </a:p>
        </p:txBody>
      </p:sp>
      <p:pic>
        <p:nvPicPr>
          <p:cNvPr id="5" name="Picture 4" descr="LOGO.jpg">
            <a:extLst>
              <a:ext uri="{FF2B5EF4-FFF2-40B4-BE49-F238E27FC236}">
                <a16:creationId xmlns:a16="http://schemas.microsoft.com/office/drawing/2014/main" id="{4FD54EE1-F672-4DFD-A909-A025907355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3962" y="5448850"/>
            <a:ext cx="1711201" cy="1296144"/>
          </a:xfrm>
          <a:prstGeom prst="rect">
            <a:avLst/>
          </a:prstGeom>
        </p:spPr>
      </p:pic>
      <p:sp>
        <p:nvSpPr>
          <p:cNvPr id="6" name="Subtitle 2">
            <a:extLst>
              <a:ext uri="{FF2B5EF4-FFF2-40B4-BE49-F238E27FC236}">
                <a16:creationId xmlns:a16="http://schemas.microsoft.com/office/drawing/2014/main" id="{62A34DB6-037C-4BA4-A33B-234BD7E180DE}"/>
              </a:ext>
            </a:extLst>
          </p:cNvPr>
          <p:cNvSpPr txBox="1">
            <a:spLocks/>
          </p:cNvSpPr>
          <p:nvPr/>
        </p:nvSpPr>
        <p:spPr>
          <a:xfrm>
            <a:off x="7313961" y="5448850"/>
            <a:ext cx="3060000" cy="1292518"/>
          </a:xfrm>
          <a:prstGeom prst="rect">
            <a:avLst/>
          </a:prstGeom>
          <a:solidFill>
            <a:schemeClr val="tx2">
              <a:lumMod val="40000"/>
              <a:lumOff val="6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latin typeface="Corbel" panose="020B0503020204020204" pitchFamily="34" charset="0"/>
              </a:rPr>
              <a:t>Martin Edwardes</a:t>
            </a:r>
          </a:p>
          <a:p>
            <a:pPr marL="0" indent="0" algn="r">
              <a:buNone/>
            </a:pPr>
            <a:r>
              <a:rPr lang="en-US" sz="1700" dirty="0">
                <a:latin typeface="Corbel" panose="020B0503020204020204" pitchFamily="34" charset="0"/>
              </a:rPr>
              <a:t>BSc MA PhD, FRAI</a:t>
            </a:r>
          </a:p>
          <a:p>
            <a:pPr marL="0" indent="0" algn="r">
              <a:buNone/>
            </a:pPr>
            <a:r>
              <a:rPr lang="en-US" sz="1700" dirty="0">
                <a:latin typeface="Corbel" panose="020B0503020204020204" pitchFamily="34" charset="0"/>
              </a:rPr>
              <a:t>martin.1.edwardes@kcl.ac.uk</a:t>
            </a:r>
          </a:p>
        </p:txBody>
      </p:sp>
      <p:sp>
        <p:nvSpPr>
          <p:cNvPr id="8" name="TextBox 7">
            <a:extLst>
              <a:ext uri="{FF2B5EF4-FFF2-40B4-BE49-F238E27FC236}">
                <a16:creationId xmlns:a16="http://schemas.microsoft.com/office/drawing/2014/main" id="{CCDA82FC-4B8D-4C9F-9C1C-3CBC974B8475}"/>
              </a:ext>
            </a:extLst>
          </p:cNvPr>
          <p:cNvSpPr txBox="1"/>
          <p:nvPr/>
        </p:nvSpPr>
        <p:spPr>
          <a:xfrm>
            <a:off x="1403167" y="1603559"/>
            <a:ext cx="10788833" cy="1323439"/>
          </a:xfrm>
          <a:prstGeom prst="rect">
            <a:avLst/>
          </a:prstGeom>
          <a:noFill/>
        </p:spPr>
        <p:txBody>
          <a:bodyPr wrap="square" rtlCol="0">
            <a:spAutoFit/>
          </a:bodyPr>
          <a:lstStyle/>
          <a:p>
            <a:pPr algn="ctr"/>
            <a:r>
              <a:rPr lang="en-GB" sz="4000" dirty="0">
                <a:solidFill>
                  <a:srgbClr val="FF0000"/>
                </a:solidFill>
                <a:effectLst>
                  <a:outerShdw blurRad="38100" dist="38100" dir="2700000" algn="tl">
                    <a:srgbClr val="000000">
                      <a:alpha val="43137"/>
                    </a:srgbClr>
                  </a:outerShdw>
                </a:effectLst>
                <a:latin typeface="Corbel" panose="020B0503020204020204" pitchFamily="34" charset="0"/>
              </a:rPr>
              <a:t>Any Questions, Comments,</a:t>
            </a:r>
          </a:p>
          <a:p>
            <a:pPr algn="ctr"/>
            <a:r>
              <a:rPr lang="en-GB" sz="4000" dirty="0">
                <a:solidFill>
                  <a:srgbClr val="FF0000"/>
                </a:solidFill>
                <a:effectLst>
                  <a:outerShdw blurRad="38100" dist="38100" dir="2700000" algn="tl">
                    <a:srgbClr val="000000">
                      <a:alpha val="43137"/>
                    </a:srgbClr>
                  </a:outerShdw>
                </a:effectLst>
                <a:latin typeface="Corbel" panose="020B0503020204020204" pitchFamily="34" charset="0"/>
              </a:rPr>
              <a:t>Expressions of disbelief?</a:t>
            </a:r>
          </a:p>
        </p:txBody>
      </p:sp>
      <p:pic>
        <p:nvPicPr>
          <p:cNvPr id="9" name="Picture 8" descr="Text&#10;&#10;Description automatically generated with low confidence">
            <a:extLst>
              <a:ext uri="{FF2B5EF4-FFF2-40B4-BE49-F238E27FC236}">
                <a16:creationId xmlns:a16="http://schemas.microsoft.com/office/drawing/2014/main" id="{6CF27AFD-AD6D-455C-A74F-0A716434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584" y="2930624"/>
            <a:ext cx="7620000" cy="2514600"/>
          </a:xfrm>
          <a:prstGeom prst="rect">
            <a:avLst/>
          </a:prstGeom>
        </p:spPr>
      </p:pic>
      <p:sp>
        <p:nvSpPr>
          <p:cNvPr id="2" name="TextBox 1">
            <a:extLst>
              <a:ext uri="{FF2B5EF4-FFF2-40B4-BE49-F238E27FC236}">
                <a16:creationId xmlns:a16="http://schemas.microsoft.com/office/drawing/2014/main" id="{D99012B6-1E44-4E74-868C-62093D414B3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20</a:t>
            </a:r>
          </a:p>
        </p:txBody>
      </p:sp>
    </p:spTree>
    <p:extLst>
      <p:ext uri="{BB962C8B-B14F-4D97-AF65-F5344CB8AC3E}">
        <p14:creationId xmlns:p14="http://schemas.microsoft.com/office/powerpoint/2010/main" val="41524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3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style.rotation</p:attrName>
                                        </p:attrNameLst>
                                      </p:cBhvr>
                                      <p:tavLst>
                                        <p:tav tm="0">
                                          <p:val>
                                            <p:fltVal val="720"/>
                                          </p:val>
                                        </p:tav>
                                        <p:tav tm="100000">
                                          <p:val>
                                            <p:fltVal val="0"/>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10;&#10;Description automatically generated with medium confidence">
            <a:extLst>
              <a:ext uri="{FF2B5EF4-FFF2-40B4-BE49-F238E27FC236}">
                <a16:creationId xmlns:a16="http://schemas.microsoft.com/office/drawing/2014/main" id="{4F99A0BB-E54F-474A-AABA-FAED87698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033" y="1768847"/>
            <a:ext cx="2208772" cy="2591243"/>
          </a:xfrm>
          <a:prstGeom prst="ellipse">
            <a:avLst/>
          </a:prstGeom>
          <a:ln w="28575" cap="rnd">
            <a:solidFill>
              <a:srgbClr val="FFCCFF"/>
            </a:solidFill>
          </a:ln>
          <a:effectLst/>
        </p:spPr>
      </p:pic>
      <p:sp>
        <p:nvSpPr>
          <p:cNvPr id="10" name="Speech Bubble: Rectangle with Corners Rounded 9">
            <a:extLst>
              <a:ext uri="{FF2B5EF4-FFF2-40B4-BE49-F238E27FC236}">
                <a16:creationId xmlns:a16="http://schemas.microsoft.com/office/drawing/2014/main" id="{C1A1229F-0956-4F72-AB17-6A96170D2F55}"/>
              </a:ext>
            </a:extLst>
          </p:cNvPr>
          <p:cNvSpPr/>
          <p:nvPr/>
        </p:nvSpPr>
        <p:spPr>
          <a:xfrm>
            <a:off x="2172894" y="1733006"/>
            <a:ext cx="2160000" cy="1123406"/>
          </a:xfrm>
          <a:prstGeom prst="wedgeRoundRectCallout">
            <a:avLst>
              <a:gd name="adj1" fmla="val 137942"/>
              <a:gd name="adj2" fmla="val 3413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solidFill>
                  <a:srgbClr val="002060"/>
                </a:solidFill>
                <a:latin typeface="Corbel" panose="020B0503020204020204" pitchFamily="34" charset="0"/>
              </a:rPr>
              <a:t>Economist</a:t>
            </a:r>
          </a:p>
          <a:p>
            <a:pPr algn="ctr"/>
            <a:r>
              <a:rPr lang="en-GB" b="1" dirty="0">
                <a:solidFill>
                  <a:srgbClr val="002060"/>
                </a:solidFill>
                <a:latin typeface="Corbel" panose="020B0503020204020204" pitchFamily="34" charset="0"/>
              </a:rPr>
              <a:t>Linguist</a:t>
            </a:r>
          </a:p>
          <a:p>
            <a:pPr algn="ctr"/>
            <a:r>
              <a:rPr lang="en-GB" b="1" dirty="0">
                <a:solidFill>
                  <a:srgbClr val="002060"/>
                </a:solidFill>
                <a:latin typeface="Corbel" panose="020B0503020204020204" pitchFamily="34" charset="0"/>
              </a:rPr>
              <a:t>Anthropologist</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About the currently speaking self</a:t>
            </a:r>
          </a:p>
        </p:txBody>
      </p:sp>
      <p:sp>
        <p:nvSpPr>
          <p:cNvPr id="17" name="Oval 16">
            <a:extLst>
              <a:ext uri="{FF2B5EF4-FFF2-40B4-BE49-F238E27FC236}">
                <a16:creationId xmlns:a16="http://schemas.microsoft.com/office/drawing/2014/main" id="{700AF698-E740-4938-9B19-C6AFE2A211B7}"/>
              </a:ext>
            </a:extLst>
          </p:cNvPr>
          <p:cNvSpPr/>
          <p:nvPr/>
        </p:nvSpPr>
        <p:spPr>
          <a:xfrm>
            <a:off x="2165132" y="912086"/>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Educationally defined as …</a:t>
            </a:r>
          </a:p>
        </p:txBody>
      </p:sp>
      <p:sp>
        <p:nvSpPr>
          <p:cNvPr id="20" name="Speech Bubble: Rectangle with Corners Rounded 19">
            <a:extLst>
              <a:ext uri="{FF2B5EF4-FFF2-40B4-BE49-F238E27FC236}">
                <a16:creationId xmlns:a16="http://schemas.microsoft.com/office/drawing/2014/main" id="{74F10291-3BB5-4F5C-8603-ACE2B3BD611C}"/>
              </a:ext>
            </a:extLst>
          </p:cNvPr>
          <p:cNvSpPr/>
          <p:nvPr/>
        </p:nvSpPr>
        <p:spPr>
          <a:xfrm>
            <a:off x="2669855" y="4140458"/>
            <a:ext cx="2160000" cy="2461717"/>
          </a:xfrm>
          <a:prstGeom prst="wedgeRoundRectCallout">
            <a:avLst>
              <a:gd name="adj1" fmla="val 127070"/>
              <a:gd name="adj2" fmla="val -8166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latin typeface="Corbel" panose="020B0503020204020204" pitchFamily="34" charset="0"/>
              </a:rPr>
              <a:t>Writer</a:t>
            </a:r>
          </a:p>
          <a:p>
            <a:pPr algn="ctr"/>
            <a:r>
              <a:rPr lang="en-GB" b="1" dirty="0">
                <a:latin typeface="Corbel" panose="020B0503020204020204" pitchFamily="34" charset="0"/>
              </a:rPr>
              <a:t>Editor</a:t>
            </a:r>
          </a:p>
          <a:p>
            <a:pPr algn="ctr"/>
            <a:r>
              <a:rPr lang="en-GB" b="1" dirty="0">
                <a:latin typeface="Corbel" panose="020B0503020204020204" pitchFamily="34" charset="0"/>
              </a:rPr>
              <a:t>Lecturer</a:t>
            </a:r>
          </a:p>
          <a:p>
            <a:pPr algn="ctr"/>
            <a:r>
              <a:rPr lang="en-GB" b="1" dirty="0">
                <a:latin typeface="Corbel" panose="020B0503020204020204" pitchFamily="34" charset="0"/>
              </a:rPr>
              <a:t>Researcher</a:t>
            </a:r>
          </a:p>
          <a:p>
            <a:pPr algn="ctr"/>
            <a:r>
              <a:rPr lang="en-GB" b="1" dirty="0">
                <a:latin typeface="Corbel" panose="020B0503020204020204" pitchFamily="34" charset="0"/>
              </a:rPr>
              <a:t>Technologist</a:t>
            </a:r>
          </a:p>
          <a:p>
            <a:pPr algn="ctr"/>
            <a:r>
              <a:rPr lang="en-GB" b="1" dirty="0">
                <a:latin typeface="Corbel" panose="020B0503020204020204" pitchFamily="34" charset="0"/>
              </a:rPr>
              <a:t>Designer</a:t>
            </a:r>
          </a:p>
          <a:p>
            <a:pPr algn="ctr"/>
            <a:r>
              <a:rPr lang="en-GB" b="1" dirty="0">
                <a:latin typeface="Corbel" panose="020B0503020204020204" pitchFamily="34" charset="0"/>
              </a:rPr>
              <a:t>Manager</a:t>
            </a:r>
          </a:p>
          <a:p>
            <a:pPr algn="ctr"/>
            <a:r>
              <a:rPr lang="en-GB" b="1" dirty="0">
                <a:latin typeface="Corbel" panose="020B0503020204020204" pitchFamily="34" charset="0"/>
              </a:rPr>
              <a:t>Retired</a:t>
            </a:r>
          </a:p>
        </p:txBody>
      </p:sp>
      <p:sp>
        <p:nvSpPr>
          <p:cNvPr id="21" name="Oval 20">
            <a:extLst>
              <a:ext uri="{FF2B5EF4-FFF2-40B4-BE49-F238E27FC236}">
                <a16:creationId xmlns:a16="http://schemas.microsoft.com/office/drawing/2014/main" id="{D992AFAD-A196-4CF5-9000-9B0F6BC9D7AF}"/>
              </a:ext>
            </a:extLst>
          </p:cNvPr>
          <p:cNvSpPr/>
          <p:nvPr/>
        </p:nvSpPr>
        <p:spPr>
          <a:xfrm>
            <a:off x="2669855" y="3319539"/>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Professionally defined as …</a:t>
            </a:r>
          </a:p>
        </p:txBody>
      </p:sp>
      <p:sp>
        <p:nvSpPr>
          <p:cNvPr id="22" name="Speech Bubble: Rectangle with Corners Rounded 21">
            <a:extLst>
              <a:ext uri="{FF2B5EF4-FFF2-40B4-BE49-F238E27FC236}">
                <a16:creationId xmlns:a16="http://schemas.microsoft.com/office/drawing/2014/main" id="{64F239B0-394A-4A35-A2AC-4966CE0F4848}"/>
              </a:ext>
            </a:extLst>
          </p:cNvPr>
          <p:cNvSpPr/>
          <p:nvPr/>
        </p:nvSpPr>
        <p:spPr>
          <a:xfrm>
            <a:off x="7942217" y="4915610"/>
            <a:ext cx="3378925" cy="1686565"/>
          </a:xfrm>
          <a:prstGeom prst="wedgeRoundRectCallout">
            <a:avLst>
              <a:gd name="adj1" fmla="val -66955"/>
              <a:gd name="adj2" fmla="val -13907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orbel" panose="020B0503020204020204" pitchFamily="34" charset="0"/>
              </a:rPr>
              <a:t>Anthropological Linguist</a:t>
            </a:r>
          </a:p>
          <a:p>
            <a:pPr algn="ctr"/>
            <a:r>
              <a:rPr lang="en-GB" b="1" dirty="0">
                <a:latin typeface="Corbel" panose="020B0503020204020204" pitchFamily="34" charset="0"/>
              </a:rPr>
              <a:t>Cognitive Linguist</a:t>
            </a:r>
          </a:p>
          <a:p>
            <a:pPr algn="ctr"/>
            <a:r>
              <a:rPr lang="en-GB" b="1" dirty="0" err="1">
                <a:latin typeface="Corbel" panose="020B0503020204020204" pitchFamily="34" charset="0"/>
              </a:rPr>
              <a:t>Grammatician</a:t>
            </a:r>
            <a:endParaRPr lang="en-GB" b="1" dirty="0">
              <a:latin typeface="Corbel" panose="020B0503020204020204" pitchFamily="34" charset="0"/>
            </a:endParaRPr>
          </a:p>
          <a:p>
            <a:pPr algn="ctr"/>
            <a:r>
              <a:rPr lang="en-GB" b="1" dirty="0">
                <a:latin typeface="Corbel" panose="020B0503020204020204" pitchFamily="34" charset="0"/>
              </a:rPr>
              <a:t>Evolutionary Anthropologist</a:t>
            </a:r>
          </a:p>
          <a:p>
            <a:pPr algn="ctr"/>
            <a:r>
              <a:rPr lang="en-GB" b="1" dirty="0">
                <a:latin typeface="Corbel" panose="020B0503020204020204" pitchFamily="34" charset="0"/>
              </a:rPr>
              <a:t>Language Origins Researcher</a:t>
            </a:r>
          </a:p>
        </p:txBody>
      </p:sp>
      <p:sp>
        <p:nvSpPr>
          <p:cNvPr id="23" name="Speech Bubble: Rectangle with Corners Rounded 22">
            <a:extLst>
              <a:ext uri="{FF2B5EF4-FFF2-40B4-BE49-F238E27FC236}">
                <a16:creationId xmlns:a16="http://schemas.microsoft.com/office/drawing/2014/main" id="{38F45CE0-D078-4F35-8D8A-D0D4088B2259}"/>
              </a:ext>
            </a:extLst>
          </p:cNvPr>
          <p:cNvSpPr/>
          <p:nvPr/>
        </p:nvSpPr>
        <p:spPr>
          <a:xfrm>
            <a:off x="9053893" y="2026096"/>
            <a:ext cx="2160000" cy="1686565"/>
          </a:xfrm>
          <a:prstGeom prst="wedgeRoundRectCallout">
            <a:avLst>
              <a:gd name="adj1" fmla="val -119951"/>
              <a:gd name="adj2" fmla="val -1634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latin typeface="Corbel" panose="020B0503020204020204" pitchFamily="34" charset="0"/>
              </a:rPr>
              <a:t>Left-handed</a:t>
            </a:r>
          </a:p>
          <a:p>
            <a:pPr algn="ctr"/>
            <a:r>
              <a:rPr lang="en-GB" b="1" dirty="0">
                <a:latin typeface="Corbel" panose="020B0503020204020204" pitchFamily="34" charset="0"/>
              </a:rPr>
              <a:t>Civil Partnered</a:t>
            </a:r>
          </a:p>
          <a:p>
            <a:pPr algn="ctr"/>
            <a:r>
              <a:rPr lang="en-GB" b="1" dirty="0">
                <a:latin typeface="Corbel" panose="020B0503020204020204" pitchFamily="34" charset="0"/>
              </a:rPr>
              <a:t>Gay</a:t>
            </a:r>
          </a:p>
          <a:p>
            <a:pPr algn="ctr"/>
            <a:r>
              <a:rPr lang="en-GB" b="1" dirty="0" err="1">
                <a:latin typeface="Corbel" panose="020B0503020204020204" pitchFamily="34" charset="0"/>
              </a:rPr>
              <a:t>Agendered</a:t>
            </a:r>
            <a:endParaRPr lang="en-GB" b="1" dirty="0">
              <a:latin typeface="Corbel" panose="020B0503020204020204" pitchFamily="34" charset="0"/>
            </a:endParaRPr>
          </a:p>
          <a:p>
            <a:pPr algn="ctr"/>
            <a:r>
              <a:rPr lang="en-GB" b="1" dirty="0">
                <a:latin typeface="Corbel" panose="020B0503020204020204" pitchFamily="34" charset="0"/>
              </a:rPr>
              <a:t>Mild </a:t>
            </a:r>
            <a:r>
              <a:rPr lang="en-GB" b="1" dirty="0" err="1">
                <a:latin typeface="Corbel" panose="020B0503020204020204" pitchFamily="34" charset="0"/>
              </a:rPr>
              <a:t>Aspergers</a:t>
            </a:r>
            <a:endParaRPr lang="en-GB" b="1" dirty="0">
              <a:latin typeface="Corbel" panose="020B0503020204020204" pitchFamily="34" charset="0"/>
            </a:endParaRPr>
          </a:p>
        </p:txBody>
      </p:sp>
      <p:sp>
        <p:nvSpPr>
          <p:cNvPr id="16" name="Oval 15">
            <a:extLst>
              <a:ext uri="{FF2B5EF4-FFF2-40B4-BE49-F238E27FC236}">
                <a16:creationId xmlns:a16="http://schemas.microsoft.com/office/drawing/2014/main" id="{9C5315D2-36B3-4F50-8B97-8C4E327C92E3}"/>
              </a:ext>
            </a:extLst>
          </p:cNvPr>
          <p:cNvSpPr/>
          <p:nvPr/>
        </p:nvSpPr>
        <p:spPr>
          <a:xfrm>
            <a:off x="9053893" y="1216579"/>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Self-defined as …</a:t>
            </a:r>
          </a:p>
        </p:txBody>
      </p:sp>
      <p:sp>
        <p:nvSpPr>
          <p:cNvPr id="6" name="Oval 5">
            <a:extLst>
              <a:ext uri="{FF2B5EF4-FFF2-40B4-BE49-F238E27FC236}">
                <a16:creationId xmlns:a16="http://schemas.microsoft.com/office/drawing/2014/main" id="{5C9ED110-0352-427E-937C-7B190615C6E4}"/>
              </a:ext>
            </a:extLst>
          </p:cNvPr>
          <p:cNvSpPr/>
          <p:nvPr/>
        </p:nvSpPr>
        <p:spPr>
          <a:xfrm>
            <a:off x="8587679" y="4106094"/>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Academically defined as …</a:t>
            </a:r>
          </a:p>
        </p:txBody>
      </p:sp>
      <p:sp>
        <p:nvSpPr>
          <p:cNvPr id="12" name="TextBox 11">
            <a:extLst>
              <a:ext uri="{FF2B5EF4-FFF2-40B4-BE49-F238E27FC236}">
                <a16:creationId xmlns:a16="http://schemas.microsoft.com/office/drawing/2014/main" id="{45459933-0268-4AA3-A132-4E949A0F6E9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3</a:t>
            </a:r>
          </a:p>
        </p:txBody>
      </p:sp>
      <p:sp>
        <p:nvSpPr>
          <p:cNvPr id="2" name="Thought Bubble: Cloud 1">
            <a:extLst>
              <a:ext uri="{FF2B5EF4-FFF2-40B4-BE49-F238E27FC236}">
                <a16:creationId xmlns:a16="http://schemas.microsoft.com/office/drawing/2014/main" id="{E4FCE5F4-9B02-492E-A5CF-28C50795C718}"/>
              </a:ext>
            </a:extLst>
          </p:cNvPr>
          <p:cNvSpPr/>
          <p:nvPr/>
        </p:nvSpPr>
        <p:spPr>
          <a:xfrm>
            <a:off x="4829855" y="194823"/>
            <a:ext cx="4206240" cy="1462991"/>
          </a:xfrm>
          <a:prstGeom prst="cloudCallout">
            <a:avLst>
              <a:gd name="adj1" fmla="val -1176"/>
              <a:gd name="adj2" fmla="val 88691"/>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t>Martin P.J. Edwardes</a:t>
            </a:r>
          </a:p>
          <a:p>
            <a:pPr algn="ctr"/>
            <a:r>
              <a:rPr lang="en-GB" dirty="0"/>
              <a:t>He/she/they/whatever</a:t>
            </a:r>
          </a:p>
        </p:txBody>
      </p:sp>
    </p:spTree>
    <p:extLst>
      <p:ext uri="{BB962C8B-B14F-4D97-AF65-F5344CB8AC3E}">
        <p14:creationId xmlns:p14="http://schemas.microsoft.com/office/powerpoint/2010/main" val="30496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47"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fltVal val="0"/>
                                          </p:val>
                                        </p:tav>
                                        <p:tav tm="100000">
                                          <p:val>
                                            <p:strVal val="#ppt_w"/>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Effect transition="in" filter="fade">
                                      <p:cBhvr>
                                        <p:cTn id="21" dur="750"/>
                                        <p:tgtEl>
                                          <p:spTgt spid="10"/>
                                        </p:tgtEl>
                                      </p:cBhvr>
                                    </p:animEffect>
                                  </p:childTnLst>
                                </p:cTn>
                              </p:par>
                            </p:childTnLst>
                          </p:cTn>
                        </p:par>
                        <p:par>
                          <p:cTn id="22" fill="hold">
                            <p:stCondLst>
                              <p:cond delay="3000"/>
                            </p:stCondLst>
                            <p:childTnLst>
                              <p:par>
                                <p:cTn id="23" presetID="47" presetClass="entr" presetSubtype="0" fill="hold" grpId="0" nodeType="after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750" fill="hold"/>
                                        <p:tgtEl>
                                          <p:spTgt spid="20"/>
                                        </p:tgtEl>
                                        <p:attrNameLst>
                                          <p:attrName>ppt_w</p:attrName>
                                        </p:attrNameLst>
                                      </p:cBhvr>
                                      <p:tavLst>
                                        <p:tav tm="0">
                                          <p:val>
                                            <p:fltVal val="0"/>
                                          </p:val>
                                        </p:tav>
                                        <p:tav tm="100000">
                                          <p:val>
                                            <p:strVal val="#ppt_w"/>
                                          </p:val>
                                        </p:tav>
                                      </p:tavLst>
                                    </p:anim>
                                    <p:anim calcmode="lin" valueType="num">
                                      <p:cBhvr>
                                        <p:cTn id="32" dur="750" fill="hold"/>
                                        <p:tgtEl>
                                          <p:spTgt spid="20"/>
                                        </p:tgtEl>
                                        <p:attrNameLst>
                                          <p:attrName>ppt_h</p:attrName>
                                        </p:attrNameLst>
                                      </p:cBhvr>
                                      <p:tavLst>
                                        <p:tav tm="0">
                                          <p:val>
                                            <p:fltVal val="0"/>
                                          </p:val>
                                        </p:tav>
                                        <p:tav tm="100000">
                                          <p:val>
                                            <p:strVal val="#ppt_h"/>
                                          </p:val>
                                        </p:tav>
                                      </p:tavLst>
                                    </p:anim>
                                    <p:animEffect transition="in" filter="fade">
                                      <p:cBhvr>
                                        <p:cTn id="33" dur="750"/>
                                        <p:tgtEl>
                                          <p:spTgt spid="20"/>
                                        </p:tgtEl>
                                      </p:cBhvr>
                                    </p:animEffect>
                                  </p:childTnLst>
                                </p:cTn>
                              </p:par>
                            </p:childTnLst>
                          </p:cTn>
                        </p:par>
                        <p:par>
                          <p:cTn id="34" fill="hold">
                            <p:stCondLst>
                              <p:cond delay="5250"/>
                            </p:stCondLst>
                            <p:childTnLst>
                              <p:par>
                                <p:cTn id="35" presetID="47" presetClass="entr" presetSubtype="0" fill="hold" grpId="0" nodeType="after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75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750" fill="hold"/>
                                        <p:tgtEl>
                                          <p:spTgt spid="22"/>
                                        </p:tgtEl>
                                        <p:attrNameLst>
                                          <p:attrName>ppt_w</p:attrName>
                                        </p:attrNameLst>
                                      </p:cBhvr>
                                      <p:tavLst>
                                        <p:tav tm="0">
                                          <p:val>
                                            <p:fltVal val="0"/>
                                          </p:val>
                                        </p:tav>
                                        <p:tav tm="100000">
                                          <p:val>
                                            <p:strVal val="#ppt_w"/>
                                          </p:val>
                                        </p:tav>
                                      </p:tavLst>
                                    </p:anim>
                                    <p:anim calcmode="lin" valueType="num">
                                      <p:cBhvr>
                                        <p:cTn id="44" dur="750" fill="hold"/>
                                        <p:tgtEl>
                                          <p:spTgt spid="22"/>
                                        </p:tgtEl>
                                        <p:attrNameLst>
                                          <p:attrName>ppt_h</p:attrName>
                                        </p:attrNameLst>
                                      </p:cBhvr>
                                      <p:tavLst>
                                        <p:tav tm="0">
                                          <p:val>
                                            <p:fltVal val="0"/>
                                          </p:val>
                                        </p:tav>
                                        <p:tav tm="100000">
                                          <p:val>
                                            <p:strVal val="#ppt_h"/>
                                          </p:val>
                                        </p:tav>
                                      </p:tavLst>
                                    </p:anim>
                                    <p:animEffect transition="in" filter="fade">
                                      <p:cBhvr>
                                        <p:cTn id="45" dur="750"/>
                                        <p:tgtEl>
                                          <p:spTgt spid="22"/>
                                        </p:tgtEl>
                                      </p:cBhvr>
                                    </p:animEffect>
                                  </p:childTnLst>
                                </p:cTn>
                              </p:par>
                            </p:childTnLst>
                          </p:cTn>
                        </p:par>
                        <p:par>
                          <p:cTn id="46" fill="hold">
                            <p:stCondLst>
                              <p:cond delay="7500"/>
                            </p:stCondLst>
                            <p:childTnLst>
                              <p:par>
                                <p:cTn id="47" presetID="47" presetClass="entr" presetSubtype="0" fill="hold" grpId="0" nodeType="afterEffect">
                                  <p:stCondLst>
                                    <p:cond delay="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fltVal val="0"/>
                                          </p:val>
                                        </p:tav>
                                        <p:tav tm="100000">
                                          <p:val>
                                            <p:strVal val="#ppt_w"/>
                                          </p:val>
                                        </p:tav>
                                      </p:tavLst>
                                    </p:anim>
                                    <p:anim calcmode="lin" valueType="num">
                                      <p:cBhvr>
                                        <p:cTn id="56" dur="750" fill="hold"/>
                                        <p:tgtEl>
                                          <p:spTgt spid="23"/>
                                        </p:tgtEl>
                                        <p:attrNameLst>
                                          <p:attrName>ppt_h</p:attrName>
                                        </p:attrNameLst>
                                      </p:cBhvr>
                                      <p:tavLst>
                                        <p:tav tm="0">
                                          <p:val>
                                            <p:fltVal val="0"/>
                                          </p:val>
                                        </p:tav>
                                        <p:tav tm="100000">
                                          <p:val>
                                            <p:strVal val="#ppt_h"/>
                                          </p:val>
                                        </p:tav>
                                      </p:tavLst>
                                    </p:anim>
                                    <p:animEffect transition="in" filter="fade">
                                      <p:cBhvr>
                                        <p:cTn id="57" dur="750"/>
                                        <p:tgtEl>
                                          <p:spTgt spid="23"/>
                                        </p:tgtEl>
                                      </p:cBhvr>
                                    </p:animEffect>
                                  </p:childTnLst>
                                </p:cTn>
                              </p:par>
                            </p:childTnLst>
                          </p:cTn>
                        </p:par>
                        <p:par>
                          <p:cTn id="58" fill="hold">
                            <p:stCondLst>
                              <p:cond delay="9750"/>
                            </p:stCondLst>
                            <p:childTnLst>
                              <p:par>
                                <p:cTn id="59" presetID="47"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0" grpId="0" animBg="1"/>
      <p:bldP spid="21" grpId="0" animBg="1"/>
      <p:bldP spid="22" grpId="0" animBg="1"/>
      <p:bldP spid="23" grpId="0" animBg="1"/>
      <p:bldP spid="16" grpId="0" animBg="1"/>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peculiarity of human selfhood</a:t>
            </a:r>
          </a:p>
        </p:txBody>
      </p:sp>
      <p:pic>
        <p:nvPicPr>
          <p:cNvPr id="3" name="Picture 2" descr="A picture containing diagram&#10;&#10;Description automatically generated">
            <a:extLst>
              <a:ext uri="{FF2B5EF4-FFF2-40B4-BE49-F238E27FC236}">
                <a16:creationId xmlns:a16="http://schemas.microsoft.com/office/drawing/2014/main" id="{ABC7857B-141F-4C62-8822-F40E829A5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13" y="636933"/>
            <a:ext cx="4094213" cy="270000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5" name="Picture 4" descr="A picture containing diagram&#10;&#10;Description automatically generated">
            <a:extLst>
              <a:ext uri="{FF2B5EF4-FFF2-40B4-BE49-F238E27FC236}">
                <a16:creationId xmlns:a16="http://schemas.microsoft.com/office/drawing/2014/main" id="{D1F9292F-EE9B-4EEE-814F-FBC30C730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793" y="1130389"/>
            <a:ext cx="4094212" cy="270000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7" name="Picture 6" descr="Diagram&#10;&#10;Description automatically generated">
            <a:extLst>
              <a:ext uri="{FF2B5EF4-FFF2-40B4-BE49-F238E27FC236}">
                <a16:creationId xmlns:a16="http://schemas.microsoft.com/office/drawing/2014/main" id="{E1746A48-D7F1-49C9-A348-F82522C79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01" y="3521068"/>
            <a:ext cx="4774310" cy="270000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9" name="Picture 8" descr="Diagram&#10;&#10;Description automatically generated with medium confidence">
            <a:extLst>
              <a:ext uri="{FF2B5EF4-FFF2-40B4-BE49-F238E27FC236}">
                <a16:creationId xmlns:a16="http://schemas.microsoft.com/office/drawing/2014/main" id="{894A042F-327F-4B27-8DD8-ABFCD5A7F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793" y="4052612"/>
            <a:ext cx="4889925" cy="2700000"/>
          </a:xfrm>
          <a:prstGeom prst="rect">
            <a:avLst/>
          </a:prstGeom>
          <a:ln w="38100" cap="sq">
            <a:solidFill>
              <a:srgbClr val="CC00FF"/>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93D90C8B-2FFE-4A28-B8E1-41479BE704C6}"/>
              </a:ext>
            </a:extLst>
          </p:cNvPr>
          <p:cNvSpPr txBox="1"/>
          <p:nvPr/>
        </p:nvSpPr>
        <p:spPr>
          <a:xfrm>
            <a:off x="1403168" y="0"/>
            <a:ext cx="10788831" cy="584775"/>
          </a:xfrm>
          <a:prstGeom prst="rect">
            <a:avLst/>
          </a:prstGeom>
          <a:noFill/>
        </p:spPr>
        <p:txBody>
          <a:bodyPr wrap="square" rtlCol="0">
            <a:spAutoFit/>
          </a:bodyPr>
          <a:lstStyle/>
          <a:p>
            <a:pPr algn="ctr"/>
            <a:r>
              <a:rPr lang="en-GB" sz="3200" b="1" i="1" dirty="0">
                <a:solidFill>
                  <a:schemeClr val="accent4">
                    <a:lumMod val="75000"/>
                  </a:schemeClr>
                </a:solidFill>
                <a:effectLst>
                  <a:outerShdw blurRad="38100" dist="38100" dir="2700000" algn="tl">
                    <a:srgbClr val="000000">
                      <a:alpha val="43137"/>
                    </a:srgbClr>
                  </a:outerShdw>
                </a:effectLst>
                <a:latin typeface="Corbel" panose="020B0503020204020204" pitchFamily="34" charset="0"/>
              </a:rPr>
              <a:t>Is self-modelling an unavoidable consequence of</a:t>
            </a:r>
          </a:p>
        </p:txBody>
      </p:sp>
      <p:sp>
        <p:nvSpPr>
          <p:cNvPr id="10" name="Arrow: Right 9">
            <a:extLst>
              <a:ext uri="{FF2B5EF4-FFF2-40B4-BE49-F238E27FC236}">
                <a16:creationId xmlns:a16="http://schemas.microsoft.com/office/drawing/2014/main" id="{E250D4A0-9021-4917-ADA1-BDD48298BE06}"/>
              </a:ext>
            </a:extLst>
          </p:cNvPr>
          <p:cNvSpPr/>
          <p:nvPr/>
        </p:nvSpPr>
        <p:spPr>
          <a:xfrm>
            <a:off x="6625120" y="1649125"/>
            <a:ext cx="539932" cy="5400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Down 12">
            <a:extLst>
              <a:ext uri="{FF2B5EF4-FFF2-40B4-BE49-F238E27FC236}">
                <a16:creationId xmlns:a16="http://schemas.microsoft.com/office/drawing/2014/main" id="{E6924EFA-5A5C-4CFF-9A06-0748160378A3}"/>
              </a:ext>
            </a:extLst>
          </p:cNvPr>
          <p:cNvSpPr/>
          <p:nvPr/>
        </p:nvSpPr>
        <p:spPr>
          <a:xfrm>
            <a:off x="8328593" y="3630579"/>
            <a:ext cx="539932" cy="5400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9D493148-703B-4425-A588-FC1273840DEF}"/>
              </a:ext>
            </a:extLst>
          </p:cNvPr>
          <p:cNvSpPr/>
          <p:nvPr/>
        </p:nvSpPr>
        <p:spPr>
          <a:xfrm>
            <a:off x="6597194" y="3434815"/>
            <a:ext cx="539932" cy="5400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B60A9C2-AC75-4315-AAB7-DF1FEC46CEC3}"/>
              </a:ext>
            </a:extLst>
          </p:cNvPr>
          <p:cNvSpPr txBox="1"/>
          <p:nvPr/>
        </p:nvSpPr>
        <p:spPr>
          <a:xfrm>
            <a:off x="7000793" y="532175"/>
            <a:ext cx="5191207" cy="584775"/>
          </a:xfrm>
          <a:prstGeom prst="rect">
            <a:avLst/>
          </a:prstGeom>
          <a:noFill/>
        </p:spPr>
        <p:txBody>
          <a:bodyPr wrap="square" rtlCol="0">
            <a:spAutoFit/>
          </a:bodyPr>
          <a:lstStyle/>
          <a:p>
            <a:r>
              <a:rPr lang="en-GB" sz="3200" b="1" i="1" dirty="0">
                <a:solidFill>
                  <a:schemeClr val="accent4">
                    <a:lumMod val="75000"/>
                  </a:schemeClr>
                </a:solidFill>
                <a:effectLst>
                  <a:outerShdw blurRad="38100" dist="38100" dir="2700000" algn="tl">
                    <a:srgbClr val="000000">
                      <a:alpha val="43137"/>
                    </a:srgbClr>
                  </a:outerShdw>
                </a:effectLst>
                <a:latin typeface="Corbel" panose="020B0503020204020204" pitchFamily="34" charset="0"/>
              </a:rPr>
              <a:t>shared social modelling?</a:t>
            </a:r>
          </a:p>
        </p:txBody>
      </p:sp>
      <p:sp>
        <p:nvSpPr>
          <p:cNvPr id="12" name="TextBox 11">
            <a:extLst>
              <a:ext uri="{FF2B5EF4-FFF2-40B4-BE49-F238E27FC236}">
                <a16:creationId xmlns:a16="http://schemas.microsoft.com/office/drawing/2014/main" id="{6026ABFD-A68A-43E6-AB0F-A5666F50489B}"/>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4</a:t>
            </a:r>
          </a:p>
        </p:txBody>
      </p:sp>
      <p:sp>
        <p:nvSpPr>
          <p:cNvPr id="17" name="TextBox 16">
            <a:extLst>
              <a:ext uri="{FF2B5EF4-FFF2-40B4-BE49-F238E27FC236}">
                <a16:creationId xmlns:a16="http://schemas.microsoft.com/office/drawing/2014/main" id="{B20C2613-5474-4CF5-9613-7D52ADE23E84}"/>
              </a:ext>
            </a:extLst>
          </p:cNvPr>
          <p:cNvSpPr txBox="1"/>
          <p:nvPr/>
        </p:nvSpPr>
        <p:spPr>
          <a:xfrm>
            <a:off x="2639314" y="636932"/>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A</a:t>
            </a:r>
          </a:p>
        </p:txBody>
      </p:sp>
      <p:sp>
        <p:nvSpPr>
          <p:cNvPr id="18" name="TextBox 17">
            <a:extLst>
              <a:ext uri="{FF2B5EF4-FFF2-40B4-BE49-F238E27FC236}">
                <a16:creationId xmlns:a16="http://schemas.microsoft.com/office/drawing/2014/main" id="{B68E1DFC-664F-4AA7-8154-7A6BC670166E}"/>
              </a:ext>
            </a:extLst>
          </p:cNvPr>
          <p:cNvSpPr txBox="1"/>
          <p:nvPr/>
        </p:nvSpPr>
        <p:spPr>
          <a:xfrm>
            <a:off x="6995543" y="1122511"/>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B</a:t>
            </a:r>
          </a:p>
        </p:txBody>
      </p:sp>
      <p:sp>
        <p:nvSpPr>
          <p:cNvPr id="19" name="TextBox 18">
            <a:extLst>
              <a:ext uri="{FF2B5EF4-FFF2-40B4-BE49-F238E27FC236}">
                <a16:creationId xmlns:a16="http://schemas.microsoft.com/office/drawing/2014/main" id="{0D46C6F4-475A-4915-80BF-E2EF18F572C9}"/>
              </a:ext>
            </a:extLst>
          </p:cNvPr>
          <p:cNvSpPr txBox="1"/>
          <p:nvPr/>
        </p:nvSpPr>
        <p:spPr>
          <a:xfrm>
            <a:off x="1954601" y="3521068"/>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C</a:t>
            </a:r>
          </a:p>
        </p:txBody>
      </p:sp>
      <p:sp>
        <p:nvSpPr>
          <p:cNvPr id="20" name="TextBox 19">
            <a:extLst>
              <a:ext uri="{FF2B5EF4-FFF2-40B4-BE49-F238E27FC236}">
                <a16:creationId xmlns:a16="http://schemas.microsoft.com/office/drawing/2014/main" id="{1D6D3CEA-520E-4AAB-A060-9D571C1E4ACF}"/>
              </a:ext>
            </a:extLst>
          </p:cNvPr>
          <p:cNvSpPr txBox="1"/>
          <p:nvPr/>
        </p:nvSpPr>
        <p:spPr>
          <a:xfrm>
            <a:off x="6995543" y="4052612"/>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D</a:t>
            </a:r>
          </a:p>
        </p:txBody>
      </p:sp>
    </p:spTree>
    <p:extLst>
      <p:ext uri="{BB962C8B-B14F-4D97-AF65-F5344CB8AC3E}">
        <p14:creationId xmlns:p14="http://schemas.microsoft.com/office/powerpoint/2010/main" val="18434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750" fill="hold"/>
                                        <p:tgtEl>
                                          <p:spTgt spid="3"/>
                                        </p:tgtEl>
                                        <p:attrNameLst>
                                          <p:attrName>ppt_w</p:attrName>
                                        </p:attrNameLst>
                                      </p:cBhvr>
                                      <p:tavLst>
                                        <p:tav tm="0">
                                          <p:val>
                                            <p:fltVal val="0"/>
                                          </p:val>
                                        </p:tav>
                                        <p:tav tm="100000">
                                          <p:val>
                                            <p:strVal val="#ppt_w"/>
                                          </p:val>
                                        </p:tav>
                                      </p:tavLst>
                                    </p:anim>
                                    <p:anim calcmode="lin" valueType="num">
                                      <p:cBhvr>
                                        <p:cTn id="19" dur="750" fill="hold"/>
                                        <p:tgtEl>
                                          <p:spTgt spid="3"/>
                                        </p:tgtEl>
                                        <p:attrNameLst>
                                          <p:attrName>ppt_h</p:attrName>
                                        </p:attrNameLst>
                                      </p:cBhvr>
                                      <p:tavLst>
                                        <p:tav tm="0">
                                          <p:val>
                                            <p:fltVal val="0"/>
                                          </p:val>
                                        </p:tav>
                                        <p:tav tm="100000">
                                          <p:val>
                                            <p:strVal val="#ppt_h"/>
                                          </p:val>
                                        </p:tav>
                                      </p:tavLst>
                                    </p:anim>
                                    <p:animEffect transition="in" filter="fade">
                                      <p:cBhvr>
                                        <p:cTn id="20" dur="75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750" fill="hold"/>
                                        <p:tgtEl>
                                          <p:spTgt spid="17"/>
                                        </p:tgtEl>
                                        <p:attrNameLst>
                                          <p:attrName>ppt_w</p:attrName>
                                        </p:attrNameLst>
                                      </p:cBhvr>
                                      <p:tavLst>
                                        <p:tav tm="0">
                                          <p:val>
                                            <p:fltVal val="0"/>
                                          </p:val>
                                        </p:tav>
                                        <p:tav tm="100000">
                                          <p:val>
                                            <p:strVal val="#ppt_w"/>
                                          </p:val>
                                        </p:tav>
                                      </p:tavLst>
                                    </p:anim>
                                    <p:anim calcmode="lin" valueType="num">
                                      <p:cBhvr>
                                        <p:cTn id="24" dur="750" fill="hold"/>
                                        <p:tgtEl>
                                          <p:spTgt spid="17"/>
                                        </p:tgtEl>
                                        <p:attrNameLst>
                                          <p:attrName>ppt_h</p:attrName>
                                        </p:attrNameLst>
                                      </p:cBhvr>
                                      <p:tavLst>
                                        <p:tav tm="0">
                                          <p:val>
                                            <p:fltVal val="0"/>
                                          </p:val>
                                        </p:tav>
                                        <p:tav tm="100000">
                                          <p:val>
                                            <p:strVal val="#ppt_h"/>
                                          </p:val>
                                        </p:tav>
                                      </p:tavLst>
                                    </p:anim>
                                    <p:animEffect transition="in" filter="fade">
                                      <p:cBhvr>
                                        <p:cTn id="25" dur="750"/>
                                        <p:tgtEl>
                                          <p:spTgt spid="17"/>
                                        </p:tgtEl>
                                      </p:cBhvr>
                                    </p:animEffect>
                                  </p:childTnLst>
                                </p:cTn>
                              </p:par>
                            </p:childTnLst>
                          </p:cTn>
                        </p:par>
                        <p:par>
                          <p:cTn id="26" fill="hold">
                            <p:stCondLst>
                              <p:cond delay="1750"/>
                            </p:stCondLst>
                            <p:childTnLst>
                              <p:par>
                                <p:cTn id="27" presetID="22" presetClass="entr" presetSubtype="8"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750" fill="hold"/>
                                        <p:tgtEl>
                                          <p:spTgt spid="5"/>
                                        </p:tgtEl>
                                        <p:attrNameLst>
                                          <p:attrName>ppt_w</p:attrName>
                                        </p:attrNameLst>
                                      </p:cBhvr>
                                      <p:tavLst>
                                        <p:tav tm="0">
                                          <p:val>
                                            <p:fltVal val="0"/>
                                          </p:val>
                                        </p:tav>
                                        <p:tav tm="100000">
                                          <p:val>
                                            <p:strVal val="#ppt_w"/>
                                          </p:val>
                                        </p:tav>
                                      </p:tavLst>
                                    </p:anim>
                                    <p:anim calcmode="lin" valueType="num">
                                      <p:cBhvr>
                                        <p:cTn id="34" dur="750" fill="hold"/>
                                        <p:tgtEl>
                                          <p:spTgt spid="5"/>
                                        </p:tgtEl>
                                        <p:attrNameLst>
                                          <p:attrName>ppt_h</p:attrName>
                                        </p:attrNameLst>
                                      </p:cBhvr>
                                      <p:tavLst>
                                        <p:tav tm="0">
                                          <p:val>
                                            <p:fltVal val="0"/>
                                          </p:val>
                                        </p:tav>
                                        <p:tav tm="100000">
                                          <p:val>
                                            <p:strVal val="#ppt_h"/>
                                          </p:val>
                                        </p:tav>
                                      </p:tavLst>
                                    </p:anim>
                                    <p:animEffect transition="in" filter="fade">
                                      <p:cBhvr>
                                        <p:cTn id="35" dur="750"/>
                                        <p:tgtEl>
                                          <p:spTgt spid="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750" fill="hold"/>
                                        <p:tgtEl>
                                          <p:spTgt spid="18"/>
                                        </p:tgtEl>
                                        <p:attrNameLst>
                                          <p:attrName>ppt_w</p:attrName>
                                        </p:attrNameLst>
                                      </p:cBhvr>
                                      <p:tavLst>
                                        <p:tav tm="0">
                                          <p:val>
                                            <p:fltVal val="0"/>
                                          </p:val>
                                        </p:tav>
                                        <p:tav tm="100000">
                                          <p:val>
                                            <p:strVal val="#ppt_w"/>
                                          </p:val>
                                        </p:tav>
                                      </p:tavLst>
                                    </p:anim>
                                    <p:anim calcmode="lin" valueType="num">
                                      <p:cBhvr>
                                        <p:cTn id="39" dur="750" fill="hold"/>
                                        <p:tgtEl>
                                          <p:spTgt spid="18"/>
                                        </p:tgtEl>
                                        <p:attrNameLst>
                                          <p:attrName>ppt_h</p:attrName>
                                        </p:attrNameLst>
                                      </p:cBhvr>
                                      <p:tavLst>
                                        <p:tav tm="0">
                                          <p:val>
                                            <p:fltVal val="0"/>
                                          </p:val>
                                        </p:tav>
                                        <p:tav tm="100000">
                                          <p:val>
                                            <p:strVal val="#ppt_h"/>
                                          </p:val>
                                        </p:tav>
                                      </p:tavLst>
                                    </p:anim>
                                    <p:animEffect transition="in" filter="fade">
                                      <p:cBhvr>
                                        <p:cTn id="40" dur="750"/>
                                        <p:tgtEl>
                                          <p:spTgt spid="18"/>
                                        </p:tgtEl>
                                      </p:cBhvr>
                                    </p:animEffect>
                                  </p:childTnLst>
                                </p:cTn>
                              </p:par>
                            </p:childTnLst>
                          </p:cTn>
                        </p:par>
                        <p:par>
                          <p:cTn id="41" fill="hold">
                            <p:stCondLst>
                              <p:cond delay="3500"/>
                            </p:stCondLst>
                            <p:childTnLst>
                              <p:par>
                                <p:cTn id="42" presetID="22" presetClass="entr" presetSubtype="2" fill="hold" grpId="0" nodeType="afterEffect">
                                  <p:stCondLst>
                                    <p:cond delay="50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750" fill="hold"/>
                                        <p:tgtEl>
                                          <p:spTgt spid="7"/>
                                        </p:tgtEl>
                                        <p:attrNameLst>
                                          <p:attrName>ppt_w</p:attrName>
                                        </p:attrNameLst>
                                      </p:cBhvr>
                                      <p:tavLst>
                                        <p:tav tm="0">
                                          <p:val>
                                            <p:fltVal val="0"/>
                                          </p:val>
                                        </p:tav>
                                        <p:tav tm="100000">
                                          <p:val>
                                            <p:strVal val="#ppt_w"/>
                                          </p:val>
                                        </p:tav>
                                      </p:tavLst>
                                    </p:anim>
                                    <p:anim calcmode="lin" valueType="num">
                                      <p:cBhvr>
                                        <p:cTn id="49" dur="750" fill="hold"/>
                                        <p:tgtEl>
                                          <p:spTgt spid="7"/>
                                        </p:tgtEl>
                                        <p:attrNameLst>
                                          <p:attrName>ppt_h</p:attrName>
                                        </p:attrNameLst>
                                      </p:cBhvr>
                                      <p:tavLst>
                                        <p:tav tm="0">
                                          <p:val>
                                            <p:fltVal val="0"/>
                                          </p:val>
                                        </p:tav>
                                        <p:tav tm="100000">
                                          <p:val>
                                            <p:strVal val="#ppt_h"/>
                                          </p:val>
                                        </p:tav>
                                      </p:tavLst>
                                    </p:anim>
                                    <p:animEffect transition="in" filter="fade">
                                      <p:cBhvr>
                                        <p:cTn id="50" dur="750"/>
                                        <p:tgtEl>
                                          <p:spTgt spid="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750" fill="hold"/>
                                        <p:tgtEl>
                                          <p:spTgt spid="19"/>
                                        </p:tgtEl>
                                        <p:attrNameLst>
                                          <p:attrName>ppt_w</p:attrName>
                                        </p:attrNameLst>
                                      </p:cBhvr>
                                      <p:tavLst>
                                        <p:tav tm="0">
                                          <p:val>
                                            <p:fltVal val="0"/>
                                          </p:val>
                                        </p:tav>
                                        <p:tav tm="100000">
                                          <p:val>
                                            <p:strVal val="#ppt_w"/>
                                          </p:val>
                                        </p:tav>
                                      </p:tavLst>
                                    </p:anim>
                                    <p:anim calcmode="lin" valueType="num">
                                      <p:cBhvr>
                                        <p:cTn id="54" dur="750" fill="hold"/>
                                        <p:tgtEl>
                                          <p:spTgt spid="19"/>
                                        </p:tgtEl>
                                        <p:attrNameLst>
                                          <p:attrName>ppt_h</p:attrName>
                                        </p:attrNameLst>
                                      </p:cBhvr>
                                      <p:tavLst>
                                        <p:tav tm="0">
                                          <p:val>
                                            <p:fltVal val="0"/>
                                          </p:val>
                                        </p:tav>
                                        <p:tav tm="100000">
                                          <p:val>
                                            <p:strVal val="#ppt_h"/>
                                          </p:val>
                                        </p:tav>
                                      </p:tavLst>
                                    </p:anim>
                                    <p:animEffect transition="in" filter="fade">
                                      <p:cBhvr>
                                        <p:cTn id="55" dur="750"/>
                                        <p:tgtEl>
                                          <p:spTgt spid="19"/>
                                        </p:tgtEl>
                                      </p:cBhvr>
                                    </p:animEffect>
                                  </p:childTnLst>
                                </p:cTn>
                              </p:par>
                            </p:childTnLst>
                          </p:cTn>
                        </p:par>
                        <p:par>
                          <p:cTn id="56" fill="hold">
                            <p:stCondLst>
                              <p:cond delay="5250"/>
                            </p:stCondLst>
                            <p:childTnLst>
                              <p:par>
                                <p:cTn id="57" presetID="22" presetClass="entr" presetSubtype="1" fill="hold" grpId="0" nodeType="afterEffect">
                                  <p:stCondLst>
                                    <p:cond delay="50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500"/>
                                        <p:tgtEl>
                                          <p:spTgt spid="13"/>
                                        </p:tgtEl>
                                      </p:cBhvr>
                                    </p:animEffect>
                                  </p:childTnLst>
                                </p:cTn>
                              </p:par>
                            </p:childTnLst>
                          </p:cTn>
                        </p:par>
                        <p:par>
                          <p:cTn id="60" fill="hold">
                            <p:stCondLst>
                              <p:cond delay="625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750" fill="hold"/>
                                        <p:tgtEl>
                                          <p:spTgt spid="9"/>
                                        </p:tgtEl>
                                        <p:attrNameLst>
                                          <p:attrName>ppt_w</p:attrName>
                                        </p:attrNameLst>
                                      </p:cBhvr>
                                      <p:tavLst>
                                        <p:tav tm="0">
                                          <p:val>
                                            <p:fltVal val="0"/>
                                          </p:val>
                                        </p:tav>
                                        <p:tav tm="100000">
                                          <p:val>
                                            <p:strVal val="#ppt_w"/>
                                          </p:val>
                                        </p:tav>
                                      </p:tavLst>
                                    </p:anim>
                                    <p:anim calcmode="lin" valueType="num">
                                      <p:cBhvr>
                                        <p:cTn id="64" dur="750" fill="hold"/>
                                        <p:tgtEl>
                                          <p:spTgt spid="9"/>
                                        </p:tgtEl>
                                        <p:attrNameLst>
                                          <p:attrName>ppt_h</p:attrName>
                                        </p:attrNameLst>
                                      </p:cBhvr>
                                      <p:tavLst>
                                        <p:tav tm="0">
                                          <p:val>
                                            <p:fltVal val="0"/>
                                          </p:val>
                                        </p:tav>
                                        <p:tav tm="100000">
                                          <p:val>
                                            <p:strVal val="#ppt_h"/>
                                          </p:val>
                                        </p:tav>
                                      </p:tavLst>
                                    </p:anim>
                                    <p:animEffect transition="in" filter="fade">
                                      <p:cBhvr>
                                        <p:cTn id="65" dur="750"/>
                                        <p:tgtEl>
                                          <p:spTgt spid="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750" fill="hold"/>
                                        <p:tgtEl>
                                          <p:spTgt spid="20"/>
                                        </p:tgtEl>
                                        <p:attrNameLst>
                                          <p:attrName>ppt_w</p:attrName>
                                        </p:attrNameLst>
                                      </p:cBhvr>
                                      <p:tavLst>
                                        <p:tav tm="0">
                                          <p:val>
                                            <p:fltVal val="0"/>
                                          </p:val>
                                        </p:tav>
                                        <p:tav tm="100000">
                                          <p:val>
                                            <p:strVal val="#ppt_w"/>
                                          </p:val>
                                        </p:tav>
                                      </p:tavLst>
                                    </p:anim>
                                    <p:anim calcmode="lin" valueType="num">
                                      <p:cBhvr>
                                        <p:cTn id="69" dur="750" fill="hold"/>
                                        <p:tgtEl>
                                          <p:spTgt spid="20"/>
                                        </p:tgtEl>
                                        <p:attrNameLst>
                                          <p:attrName>ppt_h</p:attrName>
                                        </p:attrNameLst>
                                      </p:cBhvr>
                                      <p:tavLst>
                                        <p:tav tm="0">
                                          <p:val>
                                            <p:fltVal val="0"/>
                                          </p:val>
                                        </p:tav>
                                        <p:tav tm="100000">
                                          <p:val>
                                            <p:strVal val="#ppt_h"/>
                                          </p:val>
                                        </p:tav>
                                      </p:tavLst>
                                    </p:anim>
                                    <p:animEffect transition="in" filter="fade">
                                      <p:cBhvr>
                                        <p:cTn id="7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3" grpId="0" animBg="1"/>
      <p:bldP spid="14" grpId="0" animBg="1"/>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F9694-CCE2-4A0F-A045-460FA23741C2}"/>
              </a:ext>
            </a:extLst>
          </p:cNvPr>
          <p:cNvSpPr/>
          <p:nvPr/>
        </p:nvSpPr>
        <p:spPr>
          <a:xfrm>
            <a:off x="3643133" y="162233"/>
            <a:ext cx="2880000" cy="6533534"/>
          </a:xfrm>
          <a:prstGeom prst="rect">
            <a:avLst/>
          </a:prstGeom>
          <a:gradFill>
            <a:gsLst>
              <a:gs pos="0">
                <a:srgbClr val="FFCCCC"/>
              </a:gs>
              <a:gs pos="75000">
                <a:srgbClr val="CCFFFF"/>
              </a:gs>
              <a:gs pos="50000">
                <a:srgbClr val="CCFFCC"/>
              </a:gs>
              <a:gs pos="25000">
                <a:srgbClr val="FFFFCC"/>
              </a:gs>
              <a:gs pos="100000">
                <a:srgbClr val="CCECFF"/>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dirty="0">
                <a:solidFill>
                  <a:srgbClr val="FF0000"/>
                </a:solidFill>
                <a:effectLst>
                  <a:outerShdw blurRad="38100" dist="38100" dir="2700000" algn="tl">
                    <a:srgbClr val="000000">
                      <a:alpha val="43137"/>
                    </a:srgbClr>
                  </a:outerShdw>
                </a:effectLst>
                <a:latin typeface="Corbel" panose="020B0503020204020204" pitchFamily="34" charset="0"/>
              </a:rPr>
              <a:t>Cellular Life</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Will to Survive</a:t>
            </a:r>
          </a:p>
          <a:p>
            <a:pPr algn="ctr"/>
            <a:endPar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Multi-cellularity</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FFC000"/>
                </a:solidFill>
                <a:effectLst>
                  <a:outerShdw blurRad="38100" dist="38100" dir="2700000" algn="tl">
                    <a:srgbClr val="000000">
                      <a:alpha val="43137"/>
                    </a:srgbClr>
                  </a:outerShdw>
                </a:effectLst>
                <a:latin typeface="Corbel" panose="020B0503020204020204" pitchFamily="34" charset="0"/>
              </a:rPr>
              <a:t>Central Nervous System</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Awareness</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Machiavellian Intelligence</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Theory of Mind</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Social Calculus</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Shared Social Calculus</a:t>
            </a:r>
          </a:p>
          <a:p>
            <a:pPr algn="ctr"/>
            <a:endParaRPr lang="en-GB" dirty="0">
              <a:solidFill>
                <a:srgbClr val="0070C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Altruistic Self-sacrifice</a:t>
            </a:r>
          </a:p>
        </p:txBody>
      </p:sp>
      <p:sp>
        <p:nvSpPr>
          <p:cNvPr id="5" name="Callout: Left Arrow 4">
            <a:extLst>
              <a:ext uri="{FF2B5EF4-FFF2-40B4-BE49-F238E27FC236}">
                <a16:creationId xmlns:a16="http://schemas.microsoft.com/office/drawing/2014/main" id="{9B3F4310-A77A-403F-959D-E9650E104C9C}"/>
              </a:ext>
            </a:extLst>
          </p:cNvPr>
          <p:cNvSpPr/>
          <p:nvPr/>
        </p:nvSpPr>
        <p:spPr>
          <a:xfrm>
            <a:off x="5203262" y="4467045"/>
            <a:ext cx="2449395" cy="720000"/>
          </a:xfrm>
          <a:prstGeom prst="leftArrowCallout">
            <a:avLst>
              <a:gd name="adj1" fmla="val 25000"/>
              <a:gd name="adj2" fmla="val 25000"/>
              <a:gd name="adj3" fmla="val 25000"/>
              <a:gd name="adj4" fmla="val 85041"/>
            </a:avLst>
          </a:prstGeom>
          <a:solidFill>
            <a:srgbClr val="CCFFFF"/>
          </a:solidFill>
          <a:ln w="12700">
            <a:solidFill>
              <a:srgbClr val="00B0F0"/>
            </a:solidFill>
          </a:ln>
          <a:effectLst>
            <a:outerShdw blurRad="50800" dist="19050" dir="5400000" algn="ctr" rotWithShape="0">
              <a:srgbClr val="000000">
                <a:alpha val="63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i="1" dirty="0">
                <a:solidFill>
                  <a:srgbClr val="0070C0"/>
                </a:solidFill>
                <a:effectLst>
                  <a:outerShdw blurRad="38100" dist="38100" dir="2700000" algn="tl">
                    <a:srgbClr val="000000">
                      <a:alpha val="43137"/>
                    </a:srgbClr>
                  </a:outerShdw>
                </a:effectLst>
                <a:latin typeface="Corbel" panose="020B0503020204020204" pitchFamily="34" charset="0"/>
              </a:rPr>
              <a:t>Group Co-operation</a:t>
            </a:r>
          </a:p>
          <a:p>
            <a:pPr algn="ctr"/>
            <a:r>
              <a:rPr lang="en-GB" i="1" dirty="0">
                <a:solidFill>
                  <a:srgbClr val="0070C0"/>
                </a:solidFill>
                <a:effectLst>
                  <a:outerShdw blurRad="38100" dist="38100" dir="2700000" algn="tl">
                    <a:srgbClr val="000000">
                      <a:alpha val="43137"/>
                    </a:srgbClr>
                  </a:outerShdw>
                </a:effectLst>
                <a:latin typeface="Corbel" panose="020B0503020204020204" pitchFamily="34" charset="0"/>
              </a:rPr>
              <a:t>Joint Enterprise</a:t>
            </a:r>
          </a:p>
        </p:txBody>
      </p:sp>
      <p:sp>
        <p:nvSpPr>
          <p:cNvPr id="8" name="Arrow: Left 7">
            <a:extLst>
              <a:ext uri="{FF2B5EF4-FFF2-40B4-BE49-F238E27FC236}">
                <a16:creationId xmlns:a16="http://schemas.microsoft.com/office/drawing/2014/main" id="{A27A9F24-5613-4D93-9B2A-6E2EA073A9C2}"/>
              </a:ext>
            </a:extLst>
          </p:cNvPr>
          <p:cNvSpPr/>
          <p:nvPr/>
        </p:nvSpPr>
        <p:spPr>
          <a:xfrm>
            <a:off x="1519507" y="284514"/>
            <a:ext cx="2520000" cy="612000"/>
          </a:xfrm>
          <a:prstGeom prst="lef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Not-Self</a:t>
            </a:r>
          </a:p>
        </p:txBody>
      </p:sp>
      <p:sp>
        <p:nvSpPr>
          <p:cNvPr id="9" name="Arrow: Right 8">
            <a:extLst>
              <a:ext uri="{FF2B5EF4-FFF2-40B4-BE49-F238E27FC236}">
                <a16:creationId xmlns:a16="http://schemas.microsoft.com/office/drawing/2014/main" id="{59553F4A-80C5-41A2-90FA-F9E5AC3FF213}"/>
              </a:ext>
            </a:extLst>
          </p:cNvPr>
          <p:cNvSpPr/>
          <p:nvPr/>
        </p:nvSpPr>
        <p:spPr>
          <a:xfrm>
            <a:off x="6126759" y="896514"/>
            <a:ext cx="2520000" cy="612000"/>
          </a:xfrm>
          <a:prstGeom prst="righ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Almost-Self</a:t>
            </a:r>
          </a:p>
        </p:txBody>
      </p:sp>
      <p:sp>
        <p:nvSpPr>
          <p:cNvPr id="12" name="Arrow: Right 11">
            <a:extLst>
              <a:ext uri="{FF2B5EF4-FFF2-40B4-BE49-F238E27FC236}">
                <a16:creationId xmlns:a16="http://schemas.microsoft.com/office/drawing/2014/main" id="{E3A20CF2-0CF4-41BD-9E85-44460F0BC520}"/>
              </a:ext>
            </a:extLst>
          </p:cNvPr>
          <p:cNvSpPr/>
          <p:nvPr/>
        </p:nvSpPr>
        <p:spPr>
          <a:xfrm>
            <a:off x="6126759" y="2008640"/>
            <a:ext cx="2520000" cy="612000"/>
          </a:xfrm>
          <a:prstGeom prst="righ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Self</a:t>
            </a:r>
          </a:p>
        </p:txBody>
      </p:sp>
      <p:sp>
        <p:nvSpPr>
          <p:cNvPr id="13" name="Arrow: Right 12">
            <a:extLst>
              <a:ext uri="{FF2B5EF4-FFF2-40B4-BE49-F238E27FC236}">
                <a16:creationId xmlns:a16="http://schemas.microsoft.com/office/drawing/2014/main" id="{0B4BBA1D-7871-4CA6-86EC-9C2D5B14B00B}"/>
              </a:ext>
            </a:extLst>
          </p:cNvPr>
          <p:cNvSpPr/>
          <p:nvPr/>
        </p:nvSpPr>
        <p:spPr>
          <a:xfrm>
            <a:off x="6126759" y="5507327"/>
            <a:ext cx="2520000" cy="612000"/>
          </a:xfrm>
          <a:prstGeom prst="rightArrow">
            <a:avLst/>
          </a:prstGeom>
          <a:solidFill>
            <a:srgbClr val="CCECFF"/>
          </a:solidFill>
          <a:ln w="12700">
            <a:solidFill>
              <a:srgbClr val="0070C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Self</a:t>
            </a:r>
          </a:p>
        </p:txBody>
      </p:sp>
      <p:sp>
        <p:nvSpPr>
          <p:cNvPr id="14" name="Arrow: Right 13">
            <a:extLst>
              <a:ext uri="{FF2B5EF4-FFF2-40B4-BE49-F238E27FC236}">
                <a16:creationId xmlns:a16="http://schemas.microsoft.com/office/drawing/2014/main" id="{676E3FF2-E434-407F-9154-D9243C43528C}"/>
              </a:ext>
            </a:extLst>
          </p:cNvPr>
          <p:cNvSpPr/>
          <p:nvPr/>
        </p:nvSpPr>
        <p:spPr>
          <a:xfrm>
            <a:off x="6126759" y="6164726"/>
            <a:ext cx="2520000" cy="612000"/>
          </a:xfrm>
          <a:prstGeom prst="rightArrow">
            <a:avLst/>
          </a:prstGeom>
          <a:solidFill>
            <a:srgbClr val="CCECFF"/>
          </a:solidFill>
          <a:ln w="12700">
            <a:solidFill>
              <a:srgbClr val="0070C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a:t>
            </a:r>
            <a:r>
              <a:rPr lang="en-GB" i="1" dirty="0" err="1">
                <a:solidFill>
                  <a:schemeClr val="tx1"/>
                </a:solidFill>
                <a:effectLst>
                  <a:outerShdw blurRad="38100" dist="38100" dir="2700000" algn="tl">
                    <a:srgbClr val="000000">
                      <a:alpha val="43137"/>
                    </a:srgbClr>
                  </a:outerShdw>
                </a:effectLst>
                <a:latin typeface="Corbel" panose="020B0503020204020204" pitchFamily="34" charset="0"/>
              </a:rPr>
              <a:t>Selfness</a:t>
            </a:r>
            <a:endParaRPr lang="en-GB" i="1" dirty="0">
              <a:solidFill>
                <a:schemeClr val="tx1"/>
              </a:solidFill>
              <a:effectLst>
                <a:outerShdw blurRad="38100" dist="38100" dir="2700000" algn="tl">
                  <a:srgbClr val="000000">
                    <a:alpha val="43137"/>
                  </a:srgbClr>
                </a:outerShdw>
              </a:effectLst>
              <a:latin typeface="Corbel" panose="020B0503020204020204" pitchFamily="34" charset="0"/>
            </a:endParaRP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development of selfhood</a:t>
            </a:r>
          </a:p>
        </p:txBody>
      </p:sp>
      <p:sp>
        <p:nvSpPr>
          <p:cNvPr id="18" name="Arrow: Left 7">
            <a:extLst>
              <a:ext uri="{FF2B5EF4-FFF2-40B4-BE49-F238E27FC236}">
                <a16:creationId xmlns:a16="http://schemas.microsoft.com/office/drawing/2014/main" id="{A27A9F24-5613-4D93-9B2A-6E2EA073A9C2}"/>
              </a:ext>
            </a:extLst>
          </p:cNvPr>
          <p:cNvSpPr/>
          <p:nvPr/>
        </p:nvSpPr>
        <p:spPr>
          <a:xfrm>
            <a:off x="1519507" y="2008640"/>
            <a:ext cx="2520000" cy="612000"/>
          </a:xfrm>
          <a:prstGeom prst="lef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Other</a:t>
            </a:r>
          </a:p>
        </p:txBody>
      </p:sp>
      <p:sp>
        <p:nvSpPr>
          <p:cNvPr id="19" name="Arrow: Left 7">
            <a:extLst>
              <a:ext uri="{FF2B5EF4-FFF2-40B4-BE49-F238E27FC236}">
                <a16:creationId xmlns:a16="http://schemas.microsoft.com/office/drawing/2014/main" id="{A27A9F24-5613-4D93-9B2A-6E2EA073A9C2}"/>
              </a:ext>
            </a:extLst>
          </p:cNvPr>
          <p:cNvSpPr/>
          <p:nvPr/>
        </p:nvSpPr>
        <p:spPr>
          <a:xfrm>
            <a:off x="1519507" y="3096233"/>
            <a:ext cx="2520000" cy="612000"/>
          </a:xfrm>
          <a:prstGeom prst="leftArrow">
            <a:avLst/>
          </a:prstGeom>
          <a:solidFill>
            <a:srgbClr val="CCFFCC"/>
          </a:solidFill>
          <a:ln w="12700">
            <a:solidFill>
              <a:srgbClr val="00B05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Other</a:t>
            </a:r>
          </a:p>
        </p:txBody>
      </p:sp>
      <p:sp>
        <p:nvSpPr>
          <p:cNvPr id="16" name="Rectangle 15">
            <a:extLst>
              <a:ext uri="{FF2B5EF4-FFF2-40B4-BE49-F238E27FC236}">
                <a16:creationId xmlns:a16="http://schemas.microsoft.com/office/drawing/2014/main" id="{EF659614-7301-4074-97B3-5CA9B060011A}"/>
              </a:ext>
            </a:extLst>
          </p:cNvPr>
          <p:cNvSpPr/>
          <p:nvPr/>
        </p:nvSpPr>
        <p:spPr>
          <a:xfrm>
            <a:off x="8763098" y="0"/>
            <a:ext cx="3428903"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0000"/>
                </a:solidFill>
                <a:latin typeface="Corbel" panose="020B0503020204020204" pitchFamily="34" charset="0"/>
              </a:rPr>
              <a:t>The development of selfhood</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To be human is to</a:t>
            </a:r>
          </a:p>
          <a:p>
            <a:pPr algn="ctr"/>
            <a:r>
              <a:rPr lang="en-US" dirty="0">
                <a:solidFill>
                  <a:srgbClr val="0070C0"/>
                </a:solidFill>
                <a:latin typeface="Corbel" panose="020B0503020204020204" pitchFamily="34" charset="0"/>
              </a:rPr>
              <a:t>be, somehow, more aware of yourself than any other species can be. We can know who we were, who we are, and that our self has been changed between then and now. How do we do this?</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hypothesis set out here is discussed in detail in chapter 2 of</a:t>
            </a:r>
          </a:p>
          <a:p>
            <a:pPr algn="ctr"/>
            <a:r>
              <a:rPr lang="en-US" b="1" i="1" dirty="0">
                <a:solidFill>
                  <a:srgbClr val="0070C0"/>
                </a:solidFill>
                <a:latin typeface="Corbel" panose="020B0503020204020204" pitchFamily="34" charset="0"/>
              </a:rPr>
              <a:t>The Origins of Self: An anthropological perspective</a:t>
            </a:r>
            <a:r>
              <a:rPr lang="en-US" dirty="0">
                <a:solidFill>
                  <a:srgbClr val="0070C0"/>
                </a:solidFill>
                <a:latin typeface="Corbel" panose="020B0503020204020204" pitchFamily="34" charset="0"/>
              </a:rPr>
              <a:t>. </a:t>
            </a:r>
          </a:p>
          <a:p>
            <a:pPr algn="ctr"/>
            <a:r>
              <a:rPr lang="en-US" dirty="0">
                <a:solidFill>
                  <a:srgbClr val="0070C0"/>
                </a:solidFill>
                <a:latin typeface="Corbel" panose="020B0503020204020204" pitchFamily="34" charset="0"/>
              </a:rPr>
              <a:t>It looks at how life has dealt with selfhood from single-celled animals down to modern-day humans. This is an extensive and ambitious timescale, but it is necessary if we are to understand human selfness as an evolutionary outcome.</a:t>
            </a:r>
          </a:p>
        </p:txBody>
      </p:sp>
      <p:sp>
        <p:nvSpPr>
          <p:cNvPr id="17" name="TextBox 16">
            <a:extLst>
              <a:ext uri="{FF2B5EF4-FFF2-40B4-BE49-F238E27FC236}">
                <a16:creationId xmlns:a16="http://schemas.microsoft.com/office/drawing/2014/main" id="{A23DE1CC-3ABE-4919-BD42-BD6A9F0FA254}"/>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5</a:t>
            </a:r>
          </a:p>
        </p:txBody>
      </p:sp>
    </p:spTree>
    <p:extLst>
      <p:ext uri="{BB962C8B-B14F-4D97-AF65-F5344CB8AC3E}">
        <p14:creationId xmlns:p14="http://schemas.microsoft.com/office/powerpoint/2010/main" val="341967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2000" fill="hold"/>
                                        <p:tgtEl>
                                          <p:spTgt spid="16"/>
                                        </p:tgtEl>
                                        <p:attrNameLst>
                                          <p:attrName>ppt_x</p:attrName>
                                        </p:attrNameLst>
                                      </p:cBhvr>
                                      <p:tavLst>
                                        <p:tav tm="0">
                                          <p:val>
                                            <p:strVal val="#ppt_x"/>
                                          </p:val>
                                        </p:tav>
                                        <p:tav tm="100000">
                                          <p:val>
                                            <p:strVal val="#ppt_x"/>
                                          </p:val>
                                        </p:tav>
                                      </p:tavLst>
                                    </p:anim>
                                    <p:anim calcmode="lin" valueType="num">
                                      <p:cBhvr additive="base">
                                        <p:cTn id="3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13" grpId="0" animBg="1"/>
      <p:bldP spid="14" grpId="0" animBg="1"/>
      <p:bldP spid="18" grpId="0" animBg="1"/>
      <p:bldP spid="1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F9694-CCE2-4A0F-A045-460FA23741C2}"/>
              </a:ext>
            </a:extLst>
          </p:cNvPr>
          <p:cNvSpPr/>
          <p:nvPr/>
        </p:nvSpPr>
        <p:spPr>
          <a:xfrm>
            <a:off x="3643133" y="162233"/>
            <a:ext cx="2880000" cy="6533534"/>
          </a:xfrm>
          <a:prstGeom prst="rect">
            <a:avLst/>
          </a:prstGeom>
          <a:gradFill>
            <a:gsLst>
              <a:gs pos="0">
                <a:srgbClr val="FFCCCC"/>
              </a:gs>
              <a:gs pos="75000">
                <a:srgbClr val="CCFFFF"/>
              </a:gs>
              <a:gs pos="50000">
                <a:srgbClr val="CCFFCC"/>
              </a:gs>
              <a:gs pos="25000">
                <a:srgbClr val="FFFFCC"/>
              </a:gs>
              <a:gs pos="100000">
                <a:srgbClr val="CCECFF"/>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dirty="0">
                <a:solidFill>
                  <a:srgbClr val="FF0000"/>
                </a:solidFill>
                <a:effectLst>
                  <a:outerShdw blurRad="38100" dist="38100" dir="2700000" algn="tl">
                    <a:srgbClr val="000000">
                      <a:alpha val="43137"/>
                    </a:srgbClr>
                  </a:outerShdw>
                </a:effectLst>
                <a:latin typeface="Corbel" panose="020B0503020204020204" pitchFamily="34" charset="0"/>
              </a:rPr>
              <a:t>Cellular Life</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Will to Survive</a:t>
            </a:r>
          </a:p>
          <a:p>
            <a:pPr algn="ctr"/>
            <a:endPar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Multi-cellularity</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FFC000"/>
                </a:solidFill>
                <a:effectLst>
                  <a:outerShdw blurRad="38100" dist="38100" dir="2700000" algn="tl">
                    <a:srgbClr val="000000">
                      <a:alpha val="43137"/>
                    </a:srgbClr>
                  </a:outerShdw>
                </a:effectLst>
                <a:latin typeface="Corbel" panose="020B0503020204020204" pitchFamily="34" charset="0"/>
              </a:rPr>
              <a:t>Central Nervous System</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Awareness</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Machiavellian Intelligence</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Theory of Mind</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Social Calculus</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Shared Social Calculus</a:t>
            </a:r>
          </a:p>
          <a:p>
            <a:pPr algn="ctr"/>
            <a:endParaRPr lang="en-GB" dirty="0">
              <a:solidFill>
                <a:srgbClr val="0070C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Altruistic Self-sacrifice</a:t>
            </a:r>
          </a:p>
        </p:txBody>
      </p:sp>
      <p:sp>
        <p:nvSpPr>
          <p:cNvPr id="8" name="Arrow: Left 7">
            <a:extLst>
              <a:ext uri="{FF2B5EF4-FFF2-40B4-BE49-F238E27FC236}">
                <a16:creationId xmlns:a16="http://schemas.microsoft.com/office/drawing/2014/main" id="{A27A9F24-5613-4D93-9B2A-6E2EA073A9C2}"/>
              </a:ext>
            </a:extLst>
          </p:cNvPr>
          <p:cNvSpPr/>
          <p:nvPr/>
        </p:nvSpPr>
        <p:spPr>
          <a:xfrm>
            <a:off x="1519507" y="284514"/>
            <a:ext cx="2520000" cy="612000"/>
          </a:xfrm>
          <a:prstGeom prst="lef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Not-Self</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development of selfhood:</a:t>
            </a:r>
          </a:p>
          <a:p>
            <a:pPr>
              <a:defRPr/>
            </a:pPr>
            <a:r>
              <a:rPr lang="en-GB" sz="3200" b="1" dirty="0">
                <a:solidFill>
                  <a:srgbClr val="C00000"/>
                </a:solidFill>
                <a:effectLst>
                  <a:outerShdw blurRad="38100" dist="38100" dir="2700000" algn="tl">
                    <a:srgbClr val="000000">
                      <a:alpha val="43137"/>
                    </a:srgbClr>
                  </a:outerShdw>
                </a:effectLst>
              </a:rPr>
              <a:t>Sense of not-self</a:t>
            </a:r>
          </a:p>
        </p:txBody>
      </p:sp>
      <p:sp>
        <p:nvSpPr>
          <p:cNvPr id="16" name="Rectangle 15">
            <a:extLst>
              <a:ext uri="{FF2B5EF4-FFF2-40B4-BE49-F238E27FC236}">
                <a16:creationId xmlns:a16="http://schemas.microsoft.com/office/drawing/2014/main" id="{AD6AEC0F-1A93-44CD-9A2F-392AA2A5DBA7}"/>
              </a:ext>
            </a:extLst>
          </p:cNvPr>
          <p:cNvSpPr/>
          <p:nvPr/>
        </p:nvSpPr>
        <p:spPr>
          <a:xfrm>
            <a:off x="8763098" y="0"/>
            <a:ext cx="3428903"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0000"/>
                </a:solidFill>
                <a:latin typeface="Corbel" panose="020B0503020204020204" pitchFamily="34" charset="0"/>
              </a:rPr>
              <a:t>Sense of not-self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amoeba is a set of mechanisms within a flexible cell membrane, and this membrane marks the boundary between the ends of existence (movement, feeding and division) and the means by which that existence is maintained. Things outside the amoeba’s cell membrane have the potential to support or damage its existence; everything inside it is (theoretically) already devoted to the amoeba’s existence.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It is therefore useful to the amoeba to be able to detect and react differently to items outside its cell membrane than to items inside it, giving it, for all practical amoeboid purposes, a sense of not- self.</a:t>
            </a:r>
            <a:endParaRPr lang="en-GB" dirty="0">
              <a:solidFill>
                <a:srgbClr val="0070C0"/>
              </a:solidFill>
              <a:latin typeface="Corbel" panose="020B0503020204020204" pitchFamily="34" charset="0"/>
            </a:endParaRPr>
          </a:p>
        </p:txBody>
      </p:sp>
      <p:sp>
        <p:nvSpPr>
          <p:cNvPr id="6" name="TextBox 5">
            <a:extLst>
              <a:ext uri="{FF2B5EF4-FFF2-40B4-BE49-F238E27FC236}">
                <a16:creationId xmlns:a16="http://schemas.microsoft.com/office/drawing/2014/main" id="{07651018-9576-443F-AFC4-0921B6EC3E96}"/>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6</a:t>
            </a:r>
          </a:p>
        </p:txBody>
      </p:sp>
    </p:spTree>
    <p:extLst>
      <p:ext uri="{BB962C8B-B14F-4D97-AF65-F5344CB8AC3E}">
        <p14:creationId xmlns:p14="http://schemas.microsoft.com/office/powerpoint/2010/main" val="1772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ppt_x"/>
                                          </p:val>
                                        </p:tav>
                                        <p:tav tm="100000">
                                          <p:val>
                                            <p:strVal val="#ppt_x"/>
                                          </p:val>
                                        </p:tav>
                                      </p:tavLst>
                                    </p:anim>
                                    <p:anim calcmode="lin" valueType="num">
                                      <p:cBhvr additive="base">
                                        <p:cTn id="1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F9694-CCE2-4A0F-A045-460FA23741C2}"/>
              </a:ext>
            </a:extLst>
          </p:cNvPr>
          <p:cNvSpPr/>
          <p:nvPr/>
        </p:nvSpPr>
        <p:spPr>
          <a:xfrm>
            <a:off x="3643133" y="162233"/>
            <a:ext cx="2880000" cy="6533534"/>
          </a:xfrm>
          <a:prstGeom prst="rect">
            <a:avLst/>
          </a:prstGeom>
          <a:gradFill>
            <a:gsLst>
              <a:gs pos="0">
                <a:srgbClr val="FFCCCC"/>
              </a:gs>
              <a:gs pos="75000">
                <a:srgbClr val="CCFFFF"/>
              </a:gs>
              <a:gs pos="50000">
                <a:srgbClr val="CCFFCC"/>
              </a:gs>
              <a:gs pos="25000">
                <a:srgbClr val="FFFFCC"/>
              </a:gs>
              <a:gs pos="100000">
                <a:srgbClr val="CCECFF"/>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dirty="0">
                <a:solidFill>
                  <a:srgbClr val="FF0000"/>
                </a:solidFill>
                <a:effectLst>
                  <a:outerShdw blurRad="38100" dist="38100" dir="2700000" algn="tl">
                    <a:srgbClr val="000000">
                      <a:alpha val="43137"/>
                    </a:srgbClr>
                  </a:outerShdw>
                </a:effectLst>
                <a:latin typeface="Corbel" panose="020B0503020204020204" pitchFamily="34" charset="0"/>
              </a:rPr>
              <a:t>Cellular Life</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Will to Survive</a:t>
            </a:r>
          </a:p>
          <a:p>
            <a:pPr algn="ctr"/>
            <a:endPar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Multi-cellularity</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FFC000"/>
                </a:solidFill>
                <a:effectLst>
                  <a:outerShdw blurRad="38100" dist="38100" dir="2700000" algn="tl">
                    <a:srgbClr val="000000">
                      <a:alpha val="43137"/>
                    </a:srgbClr>
                  </a:outerShdw>
                </a:effectLst>
                <a:latin typeface="Corbel" panose="020B0503020204020204" pitchFamily="34" charset="0"/>
              </a:rPr>
              <a:t>Central Nervous System</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Awareness</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Machiavellian Intelligence</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Theory of Mind</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Social Calculus</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Shared Social Calculus</a:t>
            </a:r>
          </a:p>
          <a:p>
            <a:pPr algn="ctr"/>
            <a:endParaRPr lang="en-GB" dirty="0">
              <a:solidFill>
                <a:srgbClr val="0070C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Altruistic Self-sacrifice</a:t>
            </a:r>
          </a:p>
        </p:txBody>
      </p:sp>
      <p:sp>
        <p:nvSpPr>
          <p:cNvPr id="8" name="Arrow: Left 7">
            <a:extLst>
              <a:ext uri="{FF2B5EF4-FFF2-40B4-BE49-F238E27FC236}">
                <a16:creationId xmlns:a16="http://schemas.microsoft.com/office/drawing/2014/main" id="{A27A9F24-5613-4D93-9B2A-6E2EA073A9C2}"/>
              </a:ext>
            </a:extLst>
          </p:cNvPr>
          <p:cNvSpPr/>
          <p:nvPr/>
        </p:nvSpPr>
        <p:spPr>
          <a:xfrm>
            <a:off x="1519507" y="284514"/>
            <a:ext cx="2520000" cy="612000"/>
          </a:xfrm>
          <a:prstGeom prst="lef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Not-Self</a:t>
            </a:r>
          </a:p>
        </p:txBody>
      </p:sp>
      <p:sp>
        <p:nvSpPr>
          <p:cNvPr id="9" name="Arrow: Right 8">
            <a:extLst>
              <a:ext uri="{FF2B5EF4-FFF2-40B4-BE49-F238E27FC236}">
                <a16:creationId xmlns:a16="http://schemas.microsoft.com/office/drawing/2014/main" id="{59553F4A-80C5-41A2-90FA-F9E5AC3FF213}"/>
              </a:ext>
            </a:extLst>
          </p:cNvPr>
          <p:cNvSpPr/>
          <p:nvPr/>
        </p:nvSpPr>
        <p:spPr>
          <a:xfrm>
            <a:off x="6126759" y="896514"/>
            <a:ext cx="2520000" cy="612000"/>
          </a:xfrm>
          <a:prstGeom prst="righ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Almost-Self</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development of selfhood:</a:t>
            </a:r>
          </a:p>
          <a:p>
            <a:pPr>
              <a:defRPr/>
            </a:pPr>
            <a:r>
              <a:rPr lang="en-GB" sz="3200" b="1" dirty="0">
                <a:solidFill>
                  <a:srgbClr val="C00000"/>
                </a:solidFill>
                <a:effectLst>
                  <a:outerShdw blurRad="38100" dist="38100" dir="2700000" algn="tl">
                    <a:srgbClr val="000000">
                      <a:alpha val="43137"/>
                    </a:srgbClr>
                  </a:outerShdw>
                </a:effectLst>
              </a:rPr>
              <a:t>Sense of almost-self</a:t>
            </a:r>
          </a:p>
        </p:txBody>
      </p:sp>
      <p:sp>
        <p:nvSpPr>
          <p:cNvPr id="16" name="Rectangle 15">
            <a:extLst>
              <a:ext uri="{FF2B5EF4-FFF2-40B4-BE49-F238E27FC236}">
                <a16:creationId xmlns:a16="http://schemas.microsoft.com/office/drawing/2014/main" id="{DFED42C7-6AEA-46C5-9952-4B5D1098F6CD}"/>
              </a:ext>
            </a:extLst>
          </p:cNvPr>
          <p:cNvSpPr/>
          <p:nvPr/>
        </p:nvSpPr>
        <p:spPr>
          <a:xfrm>
            <a:off x="8763098" y="0"/>
            <a:ext cx="3428903"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Sense of almost-self </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Cell differentiation generates, and relies on, a system of communication between cells; and this, in turn, requires a cell to have a sense of almost-self about other cells in the multi-cellular organism. Each cell has to react to its clones cooperatively and to alien cells inimically – there has to be an autonomic and concerted reaction by the clonal colony to non-colony cells to prevent them invading the colony.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apparently cooperative sense of almost-self at the cellular level is sufficient to generate the appearance of a sense of not-self at the colony level, as the colony itself appears to have an ‘inside’ and an ‘outside’.</a:t>
            </a:r>
            <a:endParaRPr lang="en-GB" dirty="0">
              <a:solidFill>
                <a:srgbClr val="0070C0"/>
              </a:solidFill>
              <a:latin typeface="Corbel" panose="020B0503020204020204" pitchFamily="34" charset="0"/>
            </a:endParaRPr>
          </a:p>
          <a:p>
            <a:pPr algn="ctr"/>
            <a:endParaRPr lang="en-GB" dirty="0">
              <a:solidFill>
                <a:srgbClr val="0070C0"/>
              </a:solidFill>
              <a:latin typeface="Corbel" panose="020B0503020204020204" pitchFamily="34" charset="0"/>
            </a:endParaRPr>
          </a:p>
        </p:txBody>
      </p:sp>
      <p:sp>
        <p:nvSpPr>
          <p:cNvPr id="7" name="TextBox 6">
            <a:extLst>
              <a:ext uri="{FF2B5EF4-FFF2-40B4-BE49-F238E27FC236}">
                <a16:creationId xmlns:a16="http://schemas.microsoft.com/office/drawing/2014/main" id="{249A3736-7157-4AD4-A50D-F2A32606A023}"/>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7</a:t>
            </a:r>
          </a:p>
        </p:txBody>
      </p:sp>
    </p:spTree>
    <p:extLst>
      <p:ext uri="{BB962C8B-B14F-4D97-AF65-F5344CB8AC3E}">
        <p14:creationId xmlns:p14="http://schemas.microsoft.com/office/powerpoint/2010/main" val="37621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ppt_x"/>
                                          </p:val>
                                        </p:tav>
                                        <p:tav tm="100000">
                                          <p:val>
                                            <p:strVal val="#ppt_x"/>
                                          </p:val>
                                        </p:tav>
                                      </p:tavLst>
                                    </p:anim>
                                    <p:anim calcmode="lin" valueType="num">
                                      <p:cBhvr additive="base">
                                        <p:cTn id="1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F9694-CCE2-4A0F-A045-460FA23741C2}"/>
              </a:ext>
            </a:extLst>
          </p:cNvPr>
          <p:cNvSpPr/>
          <p:nvPr/>
        </p:nvSpPr>
        <p:spPr>
          <a:xfrm>
            <a:off x="3643133" y="162233"/>
            <a:ext cx="2880000" cy="6533534"/>
          </a:xfrm>
          <a:prstGeom prst="rect">
            <a:avLst/>
          </a:prstGeom>
          <a:gradFill>
            <a:gsLst>
              <a:gs pos="0">
                <a:srgbClr val="FFCCCC"/>
              </a:gs>
              <a:gs pos="75000">
                <a:srgbClr val="CCFFFF"/>
              </a:gs>
              <a:gs pos="50000">
                <a:srgbClr val="CCFFCC"/>
              </a:gs>
              <a:gs pos="25000">
                <a:srgbClr val="FFFFCC"/>
              </a:gs>
              <a:gs pos="100000">
                <a:srgbClr val="CCECFF"/>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dirty="0">
                <a:solidFill>
                  <a:srgbClr val="FF0000"/>
                </a:solidFill>
                <a:effectLst>
                  <a:outerShdw blurRad="38100" dist="38100" dir="2700000" algn="tl">
                    <a:srgbClr val="000000">
                      <a:alpha val="43137"/>
                    </a:srgbClr>
                  </a:outerShdw>
                </a:effectLst>
                <a:latin typeface="Corbel" panose="020B0503020204020204" pitchFamily="34" charset="0"/>
              </a:rPr>
              <a:t>Cellular Life</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Will to Survive</a:t>
            </a:r>
          </a:p>
          <a:p>
            <a:pPr algn="ctr"/>
            <a:endPar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Multi-cellularity</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FFC000"/>
                </a:solidFill>
                <a:effectLst>
                  <a:outerShdw blurRad="38100" dist="38100" dir="2700000" algn="tl">
                    <a:srgbClr val="000000">
                      <a:alpha val="43137"/>
                    </a:srgbClr>
                  </a:outerShdw>
                </a:effectLst>
                <a:latin typeface="Corbel" panose="020B0503020204020204" pitchFamily="34" charset="0"/>
              </a:rPr>
              <a:t>Central Nervous System</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Awareness</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Machiavellian Intelligence</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Theory of Mind</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Social Calculus</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Shared Social Calculus</a:t>
            </a:r>
          </a:p>
          <a:p>
            <a:pPr algn="ctr"/>
            <a:endParaRPr lang="en-GB" dirty="0">
              <a:solidFill>
                <a:srgbClr val="0070C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Altruistic Self-sacrifice</a:t>
            </a:r>
          </a:p>
        </p:txBody>
      </p:sp>
      <p:sp>
        <p:nvSpPr>
          <p:cNvPr id="8" name="Arrow: Left 7">
            <a:extLst>
              <a:ext uri="{FF2B5EF4-FFF2-40B4-BE49-F238E27FC236}">
                <a16:creationId xmlns:a16="http://schemas.microsoft.com/office/drawing/2014/main" id="{A27A9F24-5613-4D93-9B2A-6E2EA073A9C2}"/>
              </a:ext>
            </a:extLst>
          </p:cNvPr>
          <p:cNvSpPr/>
          <p:nvPr/>
        </p:nvSpPr>
        <p:spPr>
          <a:xfrm>
            <a:off x="1519507" y="284514"/>
            <a:ext cx="2520000" cy="612000"/>
          </a:xfrm>
          <a:prstGeom prst="lef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Not-Self</a:t>
            </a:r>
          </a:p>
        </p:txBody>
      </p:sp>
      <p:sp>
        <p:nvSpPr>
          <p:cNvPr id="9" name="Arrow: Right 8">
            <a:extLst>
              <a:ext uri="{FF2B5EF4-FFF2-40B4-BE49-F238E27FC236}">
                <a16:creationId xmlns:a16="http://schemas.microsoft.com/office/drawing/2014/main" id="{59553F4A-80C5-41A2-90FA-F9E5AC3FF213}"/>
              </a:ext>
            </a:extLst>
          </p:cNvPr>
          <p:cNvSpPr/>
          <p:nvPr/>
        </p:nvSpPr>
        <p:spPr>
          <a:xfrm>
            <a:off x="6126759" y="896514"/>
            <a:ext cx="2520000" cy="612000"/>
          </a:xfrm>
          <a:prstGeom prst="righ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Almost-Self</a:t>
            </a:r>
          </a:p>
        </p:txBody>
      </p:sp>
      <p:sp>
        <p:nvSpPr>
          <p:cNvPr id="12" name="Arrow: Right 11">
            <a:extLst>
              <a:ext uri="{FF2B5EF4-FFF2-40B4-BE49-F238E27FC236}">
                <a16:creationId xmlns:a16="http://schemas.microsoft.com/office/drawing/2014/main" id="{E3A20CF2-0CF4-41BD-9E85-44460F0BC520}"/>
              </a:ext>
            </a:extLst>
          </p:cNvPr>
          <p:cNvSpPr/>
          <p:nvPr/>
        </p:nvSpPr>
        <p:spPr>
          <a:xfrm>
            <a:off x="6126759" y="2008640"/>
            <a:ext cx="2520000" cy="612000"/>
          </a:xfrm>
          <a:prstGeom prst="righ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Self</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development of selfhood:</a:t>
            </a:r>
          </a:p>
          <a:p>
            <a:pPr>
              <a:defRPr/>
            </a:pPr>
            <a:r>
              <a:rPr lang="en-GB" sz="3200" b="1" dirty="0">
                <a:solidFill>
                  <a:srgbClr val="C00000"/>
                </a:solidFill>
                <a:effectLst>
                  <a:outerShdw blurRad="38100" dist="38100" dir="2700000" algn="tl">
                    <a:srgbClr val="000000">
                      <a:alpha val="43137"/>
                    </a:srgbClr>
                  </a:outerShdw>
                </a:effectLst>
              </a:rPr>
              <a:t>Sense of other and Sense of self</a:t>
            </a:r>
          </a:p>
        </p:txBody>
      </p:sp>
      <p:sp>
        <p:nvSpPr>
          <p:cNvPr id="18" name="Arrow: Left 7">
            <a:extLst>
              <a:ext uri="{FF2B5EF4-FFF2-40B4-BE49-F238E27FC236}">
                <a16:creationId xmlns:a16="http://schemas.microsoft.com/office/drawing/2014/main" id="{A27A9F24-5613-4D93-9B2A-6E2EA073A9C2}"/>
              </a:ext>
            </a:extLst>
          </p:cNvPr>
          <p:cNvSpPr/>
          <p:nvPr/>
        </p:nvSpPr>
        <p:spPr>
          <a:xfrm>
            <a:off x="1519507" y="2008640"/>
            <a:ext cx="2520000" cy="612000"/>
          </a:xfrm>
          <a:prstGeom prst="lef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Other</a:t>
            </a:r>
          </a:p>
        </p:txBody>
      </p:sp>
      <p:sp>
        <p:nvSpPr>
          <p:cNvPr id="16" name="Rectangle 15">
            <a:extLst>
              <a:ext uri="{FF2B5EF4-FFF2-40B4-BE49-F238E27FC236}">
                <a16:creationId xmlns:a16="http://schemas.microsoft.com/office/drawing/2014/main" id="{DC20C50C-7749-47D2-BD66-73C89616D935}"/>
              </a:ext>
            </a:extLst>
          </p:cNvPr>
          <p:cNvSpPr/>
          <p:nvPr/>
        </p:nvSpPr>
        <p:spPr>
          <a:xfrm>
            <a:off x="8763098" y="0"/>
            <a:ext cx="3428903"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Sense of other and</a:t>
            </a:r>
          </a:p>
          <a:p>
            <a:pPr algn="ctr"/>
            <a:r>
              <a:rPr lang="en-GB" sz="2000" dirty="0">
                <a:solidFill>
                  <a:srgbClr val="FF0000"/>
                </a:solidFill>
                <a:latin typeface="Corbel" panose="020B0503020204020204" pitchFamily="34" charset="0"/>
              </a:rPr>
              <a:t>Sense of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Sense of self and sense of other are not directly related phenomena. Sense of other is not a product of sense of self, or vice versa; they are separate cognitive representations of the means and ends of survival and are ideationally very different. They both have their roots in the relationship between sense of not- self and sense of almost- self, but they elaborate these bases in different ways. Sense of other addresses the external differences between the organism’s clonal cells and different parts of the rest of the universe; sense of self addresses the internal cohesion of the organism’s cells. They both, however, rely on a central nervous system.</a:t>
            </a:r>
            <a:endParaRPr lang="en-GB" dirty="0">
              <a:solidFill>
                <a:srgbClr val="0070C0"/>
              </a:solidFill>
              <a:latin typeface="Corbel" panose="020B0503020204020204" pitchFamily="34" charset="0"/>
            </a:endParaRPr>
          </a:p>
        </p:txBody>
      </p:sp>
      <p:sp>
        <p:nvSpPr>
          <p:cNvPr id="10" name="TextBox 9">
            <a:extLst>
              <a:ext uri="{FF2B5EF4-FFF2-40B4-BE49-F238E27FC236}">
                <a16:creationId xmlns:a16="http://schemas.microsoft.com/office/drawing/2014/main" id="{6A1E8543-F71A-4C74-AA53-8CBF45F65023}"/>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8</a:t>
            </a:r>
          </a:p>
        </p:txBody>
      </p:sp>
    </p:spTree>
    <p:extLst>
      <p:ext uri="{BB962C8B-B14F-4D97-AF65-F5344CB8AC3E}">
        <p14:creationId xmlns:p14="http://schemas.microsoft.com/office/powerpoint/2010/main" val="3932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2000" fill="hold"/>
                                        <p:tgtEl>
                                          <p:spTgt spid="16"/>
                                        </p:tgtEl>
                                        <p:attrNameLst>
                                          <p:attrName>ppt_x</p:attrName>
                                        </p:attrNameLst>
                                      </p:cBhvr>
                                      <p:tavLst>
                                        <p:tav tm="0">
                                          <p:val>
                                            <p:strVal val="#ppt_x"/>
                                          </p:val>
                                        </p:tav>
                                        <p:tav tm="100000">
                                          <p:val>
                                            <p:strVal val="#ppt_x"/>
                                          </p:val>
                                        </p:tav>
                                      </p:tavLst>
                                    </p:anim>
                                    <p:anim calcmode="lin" valueType="num">
                                      <p:cBhvr additive="base">
                                        <p:cTn id="1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F9694-CCE2-4A0F-A045-460FA23741C2}"/>
              </a:ext>
            </a:extLst>
          </p:cNvPr>
          <p:cNvSpPr/>
          <p:nvPr/>
        </p:nvSpPr>
        <p:spPr>
          <a:xfrm>
            <a:off x="3643133" y="162233"/>
            <a:ext cx="2880000" cy="6533534"/>
          </a:xfrm>
          <a:prstGeom prst="rect">
            <a:avLst/>
          </a:prstGeom>
          <a:gradFill>
            <a:gsLst>
              <a:gs pos="0">
                <a:srgbClr val="FFCCCC"/>
              </a:gs>
              <a:gs pos="75000">
                <a:srgbClr val="CCFFFF"/>
              </a:gs>
              <a:gs pos="50000">
                <a:srgbClr val="CCFFCC"/>
              </a:gs>
              <a:gs pos="25000">
                <a:srgbClr val="FFFFCC"/>
              </a:gs>
              <a:gs pos="100000">
                <a:srgbClr val="CCECFF"/>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dirty="0">
                <a:solidFill>
                  <a:srgbClr val="FF0000"/>
                </a:solidFill>
                <a:effectLst>
                  <a:outerShdw blurRad="38100" dist="38100" dir="2700000" algn="tl">
                    <a:srgbClr val="000000">
                      <a:alpha val="43137"/>
                    </a:srgbClr>
                  </a:outerShdw>
                </a:effectLst>
                <a:latin typeface="Corbel" panose="020B0503020204020204" pitchFamily="34" charset="0"/>
              </a:rPr>
              <a:t>Cellular Life</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Will to Survive</a:t>
            </a:r>
          </a:p>
          <a:p>
            <a:pPr algn="ctr"/>
            <a:endPar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chemeClr val="accent2">
                    <a:lumMod val="50000"/>
                  </a:schemeClr>
                </a:solidFill>
                <a:effectLst>
                  <a:outerShdw blurRad="38100" dist="38100" dir="2700000" algn="tl">
                    <a:srgbClr val="000000">
                      <a:alpha val="43137"/>
                    </a:srgbClr>
                  </a:outerShdw>
                </a:effectLst>
                <a:latin typeface="Corbel" panose="020B0503020204020204" pitchFamily="34" charset="0"/>
              </a:rPr>
              <a:t>Multi-cellularity</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FFC000"/>
                </a:solidFill>
                <a:effectLst>
                  <a:outerShdw blurRad="38100" dist="38100" dir="2700000" algn="tl">
                    <a:srgbClr val="000000">
                      <a:alpha val="43137"/>
                    </a:srgbClr>
                  </a:outerShdw>
                </a:effectLst>
                <a:latin typeface="Corbel" panose="020B0503020204020204" pitchFamily="34" charset="0"/>
              </a:rPr>
              <a:t>Central Nervous System</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Awareness</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Machiavellian Intelligence</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Theory of Mind</a:t>
            </a:r>
          </a:p>
          <a:p>
            <a:pPr algn="ct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B050"/>
                </a:solidFill>
                <a:effectLst>
                  <a:outerShdw blurRad="38100" dist="38100" dir="2700000" algn="tl">
                    <a:srgbClr val="000000">
                      <a:alpha val="43137"/>
                    </a:srgbClr>
                  </a:outerShdw>
                </a:effectLst>
                <a:latin typeface="Corbel" panose="020B0503020204020204" pitchFamily="34" charset="0"/>
              </a:rPr>
              <a:t>Social Calculus</a:t>
            </a: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endParaRPr lang="en-GB" dirty="0">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Shared Social Calculus</a:t>
            </a:r>
          </a:p>
          <a:p>
            <a:pPr algn="ctr"/>
            <a:endParaRPr lang="en-GB" dirty="0">
              <a:solidFill>
                <a:srgbClr val="0070C0"/>
              </a:solidFill>
              <a:effectLst>
                <a:outerShdw blurRad="38100" dist="38100" dir="2700000" algn="tl">
                  <a:srgbClr val="000000">
                    <a:alpha val="43137"/>
                  </a:srgbClr>
                </a:outerShdw>
              </a:effectLst>
              <a:latin typeface="Corbel" panose="020B0503020204020204" pitchFamily="34" charset="0"/>
            </a:endParaRPr>
          </a:p>
          <a:p>
            <a:pPr algn="ctr"/>
            <a:r>
              <a:rPr lang="en-GB" dirty="0">
                <a:solidFill>
                  <a:srgbClr val="0070C0"/>
                </a:solidFill>
                <a:effectLst>
                  <a:outerShdw blurRad="38100" dist="38100" dir="2700000" algn="tl">
                    <a:srgbClr val="000000">
                      <a:alpha val="43137"/>
                    </a:srgbClr>
                  </a:outerShdw>
                </a:effectLst>
                <a:latin typeface="Corbel" panose="020B0503020204020204" pitchFamily="34" charset="0"/>
              </a:rPr>
              <a:t>Altruistic Self-sacrifice</a:t>
            </a:r>
          </a:p>
        </p:txBody>
      </p:sp>
      <p:sp>
        <p:nvSpPr>
          <p:cNvPr id="8" name="Arrow: Left 7">
            <a:extLst>
              <a:ext uri="{FF2B5EF4-FFF2-40B4-BE49-F238E27FC236}">
                <a16:creationId xmlns:a16="http://schemas.microsoft.com/office/drawing/2014/main" id="{A27A9F24-5613-4D93-9B2A-6E2EA073A9C2}"/>
              </a:ext>
            </a:extLst>
          </p:cNvPr>
          <p:cNvSpPr/>
          <p:nvPr/>
        </p:nvSpPr>
        <p:spPr>
          <a:xfrm>
            <a:off x="1519507" y="284514"/>
            <a:ext cx="2520000" cy="612000"/>
          </a:xfrm>
          <a:prstGeom prst="lef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Not-Self</a:t>
            </a:r>
          </a:p>
        </p:txBody>
      </p:sp>
      <p:sp>
        <p:nvSpPr>
          <p:cNvPr id="9" name="Arrow: Right 8">
            <a:extLst>
              <a:ext uri="{FF2B5EF4-FFF2-40B4-BE49-F238E27FC236}">
                <a16:creationId xmlns:a16="http://schemas.microsoft.com/office/drawing/2014/main" id="{59553F4A-80C5-41A2-90FA-F9E5AC3FF213}"/>
              </a:ext>
            </a:extLst>
          </p:cNvPr>
          <p:cNvSpPr/>
          <p:nvPr/>
        </p:nvSpPr>
        <p:spPr>
          <a:xfrm>
            <a:off x="6126759" y="896514"/>
            <a:ext cx="2520000" cy="612000"/>
          </a:xfrm>
          <a:prstGeom prst="rightArrow">
            <a:avLst/>
          </a:prstGeom>
          <a:solidFill>
            <a:srgbClr val="FFCCCC"/>
          </a:solidFill>
          <a:ln w="12700">
            <a:solidFill>
              <a:srgbClr val="C00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Almost-Self</a:t>
            </a:r>
          </a:p>
        </p:txBody>
      </p:sp>
      <p:sp>
        <p:nvSpPr>
          <p:cNvPr id="12" name="Arrow: Right 11">
            <a:extLst>
              <a:ext uri="{FF2B5EF4-FFF2-40B4-BE49-F238E27FC236}">
                <a16:creationId xmlns:a16="http://schemas.microsoft.com/office/drawing/2014/main" id="{E3A20CF2-0CF4-41BD-9E85-44460F0BC520}"/>
              </a:ext>
            </a:extLst>
          </p:cNvPr>
          <p:cNvSpPr/>
          <p:nvPr/>
        </p:nvSpPr>
        <p:spPr>
          <a:xfrm>
            <a:off x="6126759" y="2008640"/>
            <a:ext cx="2520000" cy="612000"/>
          </a:xfrm>
          <a:prstGeom prst="righ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Self</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development of selfhood:</a:t>
            </a:r>
          </a:p>
          <a:p>
            <a:pPr>
              <a:defRPr/>
            </a:pPr>
            <a:r>
              <a:rPr lang="en-GB" sz="3200" b="1" dirty="0">
                <a:solidFill>
                  <a:srgbClr val="C00000"/>
                </a:solidFill>
                <a:effectLst>
                  <a:outerShdw blurRad="38100" dist="38100" dir="2700000" algn="tl">
                    <a:srgbClr val="000000">
                      <a:alpha val="43137"/>
                    </a:srgbClr>
                  </a:outerShdw>
                </a:effectLst>
              </a:rPr>
              <a:t>Awareness of other</a:t>
            </a:r>
          </a:p>
        </p:txBody>
      </p:sp>
      <p:sp>
        <p:nvSpPr>
          <p:cNvPr id="18" name="Arrow: Left 7">
            <a:extLst>
              <a:ext uri="{FF2B5EF4-FFF2-40B4-BE49-F238E27FC236}">
                <a16:creationId xmlns:a16="http://schemas.microsoft.com/office/drawing/2014/main" id="{A27A9F24-5613-4D93-9B2A-6E2EA073A9C2}"/>
              </a:ext>
            </a:extLst>
          </p:cNvPr>
          <p:cNvSpPr/>
          <p:nvPr/>
        </p:nvSpPr>
        <p:spPr>
          <a:xfrm>
            <a:off x="1519507" y="2008640"/>
            <a:ext cx="2520000" cy="612000"/>
          </a:xfrm>
          <a:prstGeom prst="leftArrow">
            <a:avLst/>
          </a:prstGeom>
          <a:solidFill>
            <a:srgbClr val="FFFFCC"/>
          </a:solidFill>
          <a:ln w="12700">
            <a:solidFill>
              <a:srgbClr val="FFC00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Sense of Other</a:t>
            </a:r>
          </a:p>
        </p:txBody>
      </p:sp>
      <p:sp>
        <p:nvSpPr>
          <p:cNvPr id="19" name="Arrow: Left 7">
            <a:extLst>
              <a:ext uri="{FF2B5EF4-FFF2-40B4-BE49-F238E27FC236}">
                <a16:creationId xmlns:a16="http://schemas.microsoft.com/office/drawing/2014/main" id="{A27A9F24-5613-4D93-9B2A-6E2EA073A9C2}"/>
              </a:ext>
            </a:extLst>
          </p:cNvPr>
          <p:cNvSpPr/>
          <p:nvPr/>
        </p:nvSpPr>
        <p:spPr>
          <a:xfrm>
            <a:off x="1519507" y="3096233"/>
            <a:ext cx="2520000" cy="612000"/>
          </a:xfrm>
          <a:prstGeom prst="leftArrow">
            <a:avLst/>
          </a:prstGeom>
          <a:solidFill>
            <a:srgbClr val="CCFFCC"/>
          </a:solidFill>
          <a:ln w="12700">
            <a:solidFill>
              <a:srgbClr val="00B050"/>
            </a:solidFill>
          </a:ln>
          <a:effectLst>
            <a:outerShdw blurRad="50800" dist="19050" dir="5400000" algn="ctr" rotWithShape="0">
              <a:srgbClr val="000000">
                <a:alpha val="63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latin typeface="Corbel" panose="020B0503020204020204" pitchFamily="34" charset="0"/>
              </a:rPr>
              <a:t>Awareness of Other</a:t>
            </a:r>
          </a:p>
        </p:txBody>
      </p:sp>
      <p:sp>
        <p:nvSpPr>
          <p:cNvPr id="16" name="Rectangle 15">
            <a:extLst>
              <a:ext uri="{FF2B5EF4-FFF2-40B4-BE49-F238E27FC236}">
                <a16:creationId xmlns:a16="http://schemas.microsoft.com/office/drawing/2014/main" id="{40F018DA-7E0B-4740-A040-6CD095FDB189}"/>
              </a:ext>
            </a:extLst>
          </p:cNvPr>
          <p:cNvSpPr/>
          <p:nvPr/>
        </p:nvSpPr>
        <p:spPr>
          <a:xfrm>
            <a:off x="8763098" y="0"/>
            <a:ext cx="3428903"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Awareness of other</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main fitness advantage that awareness offers is that it allows the individual to keep up in the strategy– counterstrategy competition to survive and thrive.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However, the capacity to second- guess the actions of others also introduces a new,</a:t>
            </a:r>
          </a:p>
          <a:p>
            <a:pPr algn="ctr"/>
            <a:r>
              <a:rPr lang="en-US" dirty="0">
                <a:solidFill>
                  <a:srgbClr val="0070C0"/>
                </a:solidFill>
                <a:latin typeface="Corbel" panose="020B0503020204020204" pitchFamily="34" charset="0"/>
              </a:rPr>
              <a:t>reflective and reflexive type of cognition: not only does an organism have an enhanced range of responses to others, it also has an enhanced range of responses to the responses of other organisms. It is no longer the fastest response that is most effective, it is the response with the least effective counter-response.</a:t>
            </a:r>
            <a:endParaRPr lang="en-GB" dirty="0">
              <a:solidFill>
                <a:srgbClr val="0070C0"/>
              </a:solidFill>
              <a:latin typeface="Corbel" panose="020B0503020204020204" pitchFamily="34" charset="0"/>
            </a:endParaRPr>
          </a:p>
        </p:txBody>
      </p:sp>
      <p:sp>
        <p:nvSpPr>
          <p:cNvPr id="10" name="TextBox 9">
            <a:extLst>
              <a:ext uri="{FF2B5EF4-FFF2-40B4-BE49-F238E27FC236}">
                <a16:creationId xmlns:a16="http://schemas.microsoft.com/office/drawing/2014/main" id="{0D6BF7A4-DB4B-4616-9C94-77FA5A3266D6}"/>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9</a:t>
            </a:r>
          </a:p>
        </p:txBody>
      </p:sp>
    </p:spTree>
    <p:extLst>
      <p:ext uri="{BB962C8B-B14F-4D97-AF65-F5344CB8AC3E}">
        <p14:creationId xmlns:p14="http://schemas.microsoft.com/office/powerpoint/2010/main" val="16810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ppt_x"/>
                                          </p:val>
                                        </p:tav>
                                        <p:tav tm="100000">
                                          <p:val>
                                            <p:strVal val="#ppt_x"/>
                                          </p:val>
                                        </p:tav>
                                      </p:tavLst>
                                    </p:anim>
                                    <p:anim calcmode="lin" valueType="num">
                                      <p:cBhvr additive="base">
                                        <p:cTn id="1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4740</TotalTime>
  <Words>2419</Words>
  <Application>Microsoft Office PowerPoint</Application>
  <PresentationFormat>Widescreen</PresentationFormat>
  <Paragraphs>434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Corbel</vt:lpstr>
      <vt:lpstr>Office Theme</vt:lpstr>
      <vt:lpstr>Building up to selfhood Thursday 6 May 2021, 6pm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self</vt:lpstr>
      <vt:lpstr>Types of self: Actual self</vt:lpstr>
      <vt:lpstr>Types of self: Social selves</vt:lpstr>
      <vt:lpstr>Types of self: Self-model</vt:lpstr>
      <vt:lpstr>Types of self: Episodic selves</vt:lpstr>
      <vt:lpstr>Types of self: Narrative self</vt:lpstr>
      <vt:lpstr>Types of self: Cultural self</vt:lpstr>
      <vt:lpstr>Types of self: Projected self</vt:lpstr>
      <vt:lpstr>Types of self: The role of the subconscious?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Edwardes, Martin</dc:creator>
  <cp:lastModifiedBy>Martin Edwardes</cp:lastModifiedBy>
  <cp:revision>148</cp:revision>
  <dcterms:created xsi:type="dcterms:W3CDTF">2018-03-23T15:00:22Z</dcterms:created>
  <dcterms:modified xsi:type="dcterms:W3CDTF">2021-04-20T20:19:52Z</dcterms:modified>
</cp:coreProperties>
</file>