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001F-6F09-45FC-829D-7CFC2026D02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E841-5B7B-4D01-90A6-271886FCF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3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AE841-5B7B-4D01-90A6-271886FCFF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0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AE841-5B7B-4D01-90A6-271886FCFF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3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AE841-5B7B-4D01-90A6-271886FCFF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AE841-5B7B-4D01-90A6-271886FCFF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0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9719-0CFC-2225-9A07-FC68E4B93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55F4B-0B0F-8AC5-D906-1D4EAD46A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25B5-962E-9FA6-BC0A-68F6C336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BC31C-2E29-BCD5-271E-4D35150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9EFD4-AED9-319C-B417-56A90901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1A3D-DAB9-D733-F482-05814F18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443FA-80CE-4AC1-828C-2A97D6AB4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C3D83-3786-5DE0-3491-56C64FD5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B50D-5CAF-DD95-14F2-CF29EC27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A359-026E-CE13-D33D-4C3BB3B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9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E0E8B-0F68-49CB-FC08-6C9CEFBDA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863C-9A4F-412C-76AC-74F4D35A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D4FB-9E6C-54CC-BB4F-AC04C939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2BD5-DD3E-C111-A0C6-D8C47EB4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DF72-4CC8-B205-4B27-1DC1460D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6167-7BF6-77A3-4447-1D9DEF24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8F36-CB1B-901F-ADEB-42BA7945D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94346-BDF2-B17E-61A1-E929769E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8768-3B9C-1CBD-D56D-5D7381A0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174ED-A649-9455-C6C4-EB9D5F2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0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B0A1-3E21-8BEA-EC4C-A4D82823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A024-1327-6BE1-8E11-C785FA1A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5E52D-8032-3BE0-2E7F-78B4AD8B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D5BB-6C2B-E4CF-38C3-57338F3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41F4-B14B-D410-596F-D423A3B0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3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5EA2-40E1-9E03-3F4D-3E9E8EE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5B2C5-C0A6-AE3D-CE9B-36D2C8DF6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C1B5E-312E-48C5-55E6-A55A7DED8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6BD78-89FB-DD09-29E3-1AE07258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1FD8-FD7D-E97B-8079-6DA465F3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D5EA4-CD8F-21EC-FD0A-ACDC36EF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7014-B10A-8750-B1E7-CA93E6ED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C22EE-54E8-803B-5486-D86965E7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98DCB-151D-0C59-3123-A0492DC20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6CAE1-6728-D7C2-805B-97A1FCE5F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BCE8A-4EA3-EB4C-BBE4-B484DB0A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09CCF-FF83-B5E9-7F64-2816A0D1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7C1D5-9906-B915-DB4F-2F35F5B2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4778D-2683-C135-5EFC-D7A8DB1F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2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ACFC-86F6-6C86-A4AD-B7CBD211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A0F3A-F553-EAD0-271F-642F4270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48E35-3C02-A790-B425-165F62E1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F31DD-D5D1-7EFF-7E62-23981764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605BD-5DD0-C04D-7118-90BA9F5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B13A1-BC8F-8A3B-61B5-673656FE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464AE-8BA3-A2AF-E4D8-EE3B580F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5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D4D9-54B9-2FF6-DB22-0871F5AD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64D4-2D9F-64E1-F96C-4FBE69F6D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315D8-F8C4-9937-583A-9BC54A1F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31113-326E-AA63-FF04-736D5EA5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18C17-AB1E-F5E0-FD6B-1F625255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0C69-13F9-7766-D669-DEA32E01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B693-97A8-BA33-7344-698AD7B8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0943D-927B-C574-8EAC-0197846AD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314F0-C274-A7D3-7DA5-29FFF6AFD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3908B-5076-DDBA-B554-55C115AA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37942-1632-8B36-2AE8-0CF975E6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84E38-B3E9-0E41-BF1E-967F1A81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4C79B-941A-7191-103B-F7718A83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C84CA-B446-3959-2056-F377DBDD1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E1BF7-4EF4-8733-0143-26AC193B7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2914E-728C-474F-A501-D2D5B49CB75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7459-FAF0-3ACF-BED0-D65A6EAAB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650C-E977-7F38-848F-984A1D0FC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0D567A-1A7F-4DB1-B0CD-8963CF8AD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edwardes.me.uk/academia_sundry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_WSligSPR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8yEH8TZU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B67934-36BB-751B-B1AE-6B4E8269274D}"/>
              </a:ext>
            </a:extLst>
          </p:cNvPr>
          <p:cNvSpPr txBox="1"/>
          <p:nvPr/>
        </p:nvSpPr>
        <p:spPr>
          <a:xfrm>
            <a:off x="1646903" y="-363794"/>
            <a:ext cx="889819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ln w="3810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Polari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CAC44-828A-02B4-798B-C79B9FED0B2B}"/>
              </a:ext>
            </a:extLst>
          </p:cNvPr>
          <p:cNvSpPr txBox="1"/>
          <p:nvPr/>
        </p:nvSpPr>
        <p:spPr>
          <a:xfrm>
            <a:off x="0" y="342900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28575">
                  <a:solidFill>
                    <a:srgbClr val="FFC000"/>
                  </a:solidFill>
                </a:ln>
                <a:solidFill>
                  <a:srgbClr val="7030A0"/>
                </a:solidFill>
                <a:latin typeface="Kermit" panose="020F0502020204030204" pitchFamily="34" charset="0"/>
              </a:rPr>
              <a:t>Ow </a:t>
            </a:r>
            <a:r>
              <a:rPr lang="en-GB" sz="6600" b="1" dirty="0" err="1">
                <a:ln w="28575">
                  <a:solidFill>
                    <a:srgbClr val="FFC000"/>
                  </a:solidFill>
                </a:ln>
                <a:solidFill>
                  <a:srgbClr val="7030A0"/>
                </a:solidFill>
                <a:latin typeface="Kermit" panose="020F0502020204030204" pitchFamily="34" charset="0"/>
              </a:rPr>
              <a:t>yer</a:t>
            </a:r>
            <a:r>
              <a:rPr lang="en-GB" sz="6600" b="1" dirty="0">
                <a:ln w="28575">
                  <a:solidFill>
                    <a:srgbClr val="FFC000"/>
                  </a:solidFill>
                </a:ln>
                <a:solidFill>
                  <a:srgbClr val="7030A0"/>
                </a:solidFill>
                <a:latin typeface="Kermit" panose="020F0502020204030204" pitchFamily="34" charset="0"/>
              </a:rPr>
              <a:t> Queer </a:t>
            </a:r>
            <a:r>
              <a:rPr lang="en-GB" sz="6600" b="1" dirty="0" err="1">
                <a:ln w="28575">
                  <a:solidFill>
                    <a:srgbClr val="FFC000"/>
                  </a:solidFill>
                </a:ln>
                <a:solidFill>
                  <a:srgbClr val="7030A0"/>
                </a:solidFill>
                <a:latin typeface="Kermit" panose="020F0502020204030204" pitchFamily="34" charset="0"/>
              </a:rPr>
              <a:t>Dowryfolk</a:t>
            </a:r>
            <a:endParaRPr lang="en-GB" sz="6600" b="1" dirty="0">
              <a:ln w="28575">
                <a:solidFill>
                  <a:srgbClr val="FFC000"/>
                </a:solidFill>
              </a:ln>
              <a:solidFill>
                <a:srgbClr val="7030A0"/>
              </a:solidFill>
              <a:latin typeface="Kermit" panose="020F0502020204030204" pitchFamily="34" charset="0"/>
            </a:endParaRPr>
          </a:p>
          <a:p>
            <a:pPr algn="ctr"/>
            <a:r>
              <a:rPr lang="en-GB" sz="6600" b="1" dirty="0">
                <a:ln w="28575">
                  <a:solidFill>
                    <a:srgbClr val="FFC000"/>
                  </a:solidFill>
                </a:ln>
                <a:solidFill>
                  <a:srgbClr val="7030A0"/>
                </a:solidFill>
                <a:latin typeface="Kermit" panose="020F0502020204030204" pitchFamily="34" charset="0"/>
              </a:rPr>
              <a:t>use ter palaver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FA548-E8F1-E0DE-1F39-745527DA0E3A}"/>
              </a:ext>
            </a:extLst>
          </p:cNvPr>
          <p:cNvSpPr txBox="1"/>
          <p:nvPr/>
        </p:nvSpPr>
        <p:spPr>
          <a:xfrm>
            <a:off x="0" y="555265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Avec les comperes du jour (that’s </a:t>
            </a:r>
            <a:r>
              <a:rPr lang="en-GB" sz="3600" b="1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yer</a:t>
            </a:r>
            <a:r>
              <a:rPr lang="en-GB" sz="36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actual French),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glow rad="228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</a:t>
            </a:r>
            <a:r>
              <a:rPr lang="en-GB" sz="3600" b="1" dirty="0" err="1">
                <a:solidFill>
                  <a:srgbClr val="7030A0"/>
                </a:solidFill>
                <a:effectLst>
                  <a:glow rad="228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Fantabulosa</a:t>
            </a:r>
            <a:r>
              <a:rPr lang="en-GB" sz="3600" b="1" dirty="0">
                <a:solidFill>
                  <a:srgbClr val="7030A0"/>
                </a:solidFill>
                <a:effectLst>
                  <a:glow rad="228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Martha &amp; Phyllis</a:t>
            </a:r>
          </a:p>
        </p:txBody>
      </p:sp>
    </p:spTree>
    <p:extLst>
      <p:ext uri="{BB962C8B-B14F-4D97-AF65-F5344CB8AC3E}">
        <p14:creationId xmlns:p14="http://schemas.microsoft.com/office/powerpoint/2010/main" val="189575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7F03D-0D4A-4E08-3270-015364EA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F90EB56-7328-4D17-8EA0-3B07E6DF641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And Finally </a:t>
            </a:r>
            <a:r>
              <a:rPr lang="en-GB" sz="9600" b="1" dirty="0" err="1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Finally</a:t>
            </a:r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035C0-7F7F-2E5F-D82D-A7074C0A128E}"/>
              </a:ext>
            </a:extLst>
          </p:cNvPr>
          <p:cNvSpPr txBox="1"/>
          <p:nvPr/>
        </p:nvSpPr>
        <p:spPr>
          <a:xfrm>
            <a:off x="0" y="1392679"/>
            <a:ext cx="12191999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0000">
                      <a:srgbClr val="FFC000"/>
                    </a:gs>
                    <a:gs pos="40000">
                      <a:srgbClr val="FFFF00"/>
                    </a:gs>
                    <a:gs pos="0">
                      <a:srgbClr val="FF0000"/>
                    </a:gs>
                    <a:gs pos="60000">
                      <a:srgbClr val="00B050"/>
                    </a:gs>
                    <a:gs pos="80000">
                      <a:srgbClr val="0070C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Kermit" panose="020F0503040000060003" pitchFamily="34" charset="0"/>
                <a:sym typeface="Wingdings" panose="05000000000000000000" pitchFamily="2" charset="2"/>
              </a:rPr>
              <a:t>Email:</a:t>
            </a:r>
          </a:p>
          <a:p>
            <a:pPr algn="ctr"/>
            <a:r>
              <a:rPr lang="en-GB" sz="48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0000">
                      <a:srgbClr val="FFC000"/>
                    </a:gs>
                    <a:gs pos="40000">
                      <a:srgbClr val="FFFF00"/>
                    </a:gs>
                    <a:gs pos="0">
                      <a:srgbClr val="FF0000"/>
                    </a:gs>
                    <a:gs pos="60000">
                      <a:srgbClr val="00B050"/>
                    </a:gs>
                    <a:gs pos="80000">
                      <a:srgbClr val="0070C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Kermit" panose="020F0503040000060003" pitchFamily="34" charset="0"/>
                <a:sym typeface="Wingdings" panose="05000000000000000000" pitchFamily="2" charset="2"/>
              </a:rPr>
              <a:t>Martin.Edwardes@btopenworld.com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F4D43-EEB1-C6B3-0487-2D93D83D4A3B}"/>
              </a:ext>
            </a:extLst>
          </p:cNvPr>
          <p:cNvSpPr txBox="1"/>
          <p:nvPr/>
        </p:nvSpPr>
        <p:spPr>
          <a:xfrm>
            <a:off x="-7" y="3321277"/>
            <a:ext cx="1219199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Website: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glow rad="1397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Kermit" panose="020F0503040000060003" pitchFamily="34" charset="0"/>
                <a:sym typeface="Wingdings" panose="05000000000000000000" pitchFamily="2" charset="2"/>
                <a:hlinkClick r:id="rId2"/>
              </a:rPr>
              <a:t>http://martinedwardes.me.uk/academia_sundry.html</a:t>
            </a:r>
            <a:endParaRPr lang="en-GB" sz="3600" b="1" dirty="0">
              <a:solidFill>
                <a:srgbClr val="7030A0"/>
              </a:solidFill>
              <a:effectLst>
                <a:glow rad="1397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Kermit" panose="020F0503040000060003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4F548-170D-3A04-2BAD-B3E9FE227A75}"/>
              </a:ext>
            </a:extLst>
          </p:cNvPr>
          <p:cNvSpPr txBox="1"/>
          <p:nvPr/>
        </p:nvSpPr>
        <p:spPr>
          <a:xfrm>
            <a:off x="1101210" y="4942101"/>
            <a:ext cx="9989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Taaras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 fer </a:t>
            </a:r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Omis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, </a:t>
            </a:r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Palones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, Palone-</a:t>
            </a:r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omis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 &amp; Omi-</a:t>
            </a:r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palones</a:t>
            </a:r>
            <a:endParaRPr lang="en-GB" sz="2800" b="1" dirty="0">
              <a:solidFill>
                <a:srgbClr val="7030A0"/>
              </a:solidFill>
              <a:latin typeface="Kermit" panose="020F0503040000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9599B-6972-DEFA-1D62-6487121D3132}"/>
              </a:ext>
            </a:extLst>
          </p:cNvPr>
          <p:cNvSpPr txBox="1"/>
          <p:nvPr/>
        </p:nvSpPr>
        <p:spPr>
          <a:xfrm>
            <a:off x="1101208" y="5465321"/>
            <a:ext cx="9989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Taaras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 fer totes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42064-3BB5-6F49-EE04-BFC930E8D2B8}"/>
              </a:ext>
            </a:extLst>
          </p:cNvPr>
          <p:cNvSpPr txBox="1"/>
          <p:nvPr/>
        </p:nvSpPr>
        <p:spPr>
          <a:xfrm>
            <a:off x="1101206" y="5988541"/>
            <a:ext cx="9989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No, really, </a:t>
            </a:r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Taaras</a:t>
            </a:r>
            <a:endParaRPr lang="en-GB" sz="2800" b="1" dirty="0">
              <a:solidFill>
                <a:srgbClr val="7030A0"/>
              </a:solidFill>
              <a:latin typeface="Kermit" panose="020F050304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B059-9DF9-5186-6668-39C554F8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ulian &amp; Sandy - Bona Private Detective Agency">
            <a:extLst>
              <a:ext uri="{FF2B5EF4-FFF2-40B4-BE49-F238E27FC236}">
                <a16:creationId xmlns:a16="http://schemas.microsoft.com/office/drawing/2014/main" id="{907042A1-A7AF-A599-06ED-39869F52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1108" r="12560" b="22734"/>
          <a:stretch>
            <a:fillRect/>
          </a:stretch>
        </p:blipFill>
        <p:spPr bwMode="auto">
          <a:xfrm>
            <a:off x="5565058" y="2564990"/>
            <a:ext cx="6626942" cy="37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EBA80-1E4D-9BD4-AC51-5646E07F8BB8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Polari is not just a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9CDEF-8AFC-15F6-61C0-E0573EC90F5A}"/>
              </a:ext>
            </a:extLst>
          </p:cNvPr>
          <p:cNvSpPr txBox="1"/>
          <p:nvPr/>
        </p:nvSpPr>
        <p:spPr>
          <a:xfrm>
            <a:off x="2094271" y="1441686"/>
            <a:ext cx="8003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Primero, a mince down to Memory Cottage:</a:t>
            </a:r>
          </a:p>
          <a:p>
            <a:pPr algn="ctr"/>
            <a:r>
              <a:rPr lang="en-GB" sz="2400" b="1" u="sng" dirty="0">
                <a:latin typeface="Kermit" panose="020F0503040000060003" pitchFamily="34" charset="0"/>
                <a:hlinkClick r:id="rId4"/>
              </a:rPr>
              <a:t>https://www.youtube.com/watch?v=S_WSligSPRc</a:t>
            </a:r>
            <a:endParaRPr lang="en-GB" sz="2400" b="1" dirty="0">
              <a:latin typeface="Kermit" panose="020F0503040000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66A48-08B1-4158-BD09-1C54B31F7417}"/>
              </a:ext>
            </a:extLst>
          </p:cNvPr>
          <p:cNvSpPr txBox="1"/>
          <p:nvPr/>
        </p:nvSpPr>
        <p:spPr>
          <a:xfrm>
            <a:off x="0" y="2466668"/>
            <a:ext cx="55650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ermit" panose="020F0503040000060003" pitchFamily="34" charset="0"/>
              </a:rPr>
              <a:t>This shows us that:</a:t>
            </a:r>
          </a:p>
          <a:p>
            <a:endParaRPr lang="en-GB" sz="1200" b="1" dirty="0">
              <a:latin typeface="Kermit" panose="020F0503040000060003" pitchFamily="34" charset="0"/>
            </a:endParaRPr>
          </a:p>
          <a:p>
            <a:r>
              <a:rPr lang="en-GB" sz="2400" b="1" dirty="0">
                <a:latin typeface="Kermit" panose="020F0503040000060003" pitchFamily="34" charset="0"/>
              </a:rPr>
              <a:t>1. </a:t>
            </a:r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Innuendo</a:t>
            </a:r>
            <a:r>
              <a:rPr lang="en-GB" sz="2400" b="1" dirty="0">
                <a:latin typeface="Kermit" panose="020F0503040000060003" pitchFamily="34" charset="0"/>
              </a:rPr>
              <a:t> is a vital part of Polari.</a:t>
            </a:r>
          </a:p>
          <a:p>
            <a:endParaRPr lang="en-GB" sz="1200" b="1" dirty="0">
              <a:latin typeface="Kermit" panose="020F0503040000060003" pitchFamily="34" charset="0"/>
            </a:endParaRPr>
          </a:p>
          <a:p>
            <a:r>
              <a:rPr lang="en-GB" sz="2400" b="1" dirty="0">
                <a:latin typeface="Kermit" panose="020F0503040000060003" pitchFamily="34" charset="0"/>
              </a:rPr>
              <a:t>2. So is </a:t>
            </a:r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sarcasm</a:t>
            </a:r>
            <a:r>
              <a:rPr lang="en-GB" sz="2400" b="1" dirty="0">
                <a:latin typeface="Kermit" panose="020F0503040000060003" pitchFamily="34" charset="0"/>
              </a:rPr>
              <a:t>.</a:t>
            </a:r>
          </a:p>
          <a:p>
            <a:endParaRPr lang="en-GB" sz="1200" b="1" dirty="0">
              <a:latin typeface="Kermit" panose="020F0503040000060003" pitchFamily="34" charset="0"/>
            </a:endParaRPr>
          </a:p>
          <a:p>
            <a:r>
              <a:rPr lang="en-GB" sz="2400" b="1" dirty="0">
                <a:latin typeface="Kermit" panose="020F0503040000060003" pitchFamily="34" charset="0"/>
              </a:rPr>
              <a:t>3. And a </a:t>
            </a:r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camp London accent </a:t>
            </a:r>
            <a:r>
              <a:rPr lang="en-GB" sz="2400" b="1" dirty="0">
                <a:latin typeface="Kermit" panose="020F0503040000060003" pitchFamily="34" charset="0"/>
              </a:rPr>
              <a:t>helps.</a:t>
            </a:r>
          </a:p>
          <a:p>
            <a:endParaRPr lang="en-GB" sz="1200" b="1" dirty="0">
              <a:latin typeface="Kermit" panose="020F0503040000060003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BUT:</a:t>
            </a:r>
          </a:p>
          <a:p>
            <a:r>
              <a:rPr lang="en-GB" sz="2400" b="1" dirty="0">
                <a:latin typeface="Kermit" panose="020F0503040000060003" pitchFamily="34" charset="0"/>
              </a:rPr>
              <a:t>4. Polari is mostly a way to code </a:t>
            </a:r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queer in-group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goss </a:t>
            </a:r>
            <a:r>
              <a:rPr lang="en-GB" sz="2400" b="1" dirty="0">
                <a:latin typeface="Kermit" panose="020F0503040000060003" pitchFamily="34" charset="0"/>
              </a:rPr>
              <a:t>so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naffs</a:t>
            </a:r>
            <a:r>
              <a:rPr lang="en-GB" sz="2400" b="1" dirty="0">
                <a:latin typeface="Kermit" panose="020F0503040000060003" pitchFamily="34" charset="0"/>
              </a:rPr>
              <a:t> don’t know what we’re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cacklin</a:t>
            </a:r>
            <a:r>
              <a:rPr lang="en-GB" sz="2400" b="1" dirty="0">
                <a:latin typeface="Kermit" panose="020F0503040000060003" pitchFamily="34" charset="0"/>
              </a:rPr>
              <a:t> about. </a:t>
            </a:r>
          </a:p>
        </p:txBody>
      </p:sp>
    </p:spTree>
    <p:extLst>
      <p:ext uri="{BB962C8B-B14F-4D97-AF65-F5344CB8AC3E}">
        <p14:creationId xmlns:p14="http://schemas.microsoft.com/office/powerpoint/2010/main" val="14504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2ABB-B753-4C83-E0FA-0AA9DE9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9DC967-A48C-83C4-AE21-7AA67227593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8450235" y="3172042"/>
            <a:ext cx="1143084" cy="45780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5E9207-83AD-107F-77C3-C641A1320CB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727830" y="3173652"/>
            <a:ext cx="2865489" cy="45619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53A299-AF09-6869-B718-FF0FFC7AB370}"/>
              </a:ext>
            </a:extLst>
          </p:cNvPr>
          <p:cNvCxnSpPr>
            <a:cxnSpLocks/>
            <a:stCxn id="2" idx="1"/>
            <a:endCxn id="8" idx="0"/>
          </p:cNvCxnSpPr>
          <p:nvPr/>
        </p:nvCxnSpPr>
        <p:spPr>
          <a:xfrm flipH="1">
            <a:off x="7488335" y="3170432"/>
            <a:ext cx="3248069" cy="46585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72656F-9A9E-13B7-ED68-331E79AF9A6A}"/>
              </a:ext>
            </a:extLst>
          </p:cNvPr>
          <p:cNvCxnSpPr>
            <a:cxnSpLocks/>
            <a:stCxn id="2" idx="1"/>
            <a:endCxn id="11" idx="0"/>
          </p:cNvCxnSpPr>
          <p:nvPr/>
        </p:nvCxnSpPr>
        <p:spPr>
          <a:xfrm flipH="1">
            <a:off x="9593319" y="3170432"/>
            <a:ext cx="1143085" cy="4594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BE33F0-12B0-3737-8453-1BF0DF893BC5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7488335" y="3172042"/>
            <a:ext cx="961900" cy="46424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C6C241-5EF4-447C-34AC-FB3ACBC3E45A}"/>
              </a:ext>
            </a:extLst>
          </p:cNvPr>
          <p:cNvCxnSpPr>
            <a:cxnSpLocks/>
            <a:stCxn id="3" idx="1"/>
            <a:endCxn id="6" idx="5"/>
          </p:cNvCxnSpPr>
          <p:nvPr/>
        </p:nvCxnSpPr>
        <p:spPr>
          <a:xfrm>
            <a:off x="1332272" y="3172042"/>
            <a:ext cx="2473364" cy="6824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FBB519-FF2B-0881-8495-A21A638F24D4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>
            <a:off x="3379830" y="3173652"/>
            <a:ext cx="1062202" cy="45941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ACA227-7706-D446-8FAA-042B7A89F30D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4442032" y="3173652"/>
            <a:ext cx="557798" cy="45941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F2C649-A297-E945-B0F3-D55578739B35}"/>
              </a:ext>
            </a:extLst>
          </p:cNvPr>
          <p:cNvCxnSpPr>
            <a:cxnSpLocks/>
            <a:stCxn id="9" idx="2"/>
            <a:endCxn id="6" idx="7"/>
          </p:cNvCxnSpPr>
          <p:nvPr/>
        </p:nvCxnSpPr>
        <p:spPr>
          <a:xfrm flipH="1">
            <a:off x="5078428" y="3173652"/>
            <a:ext cx="1649402" cy="68084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22F7AA-58A1-125F-9A8E-1770D3C3681F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6096000" y="5148285"/>
            <a:ext cx="1392335" cy="58975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C2A70B-8C3E-8164-8965-FC0C104E0036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727830" y="3173652"/>
            <a:ext cx="760505" cy="46263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7793E9-D96A-435A-8F6D-7A12044CD11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4442032" y="5145065"/>
            <a:ext cx="1653968" cy="59297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176236-EDBF-AF59-85DD-81B10DE247B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96000" y="5141845"/>
            <a:ext cx="3497319" cy="59619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30005B04-CF45-83A3-CA11-11602AF1A1F9}"/>
              </a:ext>
            </a:extLst>
          </p:cNvPr>
          <p:cNvSpPr/>
          <p:nvPr/>
        </p:nvSpPr>
        <p:spPr>
          <a:xfrm>
            <a:off x="148713" y="1661652"/>
            <a:ext cx="2367117" cy="1512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Thieves Cant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0D11DC3F-8458-948B-AA08-7C4420D94E0E}"/>
              </a:ext>
            </a:extLst>
          </p:cNvPr>
          <p:cNvSpPr/>
          <p:nvPr/>
        </p:nvSpPr>
        <p:spPr>
          <a:xfrm>
            <a:off x="2623830" y="1661652"/>
            <a:ext cx="1512000" cy="151200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Rhyming Slang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AC425D77-3EBE-3FEB-1276-D8FF1666D7C6}"/>
              </a:ext>
            </a:extLst>
          </p:cNvPr>
          <p:cNvSpPr/>
          <p:nvPr/>
        </p:nvSpPr>
        <p:spPr>
          <a:xfrm>
            <a:off x="4243830" y="1661652"/>
            <a:ext cx="1512000" cy="151200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Back- slang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C0207E6C-0233-B2B5-0F75-68481057C8A3}"/>
              </a:ext>
            </a:extLst>
          </p:cNvPr>
          <p:cNvSpPr/>
          <p:nvPr/>
        </p:nvSpPr>
        <p:spPr>
          <a:xfrm>
            <a:off x="5863830" y="1661652"/>
            <a:ext cx="1728000" cy="1512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Yiddish &amp; Romani</a:t>
            </a:r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F2ECFD25-1615-FAF2-4E9C-AA70AD68113E}"/>
              </a:ext>
            </a:extLst>
          </p:cNvPr>
          <p:cNvSpPr/>
          <p:nvPr/>
        </p:nvSpPr>
        <p:spPr>
          <a:xfrm>
            <a:off x="7586235" y="1660042"/>
            <a:ext cx="1728000" cy="1512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French, Italian, German,</a:t>
            </a:r>
          </a:p>
          <a:p>
            <a:pPr algn="ctr"/>
            <a:r>
              <a:rPr lang="en-GB" sz="2400" b="1" dirty="0">
                <a:latin typeface="Agency FB" panose="020B0503020202020204" pitchFamily="34" charset="0"/>
              </a:rPr>
              <a:t>etc. </a:t>
            </a:r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4C269546-2537-A0C2-46A2-885058FD2E3C}"/>
              </a:ext>
            </a:extLst>
          </p:cNvPr>
          <p:cNvSpPr/>
          <p:nvPr/>
        </p:nvSpPr>
        <p:spPr>
          <a:xfrm>
            <a:off x="3542032" y="3633065"/>
            <a:ext cx="1800000" cy="1512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Cockney</a:t>
            </a: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C4D559C8-5F63-9469-2B3D-9C5E15BA0E0D}"/>
              </a:ext>
            </a:extLst>
          </p:cNvPr>
          <p:cNvSpPr/>
          <p:nvPr/>
        </p:nvSpPr>
        <p:spPr>
          <a:xfrm>
            <a:off x="6624335" y="3636285"/>
            <a:ext cx="1728000" cy="1512000"/>
          </a:xfrm>
          <a:prstGeom prst="plaqu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Sailor Slang</a:t>
            </a:r>
          </a:p>
          <a:p>
            <a:pPr algn="ctr"/>
            <a:r>
              <a:rPr lang="en-GB" sz="2000" b="1" dirty="0">
                <a:latin typeface="Agency FB" panose="020B0503020202020204" pitchFamily="34" charset="0"/>
              </a:rPr>
              <a:t>(Lingua Franca)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8D7C7A53-864E-91D5-37F0-CF828EA1EA1E}"/>
              </a:ext>
            </a:extLst>
          </p:cNvPr>
          <p:cNvSpPr/>
          <p:nvPr/>
        </p:nvSpPr>
        <p:spPr>
          <a:xfrm>
            <a:off x="8729319" y="3629845"/>
            <a:ext cx="1728000" cy="1512000"/>
          </a:xfrm>
          <a:prstGeom prst="plaqu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Theatre Slang</a:t>
            </a:r>
          </a:p>
          <a:p>
            <a:pPr algn="ctr"/>
            <a:r>
              <a:rPr lang="en-GB" sz="2000" b="1" dirty="0">
                <a:latin typeface="Agency FB" panose="020B0503020202020204" pitchFamily="34" charset="0"/>
              </a:rPr>
              <a:t>(Parlyaree)</a:t>
            </a:r>
          </a:p>
        </p:txBody>
      </p:sp>
      <p:sp>
        <p:nvSpPr>
          <p:cNvPr id="12" name="Ribbon: Tilted Down 11">
            <a:extLst>
              <a:ext uri="{FF2B5EF4-FFF2-40B4-BE49-F238E27FC236}">
                <a16:creationId xmlns:a16="http://schemas.microsoft.com/office/drawing/2014/main" id="{20475B0F-6063-2594-7B17-992CE57ABDBE}"/>
              </a:ext>
            </a:extLst>
          </p:cNvPr>
          <p:cNvSpPr/>
          <p:nvPr/>
        </p:nvSpPr>
        <p:spPr>
          <a:xfrm>
            <a:off x="3996489" y="5604478"/>
            <a:ext cx="4199021" cy="1155290"/>
          </a:xfrm>
          <a:prstGeom prst="ribbon">
            <a:avLst>
              <a:gd name="adj1" fmla="val 11561"/>
              <a:gd name="adj2" fmla="val 64836"/>
            </a:avLst>
          </a:prstGeom>
          <a:gradFill>
            <a:gsLst>
              <a:gs pos="0">
                <a:srgbClr val="FF0000"/>
              </a:gs>
              <a:gs pos="60000">
                <a:srgbClr val="00B050"/>
              </a:gs>
              <a:gs pos="40000">
                <a:srgbClr val="FFFF00"/>
              </a:gs>
              <a:gs pos="20000">
                <a:srgbClr val="FFC000"/>
              </a:gs>
              <a:gs pos="97248">
                <a:srgbClr val="7030A0"/>
              </a:gs>
              <a:gs pos="8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Agency FB" panose="020B0503020202020204" pitchFamily="34" charset="0"/>
              </a:rPr>
              <a:t>Polari</a:t>
            </a:r>
            <a:r>
              <a:rPr lang="en-GB" sz="3200" b="1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000" b="1" dirty="0">
                <a:latin typeface="Agency FB" panose="020B0503020202020204" pitchFamily="34" charset="0"/>
              </a:rPr>
              <a:t>(</a:t>
            </a:r>
            <a:r>
              <a:rPr lang="en-GB" sz="2000" b="1" dirty="0" err="1">
                <a:latin typeface="Agency FB" panose="020B0503020202020204" pitchFamily="34" charset="0"/>
              </a:rPr>
              <a:t>Palari</a:t>
            </a:r>
            <a:r>
              <a:rPr lang="en-GB" sz="2000" b="1" dirty="0">
                <a:latin typeface="Agency FB" panose="020B0503020202020204" pitchFamily="34" charset="0"/>
              </a:rPr>
              <a:t>, </a:t>
            </a:r>
            <a:r>
              <a:rPr lang="en-GB" sz="2000" b="1" dirty="0" err="1">
                <a:latin typeface="Agency FB" panose="020B0503020202020204" pitchFamily="34" charset="0"/>
              </a:rPr>
              <a:t>Palare</a:t>
            </a:r>
            <a:r>
              <a:rPr lang="en-GB" sz="2000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0C40F8-0D07-54F0-4C70-E0514C772C2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Sources of Polari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B03A1C69-6538-0C52-D71B-F3D1A6B8016D}"/>
              </a:ext>
            </a:extLst>
          </p:cNvPr>
          <p:cNvSpPr/>
          <p:nvPr/>
        </p:nvSpPr>
        <p:spPr>
          <a:xfrm>
            <a:off x="9422235" y="1660042"/>
            <a:ext cx="2628337" cy="1512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Agency FB" panose="020B0503020202020204" pitchFamily="34" charset="0"/>
              </a:rPr>
              <a:t>Mollyhouse</a:t>
            </a:r>
            <a:r>
              <a:rPr lang="en-GB" sz="2400" b="1" dirty="0">
                <a:latin typeface="Agency FB" panose="020B0503020202020204" pitchFamily="34" charset="0"/>
              </a:rPr>
              <a:t> Cant</a:t>
            </a:r>
          </a:p>
        </p:txBody>
      </p:sp>
    </p:spTree>
    <p:extLst>
      <p:ext uri="{BB962C8B-B14F-4D97-AF65-F5344CB8AC3E}">
        <p14:creationId xmlns:p14="http://schemas.microsoft.com/office/powerpoint/2010/main" val="33892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6" grpId="0" animBg="1"/>
      <p:bldP spid="8" grpId="0" animBg="1"/>
      <p:bldP spid="11" grpId="0" animBg="1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13F2-1756-438D-4EA4-088B0FFD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024CCA-C21F-CF6F-7BBA-13A3A00C52A4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>
            <a:off x="6095999" y="4336339"/>
            <a:ext cx="2999510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CC7CC3-8EF1-2EAC-B6B3-2CCD515E9481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1078169" y="4336339"/>
            <a:ext cx="5017830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BB0C69-0598-D1B5-C85B-1340D196BA46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>
            <a:off x="6095999" y="4336339"/>
            <a:ext cx="5003845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B73A2B-23A2-971F-C8FB-79D9924505E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082504" y="4336339"/>
            <a:ext cx="3013495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F71807-FEBC-8634-65E7-3D208F1D8FF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5086839" y="4336339"/>
            <a:ext cx="1009160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4DC494-4EEF-834B-5F1A-AD794DCFE58E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6095999" y="4336339"/>
            <a:ext cx="995175" cy="9059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bbon: Tilted Down 11">
            <a:extLst>
              <a:ext uri="{FF2B5EF4-FFF2-40B4-BE49-F238E27FC236}">
                <a16:creationId xmlns:a16="http://schemas.microsoft.com/office/drawing/2014/main" id="{C2C1DC54-DC1A-6FF0-344C-25DCC6DD66ED}"/>
              </a:ext>
            </a:extLst>
          </p:cNvPr>
          <p:cNvSpPr/>
          <p:nvPr/>
        </p:nvSpPr>
        <p:spPr>
          <a:xfrm>
            <a:off x="3996488" y="3181049"/>
            <a:ext cx="4199021" cy="1155290"/>
          </a:xfrm>
          <a:prstGeom prst="ribbon">
            <a:avLst>
              <a:gd name="adj1" fmla="val 11561"/>
              <a:gd name="adj2" fmla="val 64836"/>
            </a:avLst>
          </a:prstGeom>
          <a:gradFill>
            <a:gsLst>
              <a:gs pos="0">
                <a:srgbClr val="FF0000"/>
              </a:gs>
              <a:gs pos="60000">
                <a:srgbClr val="00B050"/>
              </a:gs>
              <a:gs pos="40000">
                <a:srgbClr val="FFFF00"/>
              </a:gs>
              <a:gs pos="20000">
                <a:srgbClr val="FFC000"/>
              </a:gs>
              <a:gs pos="97248">
                <a:srgbClr val="7030A0"/>
              </a:gs>
              <a:gs pos="8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Polari</a:t>
            </a:r>
            <a:r>
              <a:rPr lang="en-GB" sz="3200" b="1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b="1" dirty="0">
                <a:latin typeface="Agency FB" panose="020B0503020202020204" pitchFamily="34" charset="0"/>
              </a:rPr>
              <a:t>(</a:t>
            </a:r>
            <a:r>
              <a:rPr lang="en-GB" sz="2800" b="1" dirty="0" err="1">
                <a:latin typeface="Agency FB" panose="020B0503020202020204" pitchFamily="34" charset="0"/>
              </a:rPr>
              <a:t>Palari</a:t>
            </a:r>
            <a:r>
              <a:rPr lang="en-GB" sz="2800" b="1" dirty="0">
                <a:latin typeface="Agency FB" panose="020B0503020202020204" pitchFamily="34" charset="0"/>
              </a:rPr>
              <a:t>, </a:t>
            </a:r>
            <a:r>
              <a:rPr lang="en-GB" sz="2800" b="1" dirty="0" err="1">
                <a:latin typeface="Agency FB" panose="020B0503020202020204" pitchFamily="34" charset="0"/>
              </a:rPr>
              <a:t>Palare</a:t>
            </a:r>
            <a:r>
              <a:rPr lang="en-GB" sz="2800" b="1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92B6B7-2A49-B342-A80B-8623D31372BB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Dialects of Polari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4AA33-6D84-C64B-3BB1-7A88BE91EFAE}"/>
              </a:ext>
            </a:extLst>
          </p:cNvPr>
          <p:cNvSpPr txBox="1"/>
          <p:nvPr/>
        </p:nvSpPr>
        <p:spPr>
          <a:xfrm>
            <a:off x="890548" y="1483570"/>
            <a:ext cx="10410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latin typeface="Kermit" panose="020F0503040000060003" pitchFamily="34" charset="0"/>
              </a:rPr>
              <a:t>Not all Polari is the same:</a:t>
            </a:r>
          </a:p>
          <a:p>
            <a:pPr algn="ctr"/>
            <a:r>
              <a:rPr lang="en-GB" sz="2400" b="1" dirty="0"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latin typeface="Kermit" panose="020F0503040000060003" pitchFamily="34" charset="0"/>
              </a:rPr>
              <a:t>Local dialects affect local Polari, creating local dialects of Polari.</a:t>
            </a:r>
          </a:p>
          <a:p>
            <a:pPr algn="ctr"/>
            <a:r>
              <a:rPr lang="en-GB" sz="2400" b="1" dirty="0"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latin typeface="Kermit" panose="020F0503040000060003" pitchFamily="34" charset="0"/>
              </a:rPr>
              <a:t>Polari dialects are difficult to document,</a:t>
            </a:r>
          </a:p>
          <a:p>
            <a:pPr algn="ctr"/>
            <a:r>
              <a:rPr lang="en-GB" sz="2400" b="1" dirty="0"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latin typeface="Kermit" panose="020F0503040000060003" pitchFamily="34" charset="0"/>
              </a:rPr>
              <a:t>But some dialect terms have been anecdotally identified.</a:t>
            </a:r>
          </a:p>
        </p:txBody>
      </p:sp>
      <p:sp>
        <p:nvSpPr>
          <p:cNvPr id="13" name="Flowchart: Alternative Process 12">
            <a:extLst>
              <a:ext uri="{FF2B5EF4-FFF2-40B4-BE49-F238E27FC236}">
                <a16:creationId xmlns:a16="http://schemas.microsoft.com/office/drawing/2014/main" id="{4ECAF66A-8A9F-B3AE-648C-E8F312FD24D8}"/>
              </a:ext>
            </a:extLst>
          </p:cNvPr>
          <p:cNvSpPr/>
          <p:nvPr/>
        </p:nvSpPr>
        <p:spPr>
          <a:xfrm>
            <a:off x="178169" y="5242264"/>
            <a:ext cx="1800000" cy="14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Scouser Polari</a:t>
            </a:r>
          </a:p>
          <a:p>
            <a:pPr algn="ctr"/>
            <a:r>
              <a:rPr lang="en-GB" sz="2000" b="1" dirty="0">
                <a:latin typeface="Agency FB" panose="020B0503020202020204" pitchFamily="34" charset="0"/>
              </a:rPr>
              <a:t>[</a:t>
            </a:r>
            <a:r>
              <a:rPr lang="en-GB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nosh</a:t>
            </a:r>
            <a:r>
              <a:rPr lang="en-GB" sz="2000" b="1" dirty="0">
                <a:latin typeface="Agency FB" panose="020B0503020202020204" pitchFamily="34" charset="0"/>
              </a:rPr>
              <a:t>, </a:t>
            </a:r>
            <a:r>
              <a:rPr lang="en-GB" sz="2000" b="1" dirty="0" err="1">
                <a:latin typeface="Agency FB" panose="020B0503020202020204" pitchFamily="34" charset="0"/>
              </a:rPr>
              <a:t>jarry</a:t>
            </a:r>
            <a:r>
              <a:rPr lang="en-GB" sz="2000" b="1" dirty="0">
                <a:latin typeface="Agency FB" panose="020B0503020202020204" pitchFamily="34" charset="0"/>
              </a:rPr>
              <a:t>]</a:t>
            </a:r>
          </a:p>
        </p:txBody>
      </p:sp>
      <p:sp>
        <p:nvSpPr>
          <p:cNvPr id="15" name="Flowchart: Alternative Process 14">
            <a:extLst>
              <a:ext uri="{FF2B5EF4-FFF2-40B4-BE49-F238E27FC236}">
                <a16:creationId xmlns:a16="http://schemas.microsoft.com/office/drawing/2014/main" id="{AF8BDF5B-81CA-6EE0-6EF3-3F3E2FE198A5}"/>
              </a:ext>
            </a:extLst>
          </p:cNvPr>
          <p:cNvSpPr/>
          <p:nvPr/>
        </p:nvSpPr>
        <p:spPr>
          <a:xfrm>
            <a:off x="2182504" y="5242264"/>
            <a:ext cx="1800000" cy="14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Manky Polari</a:t>
            </a:r>
          </a:p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[mint, ginnel]</a:t>
            </a:r>
          </a:p>
        </p:txBody>
      </p:sp>
      <p:sp>
        <p:nvSpPr>
          <p:cNvPr id="17" name="Flowchart: Alternative Process 16">
            <a:extLst>
              <a:ext uri="{FF2B5EF4-FFF2-40B4-BE49-F238E27FC236}">
                <a16:creationId xmlns:a16="http://schemas.microsoft.com/office/drawing/2014/main" id="{929A6791-9616-8E50-7741-BE81D1421050}"/>
              </a:ext>
            </a:extLst>
          </p:cNvPr>
          <p:cNvSpPr/>
          <p:nvPr/>
        </p:nvSpPr>
        <p:spPr>
          <a:xfrm>
            <a:off x="4186839" y="5242264"/>
            <a:ext cx="1800000" cy="14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Brizzle</a:t>
            </a:r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 Polari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[</a:t>
            </a:r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goin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Egypt,</a:t>
            </a: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gert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lush]</a:t>
            </a:r>
          </a:p>
        </p:txBody>
      </p:sp>
      <p:sp>
        <p:nvSpPr>
          <p:cNvPr id="18" name="Flowchart: Alternative Process 17">
            <a:extLst>
              <a:ext uri="{FF2B5EF4-FFF2-40B4-BE49-F238E27FC236}">
                <a16:creationId xmlns:a16="http://schemas.microsoft.com/office/drawing/2014/main" id="{9CF04EC3-E65E-6FB1-4B76-5802CD77D294}"/>
              </a:ext>
            </a:extLst>
          </p:cNvPr>
          <p:cNvSpPr/>
          <p:nvPr/>
        </p:nvSpPr>
        <p:spPr>
          <a:xfrm>
            <a:off x="6191174" y="5242264"/>
            <a:ext cx="1800000" cy="14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“</a:t>
            </a:r>
            <a:r>
              <a:rPr lang="en-GB" sz="24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Siarad</a:t>
            </a:r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Hoyw</a:t>
            </a:r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”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[</a:t>
            </a:r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cwtsh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cwn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clecs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rhyw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]</a:t>
            </a:r>
          </a:p>
        </p:txBody>
      </p:sp>
      <p:sp>
        <p:nvSpPr>
          <p:cNvPr id="20" name="Flowchart: Alternative Process 19">
            <a:extLst>
              <a:ext uri="{FF2B5EF4-FFF2-40B4-BE49-F238E27FC236}">
                <a16:creationId xmlns:a16="http://schemas.microsoft.com/office/drawing/2014/main" id="{E9B2426A-E9E6-9247-AC60-5580E3F2C8D9}"/>
              </a:ext>
            </a:extLst>
          </p:cNvPr>
          <p:cNvSpPr/>
          <p:nvPr/>
        </p:nvSpPr>
        <p:spPr>
          <a:xfrm>
            <a:off x="8195509" y="5242264"/>
            <a:ext cx="1800000" cy="14400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“Pink Triangle Scots”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[</a:t>
            </a:r>
            <a:r>
              <a:rPr lang="en-GB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buftie</a:t>
            </a:r>
            <a:r>
              <a:rPr lang="en-GB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, gey]</a:t>
            </a:r>
          </a:p>
        </p:txBody>
      </p:sp>
      <p:sp>
        <p:nvSpPr>
          <p:cNvPr id="21" name="Flowchart: Alternative Process 20">
            <a:extLst>
              <a:ext uri="{FF2B5EF4-FFF2-40B4-BE49-F238E27FC236}">
                <a16:creationId xmlns:a16="http://schemas.microsoft.com/office/drawing/2014/main" id="{9C9C0DF7-B7CD-3001-0BD9-8A0464585B8D}"/>
              </a:ext>
            </a:extLst>
          </p:cNvPr>
          <p:cNvSpPr/>
          <p:nvPr/>
        </p:nvSpPr>
        <p:spPr>
          <a:xfrm>
            <a:off x="10199844" y="5242264"/>
            <a:ext cx="1800000" cy="144000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Oxford Polari</a:t>
            </a:r>
          </a:p>
        </p:txBody>
      </p:sp>
    </p:spTree>
    <p:extLst>
      <p:ext uri="{BB962C8B-B14F-4D97-AF65-F5344CB8AC3E}">
        <p14:creationId xmlns:p14="http://schemas.microsoft.com/office/powerpoint/2010/main" val="19284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841A-542B-0895-CB1D-54AF468DC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2AB20254-EE29-83F6-22FA-A5DD71788C7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Some </a:t>
            </a:r>
            <a:r>
              <a:rPr lang="en-GB" sz="9600" b="1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Polari Utterances</a:t>
            </a:r>
            <a:endParaRPr lang="en-GB" sz="9600" b="1" dirty="0">
              <a:ln w="19050">
                <a:solidFill>
                  <a:srgbClr val="FFFF00"/>
                </a:solidFill>
              </a:ln>
              <a:solidFill>
                <a:schemeClr val="accent5">
                  <a:lumMod val="75000"/>
                </a:schemeClr>
              </a:solidFill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F70C7-5F37-5C5A-5600-79B9AAF42E08}"/>
              </a:ext>
            </a:extLst>
          </p:cNvPr>
          <p:cNvSpPr txBox="1"/>
          <p:nvPr/>
        </p:nvSpPr>
        <p:spPr>
          <a:xfrm>
            <a:off x="0" y="1277093"/>
            <a:ext cx="5549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Bona to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vaada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yer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, heartface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Where does ee spend is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evenins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?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We’ve all got your number, ducky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Seems like a nice boy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Strides for the naff syrup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omi</a:t>
            </a:r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I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vaada’d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er mince at the sweat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chovey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, an clocked she’s mauve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Shorts weather</a:t>
            </a:r>
          </a:p>
        </p:txBody>
      </p:sp>
      <p:pic>
        <p:nvPicPr>
          <p:cNvPr id="1026" name="Picture 2" descr="Julian and Sandy: Pioneers of Queer Joy in Comedy">
            <a:extLst>
              <a:ext uri="{FF2B5EF4-FFF2-40B4-BE49-F238E27FC236}">
                <a16:creationId xmlns:a16="http://schemas.microsoft.com/office/drawing/2014/main" id="{DA17F473-A974-E441-1F29-329405E56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8883" r="25699" b="45340"/>
          <a:stretch>
            <a:fillRect/>
          </a:stretch>
        </p:blipFill>
        <p:spPr bwMode="auto">
          <a:xfrm>
            <a:off x="5562419" y="1569660"/>
            <a:ext cx="1080000" cy="7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AFC24-B74F-A039-C544-BCBD1CD8FFB3}"/>
              </a:ext>
            </a:extLst>
          </p:cNvPr>
          <p:cNvSpPr txBox="1"/>
          <p:nvPr/>
        </p:nvSpPr>
        <p:spPr>
          <a:xfrm>
            <a:off x="6650794" y="1277093"/>
            <a:ext cx="5549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As feely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omies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...we would zhoozh our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riah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, powder our eeks, climb into our bona new drag, don our batts an troll off to some bona bijou bar … we would loll around with our sisters an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vaada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the bona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cartes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on the butch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omi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ajax who, if we fluttered our ogle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riahs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at him sweetly, might just troll over an offer a light for the unlit vogue clenched between our pots.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…from </a:t>
            </a:r>
            <a:r>
              <a:rPr lang="en-GB" sz="2400" b="1" i="1" dirty="0">
                <a:solidFill>
                  <a:srgbClr val="C00000"/>
                </a:solidFill>
                <a:latin typeface="Kermit" panose="020F0503040000060003" pitchFamily="34" charset="0"/>
              </a:rPr>
              <a:t>Parallel Lives, the memoirs of renowned gay journalist Peter Burton</a:t>
            </a:r>
          </a:p>
        </p:txBody>
      </p:sp>
      <p:pic>
        <p:nvPicPr>
          <p:cNvPr id="1030" name="Picture 6" descr="REVIEW - 'Polari' by Olly Alexander - A Bold Queer Pop Odyssey">
            <a:extLst>
              <a:ext uri="{FF2B5EF4-FFF2-40B4-BE49-F238E27FC236}">
                <a16:creationId xmlns:a16="http://schemas.microsoft.com/office/drawing/2014/main" id="{233BC2D3-C947-95A3-DA3D-C7CAF8BFA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t="16487" r="42508" b="54122"/>
          <a:stretch>
            <a:fillRect/>
          </a:stretch>
        </p:blipFill>
        <p:spPr bwMode="auto">
          <a:xfrm>
            <a:off x="5566330" y="3723662"/>
            <a:ext cx="1080000" cy="14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tte Bourne Dead | English “Radical Drag” Actor and Gay Rights Activist, Bette  Bourne Died at 84 - YouTube">
            <a:extLst>
              <a:ext uri="{FF2B5EF4-FFF2-40B4-BE49-F238E27FC236}">
                <a16:creationId xmlns:a16="http://schemas.microsoft.com/office/drawing/2014/main" id="{24D1B510-DF46-6158-661B-3DFF38BD2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9" t="11559" b="23709"/>
          <a:stretch>
            <a:fillRect/>
          </a:stretch>
        </p:blipFill>
        <p:spPr bwMode="auto">
          <a:xfrm>
            <a:off x="5562419" y="2339373"/>
            <a:ext cx="1080000" cy="13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ul Baker | Lancaster University">
            <a:extLst>
              <a:ext uri="{FF2B5EF4-FFF2-40B4-BE49-F238E27FC236}">
                <a16:creationId xmlns:a16="http://schemas.microsoft.com/office/drawing/2014/main" id="{D594183E-6F43-43E7-7D3C-809FB3517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8" r="45276"/>
          <a:stretch>
            <a:fillRect/>
          </a:stretch>
        </p:blipFill>
        <p:spPr bwMode="auto">
          <a:xfrm>
            <a:off x="5568562" y="5219607"/>
            <a:ext cx="1080000" cy="16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4D0B0-B57E-8A2A-4422-FE6015C1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64479E3D-E4AC-0C0E-B0E0-B0536ABAF65C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A Bijou </a:t>
            </a:r>
            <a:r>
              <a:rPr lang="en-GB" sz="9600" b="1" dirty="0" err="1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Notette</a:t>
            </a:r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 about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F41C7-AE55-E082-906F-6CE11BD5EB63}"/>
              </a:ext>
            </a:extLst>
          </p:cNvPr>
          <p:cNvSpPr txBox="1"/>
          <p:nvPr/>
        </p:nvSpPr>
        <p:spPr>
          <a:xfrm>
            <a:off x="0" y="2685621"/>
            <a:ext cx="12191999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Kermit" panose="020F0503040000060003" pitchFamily="34" charset="0"/>
              </a:rPr>
              <a:t>When in doubt, use English word order and English grammar rules</a:t>
            </a:r>
          </a:p>
          <a:p>
            <a:pPr algn="ctr"/>
            <a:endParaRPr lang="en-GB" sz="2400" b="1" dirty="0"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</a:rPr>
              <a:t>BUT:</a:t>
            </a:r>
          </a:p>
          <a:p>
            <a:pPr algn="ctr"/>
            <a:r>
              <a:rPr lang="en-GB" sz="2000" b="1" i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[</a:t>
            </a:r>
            <a:r>
              <a:rPr lang="en-GB" sz="2000" b="1" i="1" dirty="0">
                <a:latin typeface="Kermit" panose="020F0503040000060003" pitchFamily="34" charset="0"/>
                <a:sym typeface="Wingdings" panose="05000000000000000000" pitchFamily="2" charset="2"/>
              </a:rPr>
              <a:t>English </a:t>
            </a:r>
            <a:r>
              <a:rPr lang="en-GB" sz="2000" b="1" i="1" dirty="0">
                <a:solidFill>
                  <a:srgbClr val="FF000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000" b="1" i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English in Polari word order </a:t>
            </a:r>
            <a:r>
              <a:rPr lang="en-GB" sz="2000" b="1" i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000" b="1" i="1" dirty="0">
                <a:solidFill>
                  <a:srgbClr val="7030A0"/>
                </a:solidFill>
                <a:latin typeface="Kermit" panose="020F0503040000060003" pitchFamily="34" charset="0"/>
              </a:rPr>
              <a:t>Polari</a:t>
            </a:r>
            <a:r>
              <a:rPr lang="en-GB" sz="2000" b="1" i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]</a:t>
            </a:r>
            <a:endParaRPr lang="en-GB" sz="2000" b="1" i="1" dirty="0">
              <a:solidFill>
                <a:srgbClr val="7030A0"/>
              </a:solidFill>
              <a:latin typeface="Kermit" panose="020F0503040000060003" pitchFamily="34" charset="0"/>
            </a:endParaRP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Grand piano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Piano grand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Strillers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</a:rPr>
              <a:t> bona</a:t>
            </a:r>
            <a:r>
              <a:rPr lang="en-GB" sz="2400" b="1" dirty="0">
                <a:latin typeface="Kermit" panose="020F0503040000060003" pitchFamily="34" charset="0"/>
              </a:rPr>
              <a:t> </a:t>
            </a:r>
            <a:endParaRPr lang="en-GB" sz="2400" b="1" dirty="0">
              <a:latin typeface="Kermit" panose="020F0503040000060003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Get ready to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[play or type]</a:t>
            </a:r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Prepare well your fingers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Order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lau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yer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luppers</a:t>
            </a:r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Don’t wear the glasses 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Negative on the spectacles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Nishta on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oglefakes</a:t>
            </a:r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He is left-handed 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solidFill>
                  <a:srgbClr val="FF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She’s a left hand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</a:t>
            </a:r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Er’s a dry martini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Short film, Quick feel, Small hands, etc.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Filmette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Reefette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Lillettes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, etc.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It’s sad my youthfulness is gone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Sharda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nanti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feelyness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now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An insignificant genital bulge </a:t>
            </a:r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 3" panose="05040102010807070707" pitchFamily="18" charset="2"/>
              </a:rPr>
              <a:t>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Nanti ter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vaada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in the larder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75D3D-5162-A4FC-13E9-3B15687CBA19}"/>
              </a:ext>
            </a:extLst>
          </p:cNvPr>
          <p:cNvSpPr txBox="1"/>
          <p:nvPr/>
        </p:nvSpPr>
        <p:spPr>
          <a:xfrm>
            <a:off x="0" y="111596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Polari Grammar </a:t>
            </a:r>
          </a:p>
        </p:txBody>
      </p:sp>
    </p:spTree>
    <p:extLst>
      <p:ext uri="{BB962C8B-B14F-4D97-AF65-F5344CB8AC3E}">
        <p14:creationId xmlns:p14="http://schemas.microsoft.com/office/powerpoint/2010/main" val="37295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846D9-642B-EFE1-2617-3CD97F4B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48F3605-B89A-31B9-9BB4-718F46EB229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Putting on the Dish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265C9-CA89-2562-4FE1-8853033269D4}"/>
              </a:ext>
            </a:extLst>
          </p:cNvPr>
          <p:cNvSpPr txBox="1"/>
          <p:nvPr/>
        </p:nvSpPr>
        <p:spPr>
          <a:xfrm>
            <a:off x="0" y="1830147"/>
            <a:ext cx="121919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Yes, in the 1960s, there were folk who really talked Polari like this.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  <a:hlinkClick r:id="rId3"/>
              </a:rPr>
              <a:t>https://www.youtube.com/watch?v=Y8yEH8TZUsk</a:t>
            </a:r>
            <a:endParaRPr lang="en-GB" sz="2400" b="1" dirty="0">
              <a:latin typeface="Kermit" panose="020F0503040000060003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 descr="A person looking at another person&#10;&#10;AI-generated content may be incorrect.">
            <a:extLst>
              <a:ext uri="{FF2B5EF4-FFF2-40B4-BE49-F238E27FC236}">
                <a16:creationId xmlns:a16="http://schemas.microsoft.com/office/drawing/2014/main" id="{8290DD12-3A60-681B-6703-FA60ABF5F5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" t="4500" r="12191"/>
          <a:stretch>
            <a:fillRect/>
          </a:stretch>
        </p:blipFill>
        <p:spPr>
          <a:xfrm>
            <a:off x="3980852" y="2921631"/>
            <a:ext cx="8211148" cy="3936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B4338-652A-C534-DE4C-A6A41789B166}"/>
              </a:ext>
            </a:extLst>
          </p:cNvPr>
          <p:cNvSpPr txBox="1"/>
          <p:nvPr/>
        </p:nvSpPr>
        <p:spPr>
          <a:xfrm>
            <a:off x="221226" y="2921631"/>
            <a:ext cx="375962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Vaada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the bijou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filmette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an screeve down any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polari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you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nishta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savvy.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400" b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This time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the subtitles </a:t>
            </a:r>
            <a:r>
              <a:rPr lang="en-GB" sz="2400" b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are bona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!</a:t>
            </a:r>
          </a:p>
          <a:p>
            <a:pPr algn="ctr"/>
            <a:endParaRPr lang="en-GB" sz="2400" b="1" dirty="0">
              <a:latin typeface="Kermit" panose="020F0503040000060003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I will endeavour to answer questions after the film has completed.</a:t>
            </a:r>
            <a:endParaRPr lang="en-GB" sz="2400" b="1" dirty="0">
              <a:latin typeface="Kermit" panose="020F050304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9039D-64DD-EA1B-8A8A-9964880BE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6D20A40C-F932-1A6A-A985-D684F4BA6E6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Any Questions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BDAA5-40DD-D2A6-21AA-514F8518BC02}"/>
              </a:ext>
            </a:extLst>
          </p:cNvPr>
          <p:cNvSpPr txBox="1"/>
          <p:nvPr/>
        </p:nvSpPr>
        <p:spPr>
          <a:xfrm>
            <a:off x="0" y="1569660"/>
            <a:ext cx="121919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… About the film</a:t>
            </a:r>
          </a:p>
          <a:p>
            <a:pPr algn="ctr"/>
            <a:r>
              <a:rPr lang="en-GB" sz="2400" b="1" dirty="0">
                <a:solidFill>
                  <a:srgbClr val="00B05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Or about anything else in this talk</a:t>
            </a:r>
            <a:endParaRPr lang="en-GB" sz="2400" b="1" dirty="0">
              <a:solidFill>
                <a:srgbClr val="00B050"/>
              </a:solidFill>
              <a:latin typeface="Kermit" panose="020F050304000006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AAF64-65E1-4EAB-F726-C695E25368AD}"/>
              </a:ext>
            </a:extLst>
          </p:cNvPr>
          <p:cNvSpPr txBox="1"/>
          <p:nvPr/>
        </p:nvSpPr>
        <p:spPr>
          <a:xfrm>
            <a:off x="1167579" y="2541269"/>
            <a:ext cx="4894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And now, a 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bijou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testette</a:t>
            </a:r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WHAT AM I DOIN?</a:t>
            </a:r>
            <a:endParaRPr lang="en-GB" sz="2400" b="1" dirty="0">
              <a:solidFill>
                <a:srgbClr val="C00000"/>
              </a:solidFill>
              <a:latin typeface="Kermit" panose="020F0503040000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0262-FA2E-7524-89EE-882E5F12FE28}"/>
              </a:ext>
            </a:extLst>
          </p:cNvPr>
          <p:cNvSpPr txBox="1"/>
          <p:nvPr/>
        </p:nvSpPr>
        <p:spPr>
          <a:xfrm>
            <a:off x="8657303" y="1085031"/>
            <a:ext cx="93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46656-0BE6-8000-4BBC-FC4D829941A5}"/>
              </a:ext>
            </a:extLst>
          </p:cNvPr>
          <p:cNvSpPr txBox="1"/>
          <p:nvPr/>
        </p:nvSpPr>
        <p:spPr>
          <a:xfrm>
            <a:off x="0" y="3372266"/>
            <a:ext cx="703989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I done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screevin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an I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laued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it off to the glossy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latty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for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vaada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omi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ter zhoozh up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lavs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. I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ope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they think its bona, cos it’s a dowry fakement ter get inter this glossy. Nishta primero, but in the top chinker. This cackle could get me an actin dicky in a bona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latty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of savvy, like the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Dowriest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Ducky’s Great Wen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Brainery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; which means not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avin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ter lube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fambles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in the Land of the Fees.</a:t>
            </a:r>
            <a:endParaRPr lang="en-GB" sz="2400" b="1" dirty="0">
              <a:solidFill>
                <a:srgbClr val="7030A0"/>
              </a:solidFill>
              <a:latin typeface="Kermit" panose="020F0503040000060003" pitchFamily="34" charset="0"/>
            </a:endParaRPr>
          </a:p>
        </p:txBody>
      </p:sp>
      <p:pic>
        <p:nvPicPr>
          <p:cNvPr id="1026" name="Picture 2" descr="Let There Be Sparkle | Polari Bible | polarimagazine.com">
            <a:extLst>
              <a:ext uri="{FF2B5EF4-FFF2-40B4-BE49-F238E27FC236}">
                <a16:creationId xmlns:a16="http://schemas.microsoft.com/office/drawing/2014/main" id="{09D4BB2D-C5DE-91C9-3E5E-D39DD8D4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97" y="2541269"/>
            <a:ext cx="5152099" cy="43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FBBF-6561-FB9F-85B6-493D96AEA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0416FE36-EB00-1F7A-F252-E99526DE5A37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9050"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urlz MT" panose="04040404050702020202" pitchFamily="82" charset="0"/>
              </a:rPr>
              <a:t>And Finally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34F3D7-38E4-A9FD-478F-6BDE25763812}"/>
              </a:ext>
            </a:extLst>
          </p:cNvPr>
          <p:cNvSpPr txBox="1"/>
          <p:nvPr/>
        </p:nvSpPr>
        <p:spPr>
          <a:xfrm>
            <a:off x="1" y="4701295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REMEMBER: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An alpha male leaves and never says goodbye;</a:t>
            </a:r>
          </a:p>
          <a:p>
            <a:pPr algn="ctr"/>
            <a:r>
              <a:rPr lang="en-GB" sz="2400" b="1" dirty="0">
                <a:latin typeface="Kermit" panose="020F0503040000060003" pitchFamily="34" charset="0"/>
                <a:sym typeface="Wingdings" panose="05000000000000000000" pitchFamily="2" charset="2"/>
              </a:rPr>
              <a:t>A queen says goodbye and never leaves.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BE75B-60F8-89AB-4E72-4C1272C41BA2}"/>
              </a:ext>
            </a:extLst>
          </p:cNvPr>
          <p:cNvSpPr txBox="1"/>
          <p:nvPr/>
        </p:nvSpPr>
        <p:spPr>
          <a:xfrm>
            <a:off x="1" y="1292661"/>
            <a:ext cx="121919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0000">
                      <a:srgbClr val="FFC000"/>
                    </a:gs>
                    <a:gs pos="40000">
                      <a:srgbClr val="FFFF00"/>
                    </a:gs>
                    <a:gs pos="0">
                      <a:srgbClr val="FF0000"/>
                    </a:gs>
                    <a:gs pos="60000">
                      <a:srgbClr val="00B050"/>
                    </a:gs>
                    <a:gs pos="80000">
                      <a:srgbClr val="0070C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Kermit" panose="020F0503040000060003" pitchFamily="34" charset="0"/>
                <a:sym typeface="Wingdings" panose="05000000000000000000" pitchFamily="2" charset="2"/>
              </a:rPr>
              <a:t>We hope you have enjoyed </a:t>
            </a:r>
          </a:p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0000">
                      <a:srgbClr val="FFC000"/>
                    </a:gs>
                    <a:gs pos="40000">
                      <a:srgbClr val="FFFF00"/>
                    </a:gs>
                    <a:gs pos="0">
                      <a:srgbClr val="FF0000"/>
                    </a:gs>
                    <a:gs pos="60000">
                      <a:srgbClr val="00B050"/>
                    </a:gs>
                    <a:gs pos="80000">
                      <a:srgbClr val="0070C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Kermit" panose="020F0503040000060003" pitchFamily="34" charset="0"/>
                <a:sym typeface="Wingdings" panose="05000000000000000000" pitchFamily="2" charset="2"/>
              </a:rPr>
              <a:t>your sojourn in the land of Polari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B1ECE-969B-5606-D0C2-FFEBB5DDFE90}"/>
              </a:ext>
            </a:extLst>
          </p:cNvPr>
          <p:cNvSpPr txBox="1"/>
          <p:nvPr/>
        </p:nvSpPr>
        <p:spPr>
          <a:xfrm>
            <a:off x="1" y="3046987"/>
            <a:ext cx="12191999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Your Aunties on this linguistic </a:t>
            </a:r>
            <a:r>
              <a:rPr lang="en-GB" sz="36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trollette</a:t>
            </a:r>
            <a:r>
              <a:rPr lang="en-GB" sz="36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were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ermit" panose="020F0503040000060003" pitchFamily="34" charset="0"/>
                <a:sym typeface="Wingdings" panose="05000000000000000000" pitchFamily="2" charset="2"/>
              </a:rPr>
              <a:t>The </a:t>
            </a:r>
            <a:r>
              <a:rPr lang="en-GB" sz="3600" b="1" dirty="0" err="1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ermit" panose="020F0503040000060003" pitchFamily="34" charset="0"/>
                <a:sym typeface="Wingdings" panose="05000000000000000000" pitchFamily="2" charset="2"/>
              </a:rPr>
              <a:t>Fantabulosa</a:t>
            </a:r>
            <a:r>
              <a:rPr lang="en-GB" sz="3600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ermit" panose="020F0503040000060003" pitchFamily="34" charset="0"/>
                <a:sym typeface="Wingdings" panose="05000000000000000000" pitchFamily="2" charset="2"/>
              </a:rPr>
              <a:t> Martha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an er bijou aide de camp, </a:t>
            </a:r>
            <a:r>
              <a:rPr lang="en-GB" sz="3600" b="1" dirty="0">
                <a:solidFill>
                  <a:srgbClr val="7030A0"/>
                </a:solidFill>
                <a:effectLst>
                  <a:glow rad="1397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Kermit" panose="020F0503040000060003" pitchFamily="34" charset="0"/>
                <a:sym typeface="Wingdings" panose="05000000000000000000" pitchFamily="2" charset="2"/>
              </a:rPr>
              <a:t>Phyllis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E9587-9B6C-884C-5284-E6B1A1404E54}"/>
              </a:ext>
            </a:extLst>
          </p:cNvPr>
          <p:cNvSpPr txBox="1"/>
          <p:nvPr/>
        </p:nvSpPr>
        <p:spPr>
          <a:xfrm>
            <a:off x="1" y="4701296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MEMORY FAKEMENT: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 butch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omi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scarpers an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nishta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screechin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taara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;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An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omi-palone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screeches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taara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an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nishta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scarperin</a:t>
            </a:r>
            <a:r>
              <a:rPr lang="en-GB" sz="2400" b="1" dirty="0">
                <a:solidFill>
                  <a:srgbClr val="7030A0"/>
                </a:solidFill>
                <a:latin typeface="Kermit" panose="020F0503040000060003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A1BB4-40F7-B1D7-3286-36E2F08FD2D3}"/>
              </a:ext>
            </a:extLst>
          </p:cNvPr>
          <p:cNvSpPr txBox="1"/>
          <p:nvPr/>
        </p:nvSpPr>
        <p:spPr>
          <a:xfrm>
            <a:off x="2369572" y="5901624"/>
            <a:ext cx="7452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  <a:latin typeface="Kermit" panose="020F0503040000060003" pitchFamily="34" charset="0"/>
              </a:rPr>
              <a:t>Taaras</a:t>
            </a:r>
            <a:r>
              <a:rPr lang="en-GB" sz="2800" b="1" dirty="0">
                <a:solidFill>
                  <a:srgbClr val="7030A0"/>
                </a:solidFill>
                <a:latin typeface="Kermit" panose="020F0503040000060003" pitchFamily="34" charset="0"/>
              </a:rPr>
              <a:t> fer the nonce</a:t>
            </a:r>
          </a:p>
          <a:p>
            <a:pPr algn="ctr"/>
            <a:r>
              <a:rPr lang="en-GB" sz="2000" b="1" dirty="0">
                <a:latin typeface="Kermit" panose="020F0503040000060003" pitchFamily="34" charset="0"/>
              </a:rPr>
              <a:t>(Goodbye for now)</a:t>
            </a:r>
            <a:endParaRPr lang="en-GB" sz="2400" b="1" dirty="0">
              <a:latin typeface="Kermit" panose="020F050304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5" grpId="0"/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814</Words>
  <Application>Microsoft Office PowerPoint</Application>
  <PresentationFormat>Widescreen</PresentationFormat>
  <Paragraphs>126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ADLaM Display</vt:lpstr>
      <vt:lpstr>Agency FB</vt:lpstr>
      <vt:lpstr>Aptos</vt:lpstr>
      <vt:lpstr>Aptos Display</vt:lpstr>
      <vt:lpstr>Arial</vt:lpstr>
      <vt:lpstr>Curlz MT</vt:lpstr>
      <vt:lpstr>Kermit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Edwardes</dc:creator>
  <cp:lastModifiedBy>Martin Edwardes</cp:lastModifiedBy>
  <cp:revision>18</cp:revision>
  <dcterms:created xsi:type="dcterms:W3CDTF">2026-01-12T15:03:42Z</dcterms:created>
  <dcterms:modified xsi:type="dcterms:W3CDTF">2026-02-04T13:25:13Z</dcterms:modified>
</cp:coreProperties>
</file>