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7" r:id="rId4"/>
    <p:sldId id="276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 varScale="1">
        <p:scale>
          <a:sx n="108" d="100"/>
          <a:sy n="108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23/09/2018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800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5SSEL026</a:t>
            </a:r>
            <a:b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Language Construction</a:t>
            </a:r>
            <a:endParaRPr lang="en-GB" sz="4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ACA3C1-609D-4374-85DF-204476B8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060848"/>
            <a:ext cx="6667500" cy="4572000"/>
          </a:xfrm>
          <a:prstGeom prst="rect">
            <a:avLst/>
          </a:prstGeom>
        </p:spPr>
      </p:pic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45E35789-D16D-4E9D-86A2-842197890401}"/>
              </a:ext>
            </a:extLst>
          </p:cNvPr>
          <p:cNvSpPr/>
          <p:nvPr/>
        </p:nvSpPr>
        <p:spPr>
          <a:xfrm>
            <a:off x="7680176" y="2056159"/>
            <a:ext cx="4320480" cy="2088232"/>
          </a:xfrm>
          <a:prstGeom prst="wedgeRoundRectCallout">
            <a:avLst>
              <a:gd name="adj1" fmla="val -88633"/>
              <a:gd name="adj2" fmla="val 28960"/>
              <a:gd name="adj3" fmla="val 16667"/>
            </a:avLst>
          </a:prstGeom>
          <a:solidFill>
            <a:srgbClr val="CC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rgbClr val="008000"/>
                </a:solidFill>
              </a:rPr>
              <a:t>Why did I give them the Interweb? Because when I gave them language, all they did was whinge at me.</a:t>
            </a:r>
          </a:p>
          <a:p>
            <a:pPr algn="ctr"/>
            <a:r>
              <a:rPr lang="en-GB" sz="2000" b="1" i="1" dirty="0">
                <a:solidFill>
                  <a:srgbClr val="008000"/>
                </a:solidFill>
              </a:rPr>
              <a:t>Now they can whinge at each other; let’s see how that works out.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440000" cy="6858000"/>
          </a:xfrm>
          <a:ln w="38100">
            <a:solidFill>
              <a:srgbClr val="C00000"/>
            </a:solidFill>
            <a:prstDash val="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you do</a:t>
            </a: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C99760C1-708C-455C-AF45-DA59B345F47E}"/>
              </a:ext>
            </a:extLst>
          </p:cNvPr>
          <p:cNvSpPr/>
          <p:nvPr/>
        </p:nvSpPr>
        <p:spPr>
          <a:xfrm>
            <a:off x="1748880" y="1611283"/>
            <a:ext cx="3384376" cy="218603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420"/>
            </a:avLst>
          </a:prstGeom>
          <a:gradFill>
            <a:gsLst>
              <a:gs pos="0">
                <a:srgbClr val="FF0000"/>
              </a:gs>
              <a:gs pos="68000">
                <a:srgbClr val="FFC000"/>
              </a:gs>
              <a:gs pos="100000">
                <a:srgbClr val="FFFF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Create a language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AD6F75D-1AA4-4645-9C18-9D89D0C17A53}"/>
              </a:ext>
            </a:extLst>
          </p:cNvPr>
          <p:cNvSpPr/>
          <p:nvPr/>
        </p:nvSpPr>
        <p:spPr>
          <a:xfrm>
            <a:off x="5349280" y="1611283"/>
            <a:ext cx="259228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Formal436 BT" panose="03060802040302020203" pitchFamily="66" charset="0"/>
              </a:rPr>
              <a:t>Lexis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3675346-E162-47E2-8400-E7EA0E302498}"/>
              </a:ext>
            </a:extLst>
          </p:cNvPr>
          <p:cNvSpPr/>
          <p:nvPr/>
        </p:nvSpPr>
        <p:spPr>
          <a:xfrm>
            <a:off x="5349280" y="2171942"/>
            <a:ext cx="259228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Formal436 BT" panose="03060802040302020203" pitchFamily="66" charset="0"/>
              </a:rPr>
              <a:t>Grammar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1B69D93-1F52-4D32-8F52-ABF2D752E4E8}"/>
              </a:ext>
            </a:extLst>
          </p:cNvPr>
          <p:cNvSpPr/>
          <p:nvPr/>
        </p:nvSpPr>
        <p:spPr>
          <a:xfrm>
            <a:off x="5349280" y="3293260"/>
            <a:ext cx="2592288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Formal436 BT" panose="03060802040302020203" pitchFamily="66" charset="0"/>
              </a:rPr>
              <a:t>Culture</a:t>
            </a:r>
          </a:p>
        </p:txBody>
      </p:sp>
      <p:sp>
        <p:nvSpPr>
          <p:cNvPr id="26" name="Callout: Right Arrow 25">
            <a:extLst>
              <a:ext uri="{FF2B5EF4-FFF2-40B4-BE49-F238E27FC236}">
                <a16:creationId xmlns:a16="http://schemas.microsoft.com/office/drawing/2014/main" id="{7AF92E72-DBAC-4614-8CF3-46B090ECF342}"/>
              </a:ext>
            </a:extLst>
          </p:cNvPr>
          <p:cNvSpPr/>
          <p:nvPr/>
        </p:nvSpPr>
        <p:spPr>
          <a:xfrm>
            <a:off x="1730624" y="5446031"/>
            <a:ext cx="3384376" cy="936104"/>
          </a:xfrm>
          <a:prstGeom prst="rightArrowCallout">
            <a:avLst>
              <a:gd name="adj1" fmla="val 51554"/>
              <a:gd name="adj2" fmla="val 50000"/>
              <a:gd name="adj3" fmla="val 50606"/>
              <a:gd name="adj4" fmla="val 7442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another essay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1FCE347-D813-44CB-8F15-D47B89368F4A}"/>
              </a:ext>
            </a:extLst>
          </p:cNvPr>
          <p:cNvSpPr/>
          <p:nvPr/>
        </p:nvSpPr>
        <p:spPr>
          <a:xfrm>
            <a:off x="5331024" y="5446031"/>
            <a:ext cx="6480720" cy="93610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Reading, Composition, Argumentation, Structure, Breadth, Completeness, Referencing …</a:t>
            </a:r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E4F5B2BA-B6AB-4634-9EB6-3ABCD2D78D37}"/>
              </a:ext>
            </a:extLst>
          </p:cNvPr>
          <p:cNvSpPr/>
          <p:nvPr/>
        </p:nvSpPr>
        <p:spPr>
          <a:xfrm>
            <a:off x="5349280" y="4316496"/>
            <a:ext cx="2592288" cy="936104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</p:txBody>
      </p:sp>
      <p:sp>
        <p:nvSpPr>
          <p:cNvPr id="30" name="Callout: Left Arrow 29">
            <a:extLst>
              <a:ext uri="{FF2B5EF4-FFF2-40B4-BE49-F238E27FC236}">
                <a16:creationId xmlns:a16="http://schemas.microsoft.com/office/drawing/2014/main" id="{D8E90F08-8852-49EF-9CEE-96B1CB053B5C}"/>
              </a:ext>
            </a:extLst>
          </p:cNvPr>
          <p:cNvSpPr/>
          <p:nvPr/>
        </p:nvSpPr>
        <p:spPr>
          <a:xfrm>
            <a:off x="8157592" y="1611283"/>
            <a:ext cx="3384376" cy="218603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042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6000">
                <a:srgbClr val="00B0F0"/>
              </a:gs>
              <a:gs pos="100000">
                <a:srgbClr val="0070C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Imagination,</a:t>
            </a:r>
          </a:p>
          <a:p>
            <a:pPr algn="ctr"/>
            <a:r>
              <a:rPr lang="en-GB" sz="2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Experiments,</a:t>
            </a:r>
          </a:p>
          <a:p>
            <a:pPr algn="ctr"/>
            <a:r>
              <a:rPr lang="en-GB" sz="2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Ideas,</a:t>
            </a:r>
          </a:p>
          <a:p>
            <a:pPr algn="ctr"/>
            <a:r>
              <a:rPr lang="en-GB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Construction,</a:t>
            </a:r>
          </a:p>
          <a:p>
            <a:pPr algn="ctr"/>
            <a:r>
              <a:rPr lang="en-GB" sz="2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Engagement,</a:t>
            </a:r>
          </a:p>
          <a:p>
            <a:pPr algn="ctr"/>
            <a:r>
              <a:rPr lang="en-GB" sz="2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mal436 BT" panose="03060802040302020203" pitchFamily="66" charset="0"/>
              </a:rPr>
              <a:t>Discovery</a:t>
            </a:r>
          </a:p>
        </p:txBody>
      </p:sp>
      <p:sp>
        <p:nvSpPr>
          <p:cNvPr id="31" name="Double Wave 30">
            <a:extLst>
              <a:ext uri="{FF2B5EF4-FFF2-40B4-BE49-F238E27FC236}">
                <a16:creationId xmlns:a16="http://schemas.microsoft.com/office/drawing/2014/main" id="{B14B92D5-983C-4B13-94F0-E6B46148ACA3}"/>
              </a:ext>
            </a:extLst>
          </p:cNvPr>
          <p:cNvSpPr/>
          <p:nvPr/>
        </p:nvSpPr>
        <p:spPr>
          <a:xfrm>
            <a:off x="5349280" y="475865"/>
            <a:ext cx="2592288" cy="936104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B5CC7ED-2BFD-42DE-BD59-BB2D5F21B756}"/>
              </a:ext>
            </a:extLst>
          </p:cNvPr>
          <p:cNvSpPr/>
          <p:nvPr/>
        </p:nvSpPr>
        <p:spPr>
          <a:xfrm>
            <a:off x="5349280" y="2736055"/>
            <a:ext cx="2592288" cy="504056"/>
          </a:xfrm>
          <a:prstGeom prst="roundRect">
            <a:avLst/>
          </a:prstGeom>
          <a:gradFill>
            <a:gsLst>
              <a:gs pos="0">
                <a:srgbClr val="008000"/>
              </a:gs>
              <a:gs pos="80000">
                <a:srgbClr val="00B050"/>
              </a:gs>
              <a:gs pos="100000">
                <a:srgbClr val="92D05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Formal436 BT" panose="03060802040302020203" pitchFamily="66" charset="0"/>
              </a:rPr>
              <a:t>Phonology</a:t>
            </a:r>
          </a:p>
        </p:txBody>
      </p:sp>
    </p:spTree>
    <p:extLst>
      <p:ext uri="{BB962C8B-B14F-4D97-AF65-F5344CB8AC3E}">
        <p14:creationId xmlns:p14="http://schemas.microsoft.com/office/powerpoint/2010/main" val="23300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3" grpId="0" animBg="1"/>
      <p:bldP spid="25" grpId="0" animBg="1"/>
      <p:bldP spid="26" grpId="0" animBg="1"/>
      <p:bldP spid="29" grpId="0" animBg="1"/>
      <p:bldP spid="5" grpId="0" animBg="1"/>
      <p:bldP spid="30" grpId="0" animBg="1"/>
      <p:bldP spid="3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440000" cy="6858000"/>
          </a:xfrm>
          <a:ln w="38100">
            <a:solidFill>
              <a:srgbClr val="C00000"/>
            </a:solidFill>
            <a:prstDash val="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you get there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11D31ECE-006C-4EEB-B35F-1E030A19D24A}"/>
              </a:ext>
            </a:extLst>
          </p:cNvPr>
          <p:cNvSpPr/>
          <p:nvPr/>
        </p:nvSpPr>
        <p:spPr>
          <a:xfrm>
            <a:off x="1847528" y="1182915"/>
            <a:ext cx="9144000" cy="5123203"/>
          </a:xfrm>
          <a:prstGeom prst="flowChartDecisi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Any questions, just ask</a:t>
            </a: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9" name="Right Arrow 15">
            <a:extLst>
              <a:ext uri="{FF2B5EF4-FFF2-40B4-BE49-F238E27FC236}">
                <a16:creationId xmlns:a16="http://schemas.microsoft.com/office/drawing/2014/main" id="{198C9FD7-0896-45F0-8702-EBAF6B1FA360}"/>
              </a:ext>
            </a:extLst>
          </p:cNvPr>
          <p:cNvSpPr/>
          <p:nvPr/>
        </p:nvSpPr>
        <p:spPr>
          <a:xfrm rot="20886517">
            <a:off x="3264090" y="4902165"/>
            <a:ext cx="862479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11">
            <a:extLst>
              <a:ext uri="{FF2B5EF4-FFF2-40B4-BE49-F238E27FC236}">
                <a16:creationId xmlns:a16="http://schemas.microsoft.com/office/drawing/2014/main" id="{F516009D-2FD6-44C2-B606-B31FA93A7535}"/>
              </a:ext>
            </a:extLst>
          </p:cNvPr>
          <p:cNvSpPr/>
          <p:nvPr/>
        </p:nvSpPr>
        <p:spPr>
          <a:xfrm rot="19653587">
            <a:off x="5953219" y="3593153"/>
            <a:ext cx="2352004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8">
            <a:extLst>
              <a:ext uri="{FF2B5EF4-FFF2-40B4-BE49-F238E27FC236}">
                <a16:creationId xmlns:a16="http://schemas.microsoft.com/office/drawing/2014/main" id="{3930B982-6C9D-4692-BD30-443A2D64BC49}"/>
              </a:ext>
            </a:extLst>
          </p:cNvPr>
          <p:cNvSpPr/>
          <p:nvPr/>
        </p:nvSpPr>
        <p:spPr>
          <a:xfrm rot="3544320">
            <a:off x="3547728" y="3709344"/>
            <a:ext cx="862503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un 11">
            <a:extLst>
              <a:ext uri="{FF2B5EF4-FFF2-40B4-BE49-F238E27FC236}">
                <a16:creationId xmlns:a16="http://schemas.microsoft.com/office/drawing/2014/main" id="{F23AB7E3-7537-4097-899E-C79CFE9881CE}"/>
              </a:ext>
            </a:extLst>
          </p:cNvPr>
          <p:cNvSpPr/>
          <p:nvPr/>
        </p:nvSpPr>
        <p:spPr>
          <a:xfrm>
            <a:off x="5495000" y="1806327"/>
            <a:ext cx="1800000" cy="1800000"/>
          </a:xfrm>
          <a:prstGeom prst="sun">
            <a:avLst>
              <a:gd name="adj" fmla="val 12500"/>
            </a:avLst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Feel free to interrupt</a:t>
            </a:r>
          </a:p>
        </p:txBody>
      </p:sp>
      <p:sp>
        <p:nvSpPr>
          <p:cNvPr id="13" name="Right Arrow 14">
            <a:extLst>
              <a:ext uri="{FF2B5EF4-FFF2-40B4-BE49-F238E27FC236}">
                <a16:creationId xmlns:a16="http://schemas.microsoft.com/office/drawing/2014/main" id="{6D0A8504-9D01-4750-924E-A16B10C43D6D}"/>
              </a:ext>
            </a:extLst>
          </p:cNvPr>
          <p:cNvSpPr/>
          <p:nvPr/>
        </p:nvSpPr>
        <p:spPr>
          <a:xfrm rot="11061759">
            <a:off x="6174966" y="5521961"/>
            <a:ext cx="2672015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Multidocument 13">
            <a:extLst>
              <a:ext uri="{FF2B5EF4-FFF2-40B4-BE49-F238E27FC236}">
                <a16:creationId xmlns:a16="http://schemas.microsoft.com/office/drawing/2014/main" id="{912D1671-67AE-43F0-A0BA-307CFD9088E0}"/>
              </a:ext>
            </a:extLst>
          </p:cNvPr>
          <p:cNvSpPr/>
          <p:nvPr/>
        </p:nvSpPr>
        <p:spPr>
          <a:xfrm>
            <a:off x="4126649" y="3881037"/>
            <a:ext cx="2160240" cy="2308448"/>
          </a:xfrm>
          <a:prstGeom prst="flowChartMultidocumen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RESOURCES: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Lectures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Tasks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Handouts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KEATS</a:t>
            </a:r>
          </a:p>
          <a:p>
            <a:pPr algn="ctr"/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id="{1A33623B-A7CE-4DBB-8E04-95430781F8E8}"/>
              </a:ext>
            </a:extLst>
          </p:cNvPr>
          <p:cNvSpPr/>
          <p:nvPr/>
        </p:nvSpPr>
        <p:spPr>
          <a:xfrm>
            <a:off x="6961736" y="3613538"/>
            <a:ext cx="1800000" cy="1800000"/>
          </a:xfrm>
          <a:prstGeom prst="sun">
            <a:avLst>
              <a:gd name="adj" fmla="val 12500"/>
            </a:avLst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Feel free to come &amp; go</a:t>
            </a:r>
          </a:p>
        </p:txBody>
      </p:sp>
      <p:sp>
        <p:nvSpPr>
          <p:cNvPr id="16" name="Folded Corner 4">
            <a:extLst>
              <a:ext uri="{FF2B5EF4-FFF2-40B4-BE49-F238E27FC236}">
                <a16:creationId xmlns:a16="http://schemas.microsoft.com/office/drawing/2014/main" id="{5537D3AC-7AC4-42E6-BD14-A360B7B022E6}"/>
              </a:ext>
            </a:extLst>
          </p:cNvPr>
          <p:cNvSpPr/>
          <p:nvPr/>
        </p:nvSpPr>
        <p:spPr>
          <a:xfrm>
            <a:off x="1847528" y="1988840"/>
            <a:ext cx="2891009" cy="1619610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Read the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module guide</a:t>
            </a:r>
          </a:p>
        </p:txBody>
      </p:sp>
      <p:sp>
        <p:nvSpPr>
          <p:cNvPr id="17" name="Quad Arrow Callout 7">
            <a:extLst>
              <a:ext uri="{FF2B5EF4-FFF2-40B4-BE49-F238E27FC236}">
                <a16:creationId xmlns:a16="http://schemas.microsoft.com/office/drawing/2014/main" id="{9F388722-F826-4F92-87C3-681513F29C81}"/>
              </a:ext>
            </a:extLst>
          </p:cNvPr>
          <p:cNvSpPr/>
          <p:nvPr/>
        </p:nvSpPr>
        <p:spPr>
          <a:xfrm>
            <a:off x="8075544" y="2282930"/>
            <a:ext cx="1618231" cy="1332000"/>
          </a:xfrm>
          <a:prstGeom prst="quadArrowCallout">
            <a:avLst>
              <a:gd name="adj1" fmla="val 12918"/>
              <a:gd name="adj2" fmla="val 6459"/>
              <a:gd name="adj3" fmla="val 9797"/>
              <a:gd name="adj4" fmla="val 804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PRODUCE:</a:t>
            </a:r>
            <a:endParaRPr lang="en-GB" sz="2000" b="1" dirty="0">
              <a:solidFill>
                <a:srgbClr val="7030A0"/>
              </a:solidFill>
            </a:endParaRPr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2EF3B7CE-394F-4118-B1DD-021B92FEF4FE}"/>
              </a:ext>
            </a:extLst>
          </p:cNvPr>
          <p:cNvSpPr/>
          <p:nvPr/>
        </p:nvSpPr>
        <p:spPr>
          <a:xfrm>
            <a:off x="8724504" y="4673829"/>
            <a:ext cx="1511448" cy="151565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Personal recording</a:t>
            </a:r>
          </a:p>
        </p:txBody>
      </p:sp>
      <p:sp>
        <p:nvSpPr>
          <p:cNvPr id="19" name="Flowchart: Sequential Access Storage 18">
            <a:extLst>
              <a:ext uri="{FF2B5EF4-FFF2-40B4-BE49-F238E27FC236}">
                <a16:creationId xmlns:a16="http://schemas.microsoft.com/office/drawing/2014/main" id="{18FC82B5-B34A-4AF7-BA23-431B4406AA93}"/>
              </a:ext>
            </a:extLst>
          </p:cNvPr>
          <p:cNvSpPr/>
          <p:nvPr/>
        </p:nvSpPr>
        <p:spPr>
          <a:xfrm>
            <a:off x="1935057" y="4576323"/>
            <a:ext cx="1368152" cy="1350595"/>
          </a:xfrm>
          <a:prstGeom prst="flowChartMagneticTap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Lecture capture</a:t>
            </a:r>
          </a:p>
        </p:txBody>
      </p:sp>
      <p:sp>
        <p:nvSpPr>
          <p:cNvPr id="20" name="Left-Right Arrow 9">
            <a:extLst>
              <a:ext uri="{FF2B5EF4-FFF2-40B4-BE49-F238E27FC236}">
                <a16:creationId xmlns:a16="http://schemas.microsoft.com/office/drawing/2014/main" id="{DEFD1F38-518F-405B-B095-0D86642F6061}"/>
              </a:ext>
            </a:extLst>
          </p:cNvPr>
          <p:cNvSpPr/>
          <p:nvPr/>
        </p:nvSpPr>
        <p:spPr>
          <a:xfrm rot="18391035">
            <a:off x="5656527" y="3473630"/>
            <a:ext cx="621296" cy="2798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-Right Arrow 17">
            <a:extLst>
              <a:ext uri="{FF2B5EF4-FFF2-40B4-BE49-F238E27FC236}">
                <a16:creationId xmlns:a16="http://schemas.microsoft.com/office/drawing/2014/main" id="{D7D5D742-AF1E-4F6D-BF6C-86FC1F4DC91C}"/>
              </a:ext>
            </a:extLst>
          </p:cNvPr>
          <p:cNvSpPr/>
          <p:nvPr/>
        </p:nvSpPr>
        <p:spPr>
          <a:xfrm rot="21115099">
            <a:off x="6329754" y="4737239"/>
            <a:ext cx="921871" cy="2798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Folded Corner 21">
            <a:extLst>
              <a:ext uri="{FF2B5EF4-FFF2-40B4-BE49-F238E27FC236}">
                <a16:creationId xmlns:a16="http://schemas.microsoft.com/office/drawing/2014/main" id="{5A478B84-04C2-4D16-B646-AD9A7CB22F57}"/>
              </a:ext>
            </a:extLst>
          </p:cNvPr>
          <p:cNvSpPr/>
          <p:nvPr/>
        </p:nvSpPr>
        <p:spPr>
          <a:xfrm>
            <a:off x="8244000" y="366569"/>
            <a:ext cx="2340000" cy="1915673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Project 1:</a:t>
            </a: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A report of your created language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PLUS</a:t>
            </a: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A translation into your created language</a:t>
            </a:r>
          </a:p>
        </p:txBody>
      </p:sp>
      <p:sp>
        <p:nvSpPr>
          <p:cNvPr id="24" name="Rectangle: Folded Corner 23">
            <a:extLst>
              <a:ext uri="{FF2B5EF4-FFF2-40B4-BE49-F238E27FC236}">
                <a16:creationId xmlns:a16="http://schemas.microsoft.com/office/drawing/2014/main" id="{38F3E64B-8243-4C0A-A15E-BDE14FCC4C0C}"/>
              </a:ext>
            </a:extLst>
          </p:cNvPr>
          <p:cNvSpPr/>
          <p:nvPr/>
        </p:nvSpPr>
        <p:spPr>
          <a:xfrm>
            <a:off x="9717853" y="2411999"/>
            <a:ext cx="2340000" cy="1469037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rgbClr val="FF0000"/>
                </a:solidFill>
              </a:rPr>
              <a:t>OR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Project 2:</a:t>
            </a: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An essay on language creation</a:t>
            </a:r>
          </a:p>
        </p:txBody>
      </p:sp>
    </p:spTree>
    <p:extLst>
      <p:ext uri="{BB962C8B-B14F-4D97-AF65-F5344CB8AC3E}">
        <p14:creationId xmlns:p14="http://schemas.microsoft.com/office/powerpoint/2010/main" val="15119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7355632" y="4712672"/>
            <a:ext cx="4429000" cy="187199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Phone/Text: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07588 730403</a:t>
            </a:r>
          </a:p>
          <a:p>
            <a:pPr algn="ctr"/>
            <a:r>
              <a:rPr lang="en-GB" i="1" dirty="0">
                <a:solidFill>
                  <a:schemeClr val="tx1"/>
                </a:solidFill>
              </a:rPr>
              <a:t>(I’m not good at answering the phone, but I try to check for messages at least once a day)</a:t>
            </a:r>
          </a:p>
        </p:txBody>
      </p:sp>
      <p:sp>
        <p:nvSpPr>
          <p:cNvPr id="27" name="Oval 26"/>
          <p:cNvSpPr/>
          <p:nvPr/>
        </p:nvSpPr>
        <p:spPr>
          <a:xfrm>
            <a:off x="7859688" y="2743659"/>
            <a:ext cx="3345472" cy="1872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By Appointment: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Email me and we’ll arrange something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859688" y="610077"/>
            <a:ext cx="3168000" cy="1872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Office Hour: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Tuesdays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13:00-16:00</a:t>
            </a:r>
          </a:p>
          <a:p>
            <a:pPr algn="ctr"/>
            <a:r>
              <a:rPr lang="en-GB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 WBW 3/2</a:t>
            </a:r>
          </a:p>
        </p:txBody>
      </p:sp>
      <p:sp>
        <p:nvSpPr>
          <p:cNvPr id="26" name="Oval 25"/>
          <p:cNvSpPr/>
          <p:nvPr/>
        </p:nvSpPr>
        <p:spPr>
          <a:xfrm>
            <a:off x="1955032" y="3593141"/>
            <a:ext cx="5616623" cy="223906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When you see me around: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I’m sometimes in the Bite Café or restaurant in FWB, or in WBW 3/2, </a:t>
            </a:r>
            <a:r>
              <a:rPr lang="en-GB" sz="2800" i="1" dirty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GB" sz="2800" b="1" i="1" dirty="0">
                <a:solidFill>
                  <a:srgbClr val="C00000"/>
                </a:solidFill>
              </a:rPr>
              <a:t>I’m always willing to talk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39616" y="1412776"/>
            <a:ext cx="6156176" cy="241079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Email:</a:t>
            </a:r>
          </a:p>
          <a:p>
            <a:pPr algn="ctr"/>
            <a:r>
              <a:rPr lang="en-GB" sz="2400" b="1" dirty="0"/>
              <a:t>martin.1.edwardes@kcl.ac.uk</a:t>
            </a:r>
          </a:p>
          <a:p>
            <a:pPr algn="ctr"/>
            <a:r>
              <a:rPr lang="en-GB" sz="2400" b="1" dirty="0"/>
              <a:t>k1216036@kcl.ac.uk</a:t>
            </a:r>
          </a:p>
          <a:p>
            <a:pPr algn="ctr"/>
            <a:r>
              <a:rPr lang="en-GB" sz="2400" i="1" dirty="0"/>
              <a:t>(Checked at least once a day)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90551F-20D8-4C7B-A4E7-B1022657D960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440000" cy="685800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vert="vert270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to contact the lecturer</a:t>
            </a:r>
            <a:endParaRPr lang="en-GB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255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5" grpId="0" animBg="1"/>
      <p:bldP spid="26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628800"/>
            <a:ext cx="9130908" cy="29523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0838" y="5301208"/>
            <a:ext cx="7884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nny Penny" panose="02000505000000020004" pitchFamily="2" charset="0"/>
              </a:rPr>
              <a:t>On with the show 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B6FB46-64EA-4EBA-BFE4-4D9D2584F56E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440000" cy="685800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vert="vert270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now …</a:t>
            </a:r>
          </a:p>
        </p:txBody>
      </p:sp>
    </p:spTree>
    <p:extLst>
      <p:ext uri="{BB962C8B-B14F-4D97-AF65-F5344CB8AC3E}">
        <p14:creationId xmlns:p14="http://schemas.microsoft.com/office/powerpoint/2010/main" val="5557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256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Formal436 BT</vt:lpstr>
      <vt:lpstr>Henny Penny</vt:lpstr>
      <vt:lpstr>Office Theme</vt:lpstr>
      <vt:lpstr>5SSEL026 Language Construction</vt:lpstr>
      <vt:lpstr>What you do</vt:lpstr>
      <vt:lpstr>How you get there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67</cp:revision>
  <dcterms:created xsi:type="dcterms:W3CDTF">2013-07-15T11:34:14Z</dcterms:created>
  <dcterms:modified xsi:type="dcterms:W3CDTF">2018-09-23T06:37:50Z</dcterms:modified>
</cp:coreProperties>
</file>