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71" r:id="rId5"/>
    <p:sldId id="272" r:id="rId6"/>
    <p:sldId id="274" r:id="rId7"/>
    <p:sldId id="275" r:id="rId8"/>
    <p:sldId id="273" r:id="rId9"/>
    <p:sldId id="27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>
      <p:cViewPr varScale="1">
        <p:scale>
          <a:sx n="100" d="100"/>
          <a:sy n="100" d="100"/>
        </p:scale>
        <p:origin x="102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FB12-BE0D-43CE-A139-F31923BBE6CE}" type="datetimeFigureOut">
              <a:rPr lang="en-GB" smtClean="0"/>
              <a:pPr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99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5SSEL026 – Language </a:t>
            </a: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Construction</a:t>
            </a:r>
            <a:b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Lecture 10</a:t>
            </a:r>
            <a:b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Language and Culture</a:t>
            </a:r>
            <a:endParaRPr lang="en-GB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2276873"/>
            <a:ext cx="5772150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finally 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39254"/>
            <a:ext cx="5679071" cy="63794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Culture?</a:t>
            </a: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43672" y="1124744"/>
            <a:ext cx="7200800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981742" y="4470478"/>
            <a:ext cx="216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</a:p>
        </p:txBody>
      </p:sp>
      <p:sp>
        <p:nvSpPr>
          <p:cNvPr id="18" name="Oval 17"/>
          <p:cNvSpPr/>
          <p:nvPr/>
        </p:nvSpPr>
        <p:spPr>
          <a:xfrm>
            <a:off x="7986855" y="1313138"/>
            <a:ext cx="216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and Attitudes</a:t>
            </a:r>
          </a:p>
        </p:txBody>
      </p:sp>
      <p:sp>
        <p:nvSpPr>
          <p:cNvPr id="19" name="Oval 18"/>
          <p:cNvSpPr/>
          <p:nvPr/>
        </p:nvSpPr>
        <p:spPr>
          <a:xfrm>
            <a:off x="7987111" y="2883162"/>
            <a:ext cx="216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</p:txBody>
      </p:sp>
      <p:sp>
        <p:nvSpPr>
          <p:cNvPr id="20" name="Oval 19"/>
          <p:cNvSpPr/>
          <p:nvPr/>
        </p:nvSpPr>
        <p:spPr>
          <a:xfrm>
            <a:off x="3373301" y="4470478"/>
            <a:ext cx="216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and Tradition</a:t>
            </a:r>
          </a:p>
        </p:txBody>
      </p:sp>
      <p:sp>
        <p:nvSpPr>
          <p:cNvPr id="21" name="Oval 20"/>
          <p:cNvSpPr/>
          <p:nvPr/>
        </p:nvSpPr>
        <p:spPr>
          <a:xfrm>
            <a:off x="3373301" y="2883162"/>
            <a:ext cx="216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and Politics</a:t>
            </a:r>
          </a:p>
        </p:txBody>
      </p:sp>
      <p:sp>
        <p:nvSpPr>
          <p:cNvPr id="22" name="Oval 21"/>
          <p:cNvSpPr/>
          <p:nvPr/>
        </p:nvSpPr>
        <p:spPr>
          <a:xfrm>
            <a:off x="5664072" y="4481031"/>
            <a:ext cx="216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and Material Culture</a:t>
            </a:r>
          </a:p>
        </p:txBody>
      </p:sp>
      <p:sp>
        <p:nvSpPr>
          <p:cNvPr id="23" name="Oval 22"/>
          <p:cNvSpPr/>
          <p:nvPr/>
        </p:nvSpPr>
        <p:spPr>
          <a:xfrm>
            <a:off x="5664072" y="1313138"/>
            <a:ext cx="216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Aesthetics</a:t>
            </a:r>
          </a:p>
        </p:txBody>
      </p:sp>
      <p:sp>
        <p:nvSpPr>
          <p:cNvPr id="24" name="Oval 23"/>
          <p:cNvSpPr/>
          <p:nvPr/>
        </p:nvSpPr>
        <p:spPr>
          <a:xfrm>
            <a:off x="3341289" y="1317039"/>
            <a:ext cx="216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Organisation</a:t>
            </a:r>
          </a:p>
        </p:txBody>
      </p:sp>
      <p:sp>
        <p:nvSpPr>
          <p:cNvPr id="7" name="TextBox 6"/>
          <p:cNvSpPr txBox="1"/>
          <p:nvPr/>
        </p:nvSpPr>
        <p:spPr>
          <a:xfrm rot="19945914">
            <a:off x="3629201" y="32384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LANGUAGE</a:t>
            </a:r>
          </a:p>
        </p:txBody>
      </p:sp>
      <p:sp>
        <p:nvSpPr>
          <p:cNvPr id="25" name="TextBox 24"/>
          <p:cNvSpPr txBox="1"/>
          <p:nvPr/>
        </p:nvSpPr>
        <p:spPr>
          <a:xfrm rot="19945914">
            <a:off x="3544781" y="168209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LANGUAGE</a:t>
            </a:r>
          </a:p>
        </p:txBody>
      </p:sp>
      <p:sp>
        <p:nvSpPr>
          <p:cNvPr id="26" name="TextBox 25"/>
          <p:cNvSpPr txBox="1"/>
          <p:nvPr/>
        </p:nvSpPr>
        <p:spPr>
          <a:xfrm rot="19945914">
            <a:off x="5899688" y="167819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LANGUAGE</a:t>
            </a:r>
          </a:p>
        </p:txBody>
      </p:sp>
      <p:sp>
        <p:nvSpPr>
          <p:cNvPr id="27" name="TextBox 26"/>
          <p:cNvSpPr txBox="1"/>
          <p:nvPr/>
        </p:nvSpPr>
        <p:spPr>
          <a:xfrm rot="19945914">
            <a:off x="3662658" y="48553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LANGUAGE</a:t>
            </a:r>
          </a:p>
        </p:txBody>
      </p:sp>
      <p:sp>
        <p:nvSpPr>
          <p:cNvPr id="28" name="TextBox 27"/>
          <p:cNvSpPr txBox="1"/>
          <p:nvPr/>
        </p:nvSpPr>
        <p:spPr>
          <a:xfrm rot="19945914">
            <a:off x="8269652" y="166616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LANGUAGE</a:t>
            </a:r>
          </a:p>
        </p:txBody>
      </p:sp>
      <p:sp>
        <p:nvSpPr>
          <p:cNvPr id="29" name="TextBox 28"/>
          <p:cNvSpPr txBox="1"/>
          <p:nvPr/>
        </p:nvSpPr>
        <p:spPr>
          <a:xfrm rot="19945914">
            <a:off x="5976645" y="480278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LANGUAGE</a:t>
            </a:r>
          </a:p>
        </p:txBody>
      </p:sp>
      <p:sp>
        <p:nvSpPr>
          <p:cNvPr id="30" name="TextBox 29"/>
          <p:cNvSpPr txBox="1"/>
          <p:nvPr/>
        </p:nvSpPr>
        <p:spPr>
          <a:xfrm rot="19945914">
            <a:off x="8269652" y="323404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LANGUAGE</a:t>
            </a:r>
          </a:p>
        </p:txBody>
      </p:sp>
      <p:sp>
        <p:nvSpPr>
          <p:cNvPr id="31" name="TextBox 30"/>
          <p:cNvSpPr txBox="1"/>
          <p:nvPr/>
        </p:nvSpPr>
        <p:spPr>
          <a:xfrm rot="19945914">
            <a:off x="5981322" y="329748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Stencil" panose="040409050D0802020404" pitchFamily="82" charset="0"/>
              </a:rPr>
              <a:t>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7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Identifying a Culture</a:t>
            </a: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256240" y="548680"/>
            <a:ext cx="2700000" cy="576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 of a Culture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5303912" y="548680"/>
            <a:ext cx="2700000" cy="576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Users of a Culture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2351584" y="548680"/>
            <a:ext cx="2700000" cy="576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Causes of a Culture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385640" y="1295113"/>
            <a:ext cx="2700000" cy="126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Past? Future? Now?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How long has it existed?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Expanding or declining?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385640" y="2725480"/>
            <a:ext cx="2700000" cy="126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Range of environments?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Size of territory?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Neighbours?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385640" y="4155847"/>
            <a:ext cx="2700000" cy="126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Religion and tradition?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Ethnicity?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Charismatic leadership?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03912" y="1295113"/>
            <a:ext cx="2700000" cy="41207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Tribe, nation or empire?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Type of governance?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Friendly or xenophobic?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Restrictive or </a:t>
            </a:r>
            <a:r>
              <a:rPr lang="en-GB" dirty="0" err="1">
                <a:solidFill>
                  <a:srgbClr val="0070C0"/>
                </a:solidFill>
              </a:rPr>
              <a:t>heterocultural</a:t>
            </a:r>
            <a:r>
              <a:rPr lang="en-GB" dirty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Militarist or peaceful?</a:t>
            </a:r>
          </a:p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260198" y="1295113"/>
            <a:ext cx="2700000" cy="198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… is sacred?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… is mundane?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… is taboo?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… is disgusting?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… is attractive?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 … is expected?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256240" y="3435847"/>
            <a:ext cx="2700000" cy="198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… does the culture sustain itself: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Food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Happiness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Cohesion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Reproduction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1912" y="55765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remember, you don’t need all of these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to translate a short text! </a:t>
            </a:r>
          </a:p>
        </p:txBody>
      </p:sp>
    </p:spTree>
    <p:extLst>
      <p:ext uri="{BB962C8B-B14F-4D97-AF65-F5344CB8AC3E}">
        <p14:creationId xmlns:p14="http://schemas.microsoft.com/office/powerpoint/2010/main" val="22491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375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375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375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75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375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375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375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375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8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&amp; Language: Links</a:t>
            </a: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82515" y="1052736"/>
            <a:ext cx="1800000" cy="720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Culture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07968" y="1052736"/>
            <a:ext cx="1800000" cy="72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Language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07968" y="2008138"/>
            <a:ext cx="1800000" cy="720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Culture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82515" y="2008137"/>
            <a:ext cx="1800000" cy="72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9059" y="122806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Classical model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182515" y="2963538"/>
            <a:ext cx="1800000" cy="720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Culture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07968" y="2963538"/>
            <a:ext cx="1800000" cy="72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Language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79059" y="313887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Modern Synthesis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5071241" y="3110949"/>
            <a:ext cx="648000" cy="432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5071241" y="2152113"/>
            <a:ext cx="6480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5071241" y="1196711"/>
            <a:ext cx="6480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079059" y="218347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Sapir-Whorf model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7132" y="3918938"/>
            <a:ext cx="1800000" cy="720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Culture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812585" y="3918938"/>
            <a:ext cx="1800000" cy="72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Language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83676" y="409427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Generativist model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182515" y="4874338"/>
            <a:ext cx="4425453" cy="72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Linguistic Culture</a:t>
            </a:r>
          </a:p>
        </p:txBody>
      </p:sp>
      <p:sp>
        <p:nvSpPr>
          <p:cNvPr id="37" name="Curved Right Arrow 36"/>
          <p:cNvSpPr/>
          <p:nvPr/>
        </p:nvSpPr>
        <p:spPr>
          <a:xfrm rot="10800000">
            <a:off x="6350867" y="4925028"/>
            <a:ext cx="936104" cy="5560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Curved Right Arrow 42"/>
          <p:cNvSpPr/>
          <p:nvPr/>
        </p:nvSpPr>
        <p:spPr>
          <a:xfrm>
            <a:off x="3470547" y="4956303"/>
            <a:ext cx="936104" cy="5560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79059" y="501338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Integrated model</a:t>
            </a:r>
          </a:p>
        </p:txBody>
      </p:sp>
    </p:spTree>
    <p:extLst>
      <p:ext uri="{BB962C8B-B14F-4D97-AF65-F5344CB8AC3E}">
        <p14:creationId xmlns:p14="http://schemas.microsoft.com/office/powerpoint/2010/main" val="22788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7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7" grpId="0" animBg="1"/>
      <p:bldP spid="6" grpId="0"/>
      <p:bldP spid="21" grpId="0" animBg="1"/>
      <p:bldP spid="22" grpId="0" animBg="1"/>
      <p:bldP spid="24" grpId="0"/>
      <p:bldP spid="7" grpId="0" animBg="1"/>
      <p:bldP spid="9" grpId="0" animBg="1"/>
      <p:bldP spid="27" grpId="0" animBg="1"/>
      <p:bldP spid="28" grpId="0"/>
      <p:bldP spid="29" grpId="0" animBg="1"/>
      <p:bldP spid="30" grpId="0" animBg="1"/>
      <p:bldP spid="31" grpId="0"/>
      <p:bldP spid="36" grpId="0" animBg="1"/>
      <p:bldP spid="37" grpId="0" animBg="1"/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62A43F-BAF9-440E-8442-CBCFB6A39F55}"/>
              </a:ext>
            </a:extLst>
          </p:cNvPr>
          <p:cNvCxnSpPr>
            <a:stCxn id="3" idx="0"/>
            <a:endCxn id="6" idx="1"/>
          </p:cNvCxnSpPr>
          <p:nvPr/>
        </p:nvCxnSpPr>
        <p:spPr>
          <a:xfrm flipV="1">
            <a:off x="2818800" y="666000"/>
            <a:ext cx="2557120" cy="14571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5E1F2D-593C-41BA-9C71-204EA2570F2B}"/>
              </a:ext>
            </a:extLst>
          </p:cNvPr>
          <p:cNvCxnSpPr>
            <a:cxnSpLocks/>
            <a:stCxn id="3" idx="7"/>
            <a:endCxn id="13" idx="1"/>
          </p:cNvCxnSpPr>
          <p:nvPr/>
        </p:nvCxnSpPr>
        <p:spPr>
          <a:xfrm flipV="1">
            <a:off x="3709755" y="2032946"/>
            <a:ext cx="1666165" cy="4592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22D19A-6C27-4883-BB1B-ADF0ECE6579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4078800" y="3383163"/>
            <a:ext cx="1297120" cy="167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B084C9D-DDFC-4F32-80F4-0DA6C1928EDC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3709755" y="4274118"/>
            <a:ext cx="1666165" cy="4927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0B79D5-6041-4893-814E-33AF1D3DCAD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818800" y="4643163"/>
            <a:ext cx="2557120" cy="14906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Defining your Culture: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Norms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A84D1-0370-41C6-AF9E-69A64998D28F}"/>
              </a:ext>
            </a:extLst>
          </p:cNvPr>
          <p:cNvSpPr/>
          <p:nvPr/>
        </p:nvSpPr>
        <p:spPr>
          <a:xfrm>
            <a:off x="7430430" y="476141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i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they the Good Guys or the Bad Guys?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6257B1-EEB0-4C53-BC6D-7F0A86692722}"/>
              </a:ext>
            </a:extLst>
          </p:cNvPr>
          <p:cNvSpPr/>
          <p:nvPr/>
        </p:nvSpPr>
        <p:spPr>
          <a:xfrm>
            <a:off x="1558800" y="2123163"/>
            <a:ext cx="2520000" cy="252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your speakers behave?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F8489-60AE-4FB7-95E8-7C5BB4EC7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0"/>
            <a:ext cx="2058211" cy="133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F1827E-A2E0-4744-B52A-33B4838FAC38}"/>
              </a:ext>
            </a:extLst>
          </p:cNvPr>
          <p:cNvSpPr/>
          <p:nvPr/>
        </p:nvSpPr>
        <p:spPr>
          <a:xfrm>
            <a:off x="8822231" y="3209481"/>
            <a:ext cx="19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i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family unit?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5195C0-9C89-46E3-BECF-54E3B7E66163}"/>
              </a:ext>
            </a:extLst>
          </p:cNvPr>
          <p:cNvSpPr/>
          <p:nvPr/>
        </p:nvSpPr>
        <p:spPr>
          <a:xfrm>
            <a:off x="9579512" y="1844818"/>
            <a:ext cx="2516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i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context?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4E32C5-525B-43C2-87F7-C462F846FD68}"/>
              </a:ext>
            </a:extLst>
          </p:cNvPr>
          <p:cNvSpPr/>
          <p:nvPr/>
        </p:nvSpPr>
        <p:spPr>
          <a:xfrm>
            <a:off x="7862478" y="458217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i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 roles and relationships?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B21066-9916-40C8-BE70-07A8F0EF380A}"/>
              </a:ext>
            </a:extLst>
          </p:cNvPr>
          <p:cNvSpPr/>
          <p:nvPr/>
        </p:nvSpPr>
        <p:spPr>
          <a:xfrm>
            <a:off x="7714006" y="595365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i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Stratified Society?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4EF848-EBC4-4869-9462-D0A43C5256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" t="3648" r="1654" b="-12"/>
          <a:stretch/>
        </p:blipFill>
        <p:spPr>
          <a:xfrm>
            <a:off x="5375920" y="1366946"/>
            <a:ext cx="2225378" cy="13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DF965A-4CBA-43F9-88AD-E8A683D0B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2733892"/>
            <a:ext cx="3446311" cy="13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E5BA6E-FA74-429D-B11B-91F3D3D00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6816" r="8066" b="16619"/>
          <a:stretch/>
        </p:blipFill>
        <p:spPr>
          <a:xfrm>
            <a:off x="5375920" y="5467784"/>
            <a:ext cx="2338086" cy="13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CB2409-24AC-4BF7-9FDC-24F16A48D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98" y="1363484"/>
            <a:ext cx="1978214" cy="13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566EFB-D204-4E72-B176-6FB202ADC9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100838"/>
            <a:ext cx="246015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6D7563-E5F4-4F44-B42A-76436A32E929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2819496" y="926632"/>
            <a:ext cx="2253069" cy="1242368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F1D58C-96AA-4A11-8EFD-698B36FDF37D}"/>
              </a:ext>
            </a:extLst>
          </p:cNvPr>
          <p:cNvCxnSpPr>
            <a:cxnSpLocks/>
            <a:stCxn id="5" idx="7"/>
            <a:endCxn id="14" idx="1"/>
          </p:cNvCxnSpPr>
          <p:nvPr/>
        </p:nvCxnSpPr>
        <p:spPr>
          <a:xfrm>
            <a:off x="3710451" y="2538045"/>
            <a:ext cx="1362114" cy="4787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84EE85-2DDD-4905-9757-48859749276E}"/>
              </a:ext>
            </a:extLst>
          </p:cNvPr>
          <p:cNvCxnSpPr>
            <a:cxnSpLocks/>
            <a:stCxn id="5" idx="4"/>
            <a:endCxn id="16" idx="1"/>
          </p:cNvCxnSpPr>
          <p:nvPr/>
        </p:nvCxnSpPr>
        <p:spPr>
          <a:xfrm>
            <a:off x="2819496" y="4689000"/>
            <a:ext cx="2253069" cy="122714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Defining your Culture: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Technology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A84D1-0370-41C6-AF9E-69A64998D28F}"/>
              </a:ext>
            </a:extLst>
          </p:cNvPr>
          <p:cNvSpPr/>
          <p:nvPr/>
        </p:nvSpPr>
        <p:spPr>
          <a:xfrm>
            <a:off x="9811237" y="741966"/>
            <a:ext cx="2099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00B050"/>
                </a:solidFill>
              </a:rPr>
              <a:t>Level of technology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19645B-D829-4066-8228-769126A34D96}"/>
              </a:ext>
            </a:extLst>
          </p:cNvPr>
          <p:cNvSpPr/>
          <p:nvPr/>
        </p:nvSpPr>
        <p:spPr>
          <a:xfrm>
            <a:off x="1559496" y="2169000"/>
            <a:ext cx="2520000" cy="25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your speakers know?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1BA59-7B69-42F3-8DD4-DD7EF68E4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65" y="116632"/>
            <a:ext cx="2302729" cy="16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3B4CFB-621A-461B-91F8-6FF436F63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94" y="116632"/>
            <a:ext cx="2435943" cy="162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B04805-701A-4731-B424-C7B464F3B8AF}"/>
              </a:ext>
            </a:extLst>
          </p:cNvPr>
          <p:cNvSpPr/>
          <p:nvPr/>
        </p:nvSpPr>
        <p:spPr>
          <a:xfrm>
            <a:off x="10074109" y="2448045"/>
            <a:ext cx="1840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00B050"/>
                </a:solidFill>
              </a:rPr>
              <a:t>Work &amp; careers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871C85-D114-4D21-ADDB-AFB4F79A856F}"/>
              </a:ext>
            </a:extLst>
          </p:cNvPr>
          <p:cNvSpPr/>
          <p:nvPr/>
        </p:nvSpPr>
        <p:spPr>
          <a:xfrm>
            <a:off x="9822271" y="5731483"/>
            <a:ext cx="1918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00B050"/>
                </a:solidFill>
              </a:rPr>
              <a:t>Value and worth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E7D9EF-BFB3-4F60-AD02-8A91A07A3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82" y="1775917"/>
            <a:ext cx="2145695" cy="16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9D2861-DE22-478B-978E-8BEF7AF847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1660"/>
          <a:stretch/>
        </p:blipFill>
        <p:spPr>
          <a:xfrm>
            <a:off x="5072565" y="1775917"/>
            <a:ext cx="2851517" cy="16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944B87-02CD-405D-8D1D-7A373ED67D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65" y="5106149"/>
            <a:ext cx="2884006" cy="16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BFA2D7-4A3F-456F-BFF8-AA3CEE3BB6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71" y="5106149"/>
            <a:ext cx="869400" cy="16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7B1522-0EE8-4963-8CEA-0AC84ADCBE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71" y="5106149"/>
            <a:ext cx="996300" cy="16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D13382-A287-47D4-82C9-FF36C13E1F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" r="7314"/>
          <a:stretch/>
        </p:blipFill>
        <p:spPr>
          <a:xfrm>
            <a:off x="6876165" y="3441033"/>
            <a:ext cx="2368855" cy="16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088C19-DEEB-4307-8E97-0AE5720820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20" y="3441033"/>
            <a:ext cx="1215000" cy="16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F119086-ACD0-4708-88CA-68E0DF76ED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65" y="3441033"/>
            <a:ext cx="1803600" cy="1620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6773861-06D0-4B35-ADE3-C47624B20132}"/>
              </a:ext>
            </a:extLst>
          </p:cNvPr>
          <p:cNvSpPr/>
          <p:nvPr/>
        </p:nvSpPr>
        <p:spPr>
          <a:xfrm>
            <a:off x="10460020" y="3927867"/>
            <a:ext cx="1540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00B050"/>
                </a:solidFill>
              </a:rPr>
              <a:t>Education &amp; training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08B63AB-0210-46E7-B7B8-0F8A3867D21E}"/>
              </a:ext>
            </a:extLst>
          </p:cNvPr>
          <p:cNvCxnSpPr>
            <a:cxnSpLocks/>
            <a:stCxn id="5" idx="5"/>
            <a:endCxn id="36" idx="1"/>
          </p:cNvCxnSpPr>
          <p:nvPr/>
        </p:nvCxnSpPr>
        <p:spPr>
          <a:xfrm flipV="1">
            <a:off x="3710451" y="4251033"/>
            <a:ext cx="1362114" cy="6892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0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Defining your Culture: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Morality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A84D1-0370-41C6-AF9E-69A64998D28F}"/>
              </a:ext>
            </a:extLst>
          </p:cNvPr>
          <p:cNvSpPr/>
          <p:nvPr/>
        </p:nvSpPr>
        <p:spPr>
          <a:xfrm>
            <a:off x="10256547" y="3696730"/>
            <a:ext cx="1744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Markers of 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belonging/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group 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membership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FB6C5-A1D1-477F-A0CA-72FF52AC8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36" y="160053"/>
            <a:ext cx="2443500" cy="162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F38BCF-215E-4058-963C-3FDADEFC84F8}"/>
              </a:ext>
            </a:extLst>
          </p:cNvPr>
          <p:cNvSpPr/>
          <p:nvPr/>
        </p:nvSpPr>
        <p:spPr>
          <a:xfrm>
            <a:off x="10239329" y="5632050"/>
            <a:ext cx="1668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Treatment 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of strangers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C4C2F1-1EFD-4C7C-A6EB-F01BF305A896}"/>
              </a:ext>
            </a:extLst>
          </p:cNvPr>
          <p:cNvSpPr/>
          <p:nvPr/>
        </p:nvSpPr>
        <p:spPr>
          <a:xfrm>
            <a:off x="9930171" y="2448808"/>
            <a:ext cx="219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Pointless traditions?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3B19C-654A-4E7E-B7D3-0E908F83C2B9}"/>
              </a:ext>
            </a:extLst>
          </p:cNvPr>
          <p:cNvSpPr/>
          <p:nvPr/>
        </p:nvSpPr>
        <p:spPr>
          <a:xfrm>
            <a:off x="9684336" y="646887"/>
            <a:ext cx="202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Sacred, mundane and profane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91A4D3-7A0B-4641-9251-F69985846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36" y="1823474"/>
            <a:ext cx="2180768" cy="16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17588C-9677-4A81-A70E-6731890822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823474"/>
            <a:ext cx="2901493" cy="16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122648-637A-45F3-AE1A-6D35D3683A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57825" r="46440"/>
          <a:stretch/>
        </p:blipFill>
        <p:spPr>
          <a:xfrm>
            <a:off x="6408656" y="3486895"/>
            <a:ext cx="1417891" cy="16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68DADF-2A08-492D-9AF0-877E78416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64" y="3486895"/>
            <a:ext cx="1557692" cy="16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13F47-B0EE-41A3-AA21-7C40F37FCF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47" y="3486895"/>
            <a:ext cx="2430000" cy="16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903B79-FC4E-4519-A345-3320F04014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>
          <a:xfrm>
            <a:off x="4850964" y="5150316"/>
            <a:ext cx="2955324" cy="16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6093AE-D675-451F-B510-4E44CE0BE2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88" y="5145216"/>
            <a:ext cx="2433041" cy="16200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3D957F-D98C-4585-A2BC-5D8BD9D7BDAF}"/>
              </a:ext>
            </a:extLst>
          </p:cNvPr>
          <p:cNvCxnSpPr>
            <a:cxnSpLocks/>
            <a:stCxn id="5" idx="4"/>
            <a:endCxn id="17" idx="1"/>
          </p:cNvCxnSpPr>
          <p:nvPr/>
        </p:nvCxnSpPr>
        <p:spPr>
          <a:xfrm>
            <a:off x="2818800" y="4703474"/>
            <a:ext cx="2032164" cy="1256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62C012-19B8-47D6-B3B9-4A648522CA25}"/>
              </a:ext>
            </a:extLst>
          </p:cNvPr>
          <p:cNvCxnSpPr>
            <a:cxnSpLocks/>
            <a:stCxn id="5" idx="5"/>
            <a:endCxn id="21" idx="1"/>
          </p:cNvCxnSpPr>
          <p:nvPr/>
        </p:nvCxnSpPr>
        <p:spPr>
          <a:xfrm flipV="1">
            <a:off x="3709755" y="4296895"/>
            <a:ext cx="1141209" cy="375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485F0D-0054-4A67-8232-2427FF089849}"/>
              </a:ext>
            </a:extLst>
          </p:cNvPr>
          <p:cNvCxnSpPr>
            <a:cxnSpLocks/>
            <a:stCxn id="5" idx="7"/>
            <a:endCxn id="13" idx="1"/>
          </p:cNvCxnSpPr>
          <p:nvPr/>
        </p:nvCxnSpPr>
        <p:spPr>
          <a:xfrm>
            <a:off x="3709755" y="2552519"/>
            <a:ext cx="1141581" cy="80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00DF0C-5039-47A7-BA51-EF82027AC01E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2818800" y="970053"/>
            <a:ext cx="2032536" cy="12134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D51BE02-CE4A-474D-B787-F01EC29B8F00}"/>
              </a:ext>
            </a:extLst>
          </p:cNvPr>
          <p:cNvSpPr/>
          <p:nvPr/>
        </p:nvSpPr>
        <p:spPr>
          <a:xfrm>
            <a:off x="1558800" y="2183474"/>
            <a:ext cx="2520000" cy="25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your speakers judge others?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70C588-B6E0-46F1-B2A1-529997D776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36" y="160053"/>
            <a:ext cx="23895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24744"/>
            <a:ext cx="2201446" cy="2749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Defining your Culture: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not to include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6194" y="5607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not to include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31" y="1126599"/>
            <a:ext cx="2309929" cy="2041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298250">
            <a:off x="4988733" y="1830594"/>
            <a:ext cx="2377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Too much Language comparison</a:t>
            </a:r>
          </a:p>
        </p:txBody>
      </p:sp>
      <p:sp>
        <p:nvSpPr>
          <p:cNvPr id="32" name="TextBox 31"/>
          <p:cNvSpPr txBox="1"/>
          <p:nvPr/>
        </p:nvSpPr>
        <p:spPr>
          <a:xfrm rot="20298250">
            <a:off x="2533144" y="160040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Too much History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2331" y="1283783"/>
            <a:ext cx="3024337" cy="15865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20298250">
            <a:off x="8455681" y="166155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Too much theory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30" y="3840192"/>
            <a:ext cx="2266950" cy="20097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20298250">
            <a:off x="2382780" y="4443854"/>
            <a:ext cx="2284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Too many references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44" y="3397387"/>
            <a:ext cx="2597083" cy="259708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rot="20298250">
            <a:off x="8490695" y="424560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Too much language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47" y="4184600"/>
            <a:ext cx="2686050" cy="170497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20298250">
            <a:off x="5480668" y="46215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A special script</a:t>
            </a:r>
          </a:p>
        </p:txBody>
      </p:sp>
    </p:spTree>
    <p:extLst>
      <p:ext uri="{BB962C8B-B14F-4D97-AF65-F5344CB8AC3E}">
        <p14:creationId xmlns:p14="http://schemas.microsoft.com/office/powerpoint/2010/main" val="19949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3" grpId="0"/>
      <p:bldP spid="34" grpId="0"/>
      <p:bldP spid="3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IS NOT THE END!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A7AF9A-BA9F-46A8-8069-0F32CCAC7671}"/>
              </a:ext>
            </a:extLst>
          </p:cNvPr>
          <p:cNvSpPr/>
          <p:nvPr/>
        </p:nvSpPr>
        <p:spPr>
          <a:xfrm>
            <a:off x="2639616" y="44624"/>
            <a:ext cx="8496944" cy="6768752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 lectures are over.</a:t>
            </a:r>
          </a:p>
          <a:p>
            <a:pPr algn="ctr"/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The hard work of language creation is still ahead of you.</a:t>
            </a:r>
          </a:p>
          <a:p>
            <a:pPr algn="ctr"/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in contact!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b="1" dirty="0">
                <a:solidFill>
                  <a:srgbClr val="00B050"/>
                </a:solidFill>
              </a:rPr>
              <a:t>If you have any questions about your language,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ME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</a:rPr>
              <a:t>If you have any questions about presentation,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ME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If you have any questions about processes,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ME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(although I may refer you to Thomas)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 am not going into hibernation, I am available.</a:t>
            </a:r>
          </a:p>
          <a:p>
            <a:pPr algn="ctr"/>
            <a:r>
              <a:rPr lang="en-GB" sz="2400" dirty="0"/>
              <a:t>I try to give a same-day </a:t>
            </a:r>
            <a:r>
              <a:rPr lang="en-GB" sz="2400" b="1" dirty="0">
                <a:solidFill>
                  <a:srgbClr val="00B0F0"/>
                </a:solidFill>
              </a:rPr>
              <a:t>email</a:t>
            </a:r>
            <a:r>
              <a:rPr lang="en-GB" sz="2400" dirty="0"/>
              <a:t> service,</a:t>
            </a:r>
          </a:p>
          <a:p>
            <a:pPr algn="ctr"/>
            <a:r>
              <a:rPr lang="en-GB" sz="2400" dirty="0"/>
              <a:t>And I can </a:t>
            </a:r>
            <a:r>
              <a:rPr lang="en-GB" sz="2400" b="1" dirty="0">
                <a:solidFill>
                  <a:srgbClr val="00B0F0"/>
                </a:solidFill>
              </a:rPr>
              <a:t>Skype</a:t>
            </a:r>
            <a:r>
              <a:rPr lang="en-GB" sz="2400" dirty="0"/>
              <a:t> or </a:t>
            </a:r>
            <a:r>
              <a:rPr lang="en-GB" sz="2400" b="1" dirty="0">
                <a:solidFill>
                  <a:srgbClr val="00B0F0"/>
                </a:solidFill>
              </a:rPr>
              <a:t>Zoom</a:t>
            </a:r>
            <a:r>
              <a:rPr lang="en-GB" sz="2400" dirty="0"/>
              <a:t> or </a:t>
            </a:r>
            <a:r>
              <a:rPr lang="en-GB" sz="2400" b="1" dirty="0">
                <a:solidFill>
                  <a:srgbClr val="00B0F0"/>
                </a:solidFill>
              </a:rPr>
              <a:t>Team</a:t>
            </a:r>
            <a:r>
              <a:rPr lang="en-GB" sz="2400" dirty="0"/>
              <a:t>.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JUST ASK ME!</a:t>
            </a:r>
          </a:p>
        </p:txBody>
      </p:sp>
    </p:spTree>
    <p:extLst>
      <p:ext uri="{BB962C8B-B14F-4D97-AF65-F5344CB8AC3E}">
        <p14:creationId xmlns:p14="http://schemas.microsoft.com/office/powerpoint/2010/main" val="23972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434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Permanent Marker</vt:lpstr>
      <vt:lpstr>Stencil</vt:lpstr>
      <vt:lpstr>Office Theme</vt:lpstr>
      <vt:lpstr>5SSEL026 – Language Construction Lecture 10 Language and Culture</vt:lpstr>
      <vt:lpstr>What is Culture?</vt:lpstr>
      <vt:lpstr>Identifying a Culture</vt:lpstr>
      <vt:lpstr>Culture &amp; Language: Links</vt:lpstr>
      <vt:lpstr>Defining your Culture: Norms</vt:lpstr>
      <vt:lpstr>Defining your Culture: Technology</vt:lpstr>
      <vt:lpstr>Defining your Culture: Morality</vt:lpstr>
      <vt:lpstr>Defining your Culture: What not to include</vt:lpstr>
      <vt:lpstr>THIS IS NOT THE END!</vt:lpstr>
      <vt:lpstr>And finally ...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Psycholinguistics and the -isms</dc:title>
  <dc:creator>Martin Edwardes</dc:creator>
  <cp:lastModifiedBy>Martin Edwardes</cp:lastModifiedBy>
  <cp:revision>123</cp:revision>
  <dcterms:created xsi:type="dcterms:W3CDTF">2013-07-15T11:34:14Z</dcterms:created>
  <dcterms:modified xsi:type="dcterms:W3CDTF">2020-06-20T16:37:10Z</dcterms:modified>
</cp:coreProperties>
</file>