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73" r:id="rId3"/>
    <p:sldId id="274" r:id="rId4"/>
    <p:sldId id="277" r:id="rId5"/>
    <p:sldId id="280" r:id="rId6"/>
    <p:sldId id="279" r:id="rId7"/>
    <p:sldId id="278" r:id="rId8"/>
    <p:sldId id="276" r:id="rId9"/>
    <p:sldId id="275" r:id="rId10"/>
    <p:sldId id="259" r:id="rId11"/>
    <p:sldId id="262" r:id="rId12"/>
    <p:sldId id="263" r:id="rId13"/>
    <p:sldId id="264"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62" autoAdjust="0"/>
    <p:restoredTop sz="96374" autoAdjust="0"/>
  </p:normalViewPr>
  <p:slideViewPr>
    <p:cSldViewPr>
      <p:cViewPr varScale="1">
        <p:scale>
          <a:sx n="114" d="100"/>
          <a:sy n="114" d="100"/>
        </p:scale>
        <p:origin x="582" y="114"/>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C006E8-2856-4EF6-B917-6D995B995E66}" type="datetimeFigureOut">
              <a:rPr lang="en-GB" smtClean="0"/>
              <a:t>23/09/2018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05FE40-EC75-4733-81BD-F3094C8149E4}" type="slidenum">
              <a:rPr lang="en-GB" smtClean="0"/>
              <a:t>‹#›</a:t>
            </a:fld>
            <a:endParaRPr lang="en-GB"/>
          </a:p>
        </p:txBody>
      </p:sp>
    </p:spTree>
    <p:extLst>
      <p:ext uri="{BB962C8B-B14F-4D97-AF65-F5344CB8AC3E}">
        <p14:creationId xmlns:p14="http://schemas.microsoft.com/office/powerpoint/2010/main" val="3198905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F05FE40-EC75-4733-81BD-F3094C8149E4}" type="slidenum">
              <a:rPr lang="en-GB" smtClean="0"/>
              <a:t>13</a:t>
            </a:fld>
            <a:endParaRPr lang="en-GB"/>
          </a:p>
        </p:txBody>
      </p:sp>
    </p:spTree>
    <p:extLst>
      <p:ext uri="{BB962C8B-B14F-4D97-AF65-F5344CB8AC3E}">
        <p14:creationId xmlns:p14="http://schemas.microsoft.com/office/powerpoint/2010/main" val="3831486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915FB12-BE0D-43CE-A139-F31923BBE6CE}" type="datetimeFigureOut">
              <a:rPr lang="en-GB" smtClean="0"/>
              <a:pPr/>
              <a:t>23/09/2018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B08CD7-5A4E-427F-A646-6581E9CDF2DB}"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915FB12-BE0D-43CE-A139-F31923BBE6CE}" type="datetimeFigureOut">
              <a:rPr lang="en-GB" smtClean="0"/>
              <a:pPr/>
              <a:t>23/09/2018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B08CD7-5A4E-427F-A646-6581E9CDF2DB}"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915FB12-BE0D-43CE-A139-F31923BBE6CE}" type="datetimeFigureOut">
              <a:rPr lang="en-GB" smtClean="0"/>
              <a:pPr/>
              <a:t>23/09/2018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B08CD7-5A4E-427F-A646-6581E9CDF2DB}"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915FB12-BE0D-43CE-A139-F31923BBE6CE}" type="datetimeFigureOut">
              <a:rPr lang="en-GB" smtClean="0"/>
              <a:pPr/>
              <a:t>23/09/2018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B08CD7-5A4E-427F-A646-6581E9CDF2DB}"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15FB12-BE0D-43CE-A139-F31923BBE6CE}" type="datetimeFigureOut">
              <a:rPr lang="en-GB" smtClean="0"/>
              <a:pPr/>
              <a:t>23/09/2018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B08CD7-5A4E-427F-A646-6581E9CDF2DB}"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915FB12-BE0D-43CE-A139-F31923BBE6CE}" type="datetimeFigureOut">
              <a:rPr lang="en-GB" smtClean="0"/>
              <a:pPr/>
              <a:t>23/09/2018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B08CD7-5A4E-427F-A646-6581E9CDF2DB}"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915FB12-BE0D-43CE-A139-F31923BBE6CE}" type="datetimeFigureOut">
              <a:rPr lang="en-GB" smtClean="0"/>
              <a:pPr/>
              <a:t>23/09/2018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7B08CD7-5A4E-427F-A646-6581E9CDF2DB}"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915FB12-BE0D-43CE-A139-F31923BBE6CE}" type="datetimeFigureOut">
              <a:rPr lang="en-GB" smtClean="0"/>
              <a:pPr/>
              <a:t>23/09/2018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7B08CD7-5A4E-427F-A646-6581E9CDF2DB}"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15FB12-BE0D-43CE-A139-F31923BBE6CE}" type="datetimeFigureOut">
              <a:rPr lang="en-GB" smtClean="0"/>
              <a:pPr/>
              <a:t>23/09/2018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7B08CD7-5A4E-427F-A646-6581E9CDF2DB}"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15FB12-BE0D-43CE-A139-F31923BBE6CE}" type="datetimeFigureOut">
              <a:rPr lang="en-GB" smtClean="0"/>
              <a:pPr/>
              <a:t>23/09/2018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B08CD7-5A4E-427F-A646-6581E9CDF2DB}"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15FB12-BE0D-43CE-A139-F31923BBE6CE}" type="datetimeFigureOut">
              <a:rPr lang="en-GB" smtClean="0"/>
              <a:pPr/>
              <a:t>23/09/2018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B08CD7-5A4E-427F-A646-6581E9CDF2DB}"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100000">
              <a:srgbClr val="FFCCF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15FB12-BE0D-43CE-A139-F31923BBE6CE}" type="datetimeFigureOut">
              <a:rPr lang="en-GB" smtClean="0"/>
              <a:pPr/>
              <a:t>23/09/2018</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B08CD7-5A4E-427F-A646-6581E9CDF2DB}"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24.gi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524000" y="0"/>
            <a:ext cx="9144000" cy="1997460"/>
          </a:xfrm>
        </p:spPr>
        <p:txBody>
          <a:bodyPr>
            <a:normAutofit fontScale="90000"/>
          </a:bodyPr>
          <a:lstStyle/>
          <a:p>
            <a:pPr eaLnBrk="1" hangingPunct="1">
              <a:defRPr/>
            </a:pPr>
            <a:r>
              <a:rPr lang="en-GB" sz="2400" b="1" dirty="0">
                <a:solidFill>
                  <a:srgbClr val="0070C0"/>
                </a:solidFill>
                <a:effectLst>
                  <a:outerShdw blurRad="38100" dist="38100" dir="2700000" algn="tl">
                    <a:srgbClr val="000000">
                      <a:alpha val="43137"/>
                    </a:srgbClr>
                  </a:outerShdw>
                </a:effectLst>
                <a:latin typeface="+mn-lt"/>
              </a:rPr>
              <a:t>5SSEL026 – Language Construction</a:t>
            </a:r>
            <a:br>
              <a:rPr lang="en-GB" sz="2400" b="1" dirty="0">
                <a:solidFill>
                  <a:srgbClr val="0070C0"/>
                </a:solidFill>
                <a:effectLst>
                  <a:outerShdw blurRad="38100" dist="38100" dir="2700000" algn="tl">
                    <a:srgbClr val="000000">
                      <a:alpha val="43137"/>
                    </a:srgbClr>
                  </a:outerShdw>
                </a:effectLst>
                <a:latin typeface="+mn-lt"/>
              </a:rPr>
            </a:br>
            <a:r>
              <a:rPr lang="en-GB" sz="4800" b="1" dirty="0">
                <a:solidFill>
                  <a:srgbClr val="0070C0"/>
                </a:solidFill>
                <a:effectLst>
                  <a:outerShdw blurRad="38100" dist="38100" dir="2700000" algn="tl">
                    <a:srgbClr val="000000">
                      <a:alpha val="43137"/>
                    </a:srgbClr>
                  </a:outerShdw>
                </a:effectLst>
                <a:latin typeface="+mn-lt"/>
              </a:rPr>
              <a:t>Lecture 1</a:t>
            </a:r>
            <a:br>
              <a:rPr lang="en-GB" sz="4800" b="1" dirty="0">
                <a:solidFill>
                  <a:srgbClr val="0070C0"/>
                </a:solidFill>
                <a:effectLst>
                  <a:outerShdw blurRad="38100" dist="38100" dir="2700000" algn="tl">
                    <a:srgbClr val="000000">
                      <a:alpha val="43137"/>
                    </a:srgbClr>
                  </a:outerShdw>
                </a:effectLst>
                <a:latin typeface="+mn-lt"/>
              </a:rPr>
            </a:br>
            <a:r>
              <a:rPr lang="en-GB" sz="4800" b="1" dirty="0">
                <a:solidFill>
                  <a:srgbClr val="0070C0"/>
                </a:solidFill>
                <a:effectLst>
                  <a:outerShdw blurRad="38100" dist="38100" dir="2700000" algn="tl">
                    <a:srgbClr val="000000">
                      <a:alpha val="43137"/>
                    </a:srgbClr>
                  </a:outerShdw>
                </a:effectLst>
                <a:latin typeface="+mn-lt"/>
              </a:rPr>
              <a:t>The Psychology of Language Creation</a:t>
            </a:r>
            <a:endParaRPr lang="en-GB" sz="4800" dirty="0">
              <a:solidFill>
                <a:srgbClr val="0070C0"/>
              </a:solidFill>
              <a:effectLst>
                <a:outerShdw blurRad="38100" dist="38100" dir="2700000" algn="tl">
                  <a:srgbClr val="000000">
                    <a:alpha val="43137"/>
                  </a:srgbClr>
                </a:outerShdw>
              </a:effectLst>
              <a:latin typeface="+mn-lt"/>
            </a:endParaRPr>
          </a:p>
        </p:txBody>
      </p:sp>
      <p:pic>
        <p:nvPicPr>
          <p:cNvPr id="3" name="Picture 2">
            <a:extLst>
              <a:ext uri="{FF2B5EF4-FFF2-40B4-BE49-F238E27FC236}">
                <a16:creationId xmlns:a16="http://schemas.microsoft.com/office/drawing/2014/main" id="{0E160002-8AC1-487F-A469-EB681B7F9F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799" y="1997460"/>
            <a:ext cx="9260961" cy="4068000"/>
          </a:xfrm>
          <a:prstGeom prst="rect">
            <a:avLst/>
          </a:prstGeom>
        </p:spPr>
      </p:pic>
      <p:pic>
        <p:nvPicPr>
          <p:cNvPr id="6" name="Picture 5">
            <a:extLst>
              <a:ext uri="{FF2B5EF4-FFF2-40B4-BE49-F238E27FC236}">
                <a16:creationId xmlns:a16="http://schemas.microsoft.com/office/drawing/2014/main" id="{48D00B65-5A18-4339-88B2-664F819D78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7754" y="2643791"/>
            <a:ext cx="2556481" cy="4068000"/>
          </a:xfrm>
          <a:prstGeom prst="rect">
            <a:avLst/>
          </a:prstGeom>
        </p:spPr>
      </p:pic>
      <p:sp>
        <p:nvSpPr>
          <p:cNvPr id="4" name="TextBox 3">
            <a:extLst>
              <a:ext uri="{FF2B5EF4-FFF2-40B4-BE49-F238E27FC236}">
                <a16:creationId xmlns:a16="http://schemas.microsoft.com/office/drawing/2014/main" id="{9BEC35E5-6AD8-42B7-B4ED-56535291EB28}"/>
              </a:ext>
            </a:extLst>
          </p:cNvPr>
          <p:cNvSpPr txBox="1"/>
          <p:nvPr/>
        </p:nvSpPr>
        <p:spPr>
          <a:xfrm>
            <a:off x="137765" y="6065460"/>
            <a:ext cx="9260961" cy="646331"/>
          </a:xfrm>
          <a:prstGeom prst="rect">
            <a:avLst/>
          </a:prstGeom>
          <a:noFill/>
        </p:spPr>
        <p:txBody>
          <a:bodyPr wrap="square" rtlCol="0">
            <a:spAutoFit/>
          </a:bodyPr>
          <a:lstStyle/>
          <a:p>
            <a:pPr algn="ctr"/>
            <a:r>
              <a:rPr lang="en-GB" dirty="0">
                <a:solidFill>
                  <a:srgbClr val="FF0000"/>
                </a:solidFill>
                <a:effectLst>
                  <a:outerShdw blurRad="38100" dist="38100" dir="2700000" algn="tl">
                    <a:srgbClr val="000000">
                      <a:alpha val="43137"/>
                    </a:srgbClr>
                  </a:outerShdw>
                </a:effectLst>
              </a:rPr>
              <a:t>No language, not even languages that don’t really exist, should suffer the indignity</a:t>
            </a:r>
          </a:p>
          <a:p>
            <a:pPr algn="ctr"/>
            <a:r>
              <a:rPr lang="en-GB" dirty="0">
                <a:solidFill>
                  <a:srgbClr val="FF0000"/>
                </a:solidFill>
                <a:effectLst>
                  <a:outerShdw blurRad="38100" dist="38100" dir="2700000" algn="tl">
                    <a:srgbClr val="000000">
                      <a:alpha val="43137"/>
                    </a:srgbClr>
                  </a:outerShdw>
                </a:effectLst>
              </a:rPr>
              <a:t>of being reduced to sounds with no meanings</a:t>
            </a:r>
          </a:p>
        </p:txBody>
      </p:sp>
      <p:sp>
        <p:nvSpPr>
          <p:cNvPr id="5" name="TextBox 4">
            <a:extLst>
              <a:ext uri="{FF2B5EF4-FFF2-40B4-BE49-F238E27FC236}">
                <a16:creationId xmlns:a16="http://schemas.microsoft.com/office/drawing/2014/main" id="{B0C98545-7E9A-462F-9299-FF57463312BF}"/>
              </a:ext>
            </a:extLst>
          </p:cNvPr>
          <p:cNvSpPr txBox="1"/>
          <p:nvPr/>
        </p:nvSpPr>
        <p:spPr>
          <a:xfrm>
            <a:off x="9497755" y="1997460"/>
            <a:ext cx="2556480" cy="646331"/>
          </a:xfrm>
          <a:prstGeom prst="rect">
            <a:avLst/>
          </a:prstGeom>
          <a:noFill/>
        </p:spPr>
        <p:txBody>
          <a:bodyPr wrap="square" rtlCol="0">
            <a:spAutoFit/>
          </a:bodyPr>
          <a:lstStyle/>
          <a:p>
            <a:pPr algn="ctr"/>
            <a:r>
              <a:rPr lang="en-GB" dirty="0">
                <a:solidFill>
                  <a:srgbClr val="00B050"/>
                </a:solidFill>
                <a:effectLst>
                  <a:outerShdw blurRad="38100" dist="38100" dir="2700000" algn="tl">
                    <a:srgbClr val="000000">
                      <a:alpha val="43137"/>
                    </a:srgbClr>
                  </a:outerShdw>
                </a:effectLst>
              </a:rPr>
              <a:t>One of the first conlangs:</a:t>
            </a:r>
          </a:p>
          <a:p>
            <a:pPr algn="ctr"/>
            <a:r>
              <a:rPr lang="en-GB" dirty="0">
                <a:solidFill>
                  <a:srgbClr val="00B050"/>
                </a:solidFill>
                <a:effectLst>
                  <a:outerShdw blurRad="38100" dist="38100" dir="2700000" algn="tl">
                    <a:srgbClr val="000000">
                      <a:alpha val="43137"/>
                    </a:srgbClr>
                  </a:outerShdw>
                </a:effectLst>
              </a:rPr>
              <a:t>John Wilkins, 1668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80000" cy="6858000"/>
          </a:xfrm>
          <a:ln w="38100">
            <a:solidFill>
              <a:srgbClr val="00B0F0"/>
            </a:solidFill>
            <a:prstDash val="sysDash"/>
          </a:ln>
        </p:spPr>
        <p:txBody>
          <a:bodyPr vert="vert270">
            <a:normAutofit/>
          </a:bodyPr>
          <a:lstStyle/>
          <a:p>
            <a:r>
              <a:rPr lang="en-GB" b="1" dirty="0">
                <a:solidFill>
                  <a:srgbClr val="0070C0"/>
                </a:solidFill>
                <a:effectLst>
                  <a:outerShdw blurRad="38100" dist="38100" dir="2700000" algn="tl">
                    <a:srgbClr val="000000">
                      <a:alpha val="43137"/>
                    </a:srgbClr>
                  </a:outerShdw>
                </a:effectLst>
                <a:latin typeface="+mn-lt"/>
              </a:rPr>
              <a:t>What is language for?</a:t>
            </a:r>
          </a:p>
        </p:txBody>
      </p:sp>
      <p:pic>
        <p:nvPicPr>
          <p:cNvPr id="17410" name="Picture 2" descr="http://t3.gstatic.com/images?q=tbn:ANd9GcR0l7Cb3ifVjI1rDgVKi83mmnd92E4nvHARgAESUVEf6ObDvjiv9A"/>
          <p:cNvPicPr>
            <a:picLocks noChangeAspect="1" noChangeArrowheads="1"/>
          </p:cNvPicPr>
          <p:nvPr/>
        </p:nvPicPr>
        <p:blipFill>
          <a:blip r:embed="rId2" cstate="print"/>
          <a:srcRect/>
          <a:stretch>
            <a:fillRect/>
          </a:stretch>
        </p:blipFill>
        <p:spPr bwMode="auto">
          <a:xfrm>
            <a:off x="1669454" y="392100"/>
            <a:ext cx="2153696" cy="2712829"/>
          </a:xfrm>
          <a:prstGeom prst="rect">
            <a:avLst/>
          </a:prstGeom>
          <a:noFill/>
        </p:spPr>
      </p:pic>
      <p:pic>
        <p:nvPicPr>
          <p:cNvPr id="17414" name="Picture 6" descr="Preschoolers playing"/>
          <p:cNvPicPr>
            <a:picLocks noChangeAspect="1" noChangeArrowheads="1"/>
          </p:cNvPicPr>
          <p:nvPr/>
        </p:nvPicPr>
        <p:blipFill>
          <a:blip r:embed="rId3" cstate="print"/>
          <a:srcRect/>
          <a:stretch>
            <a:fillRect/>
          </a:stretch>
        </p:blipFill>
        <p:spPr bwMode="auto">
          <a:xfrm>
            <a:off x="1958105" y="4280848"/>
            <a:ext cx="1952625" cy="1952625"/>
          </a:xfrm>
          <a:prstGeom prst="rect">
            <a:avLst/>
          </a:prstGeom>
          <a:noFill/>
        </p:spPr>
      </p:pic>
      <p:pic>
        <p:nvPicPr>
          <p:cNvPr id="17416" name="Picture 8" descr="http://t3.gstatic.com/images?q=tbn:ANd9GcQUUuwmLrUw0ENPyrjtz5MoysgEZqUXjXcSZ8oXR8WjOOFId_evGewy2hk7"/>
          <p:cNvPicPr>
            <a:picLocks noChangeAspect="1" noChangeArrowheads="1"/>
          </p:cNvPicPr>
          <p:nvPr/>
        </p:nvPicPr>
        <p:blipFill>
          <a:blip r:embed="rId4" cstate="print"/>
          <a:srcRect/>
          <a:stretch>
            <a:fillRect/>
          </a:stretch>
        </p:blipFill>
        <p:spPr bwMode="auto">
          <a:xfrm>
            <a:off x="5156652" y="4266592"/>
            <a:ext cx="2466975" cy="1847851"/>
          </a:xfrm>
          <a:prstGeom prst="rect">
            <a:avLst/>
          </a:prstGeom>
          <a:noFill/>
        </p:spPr>
      </p:pic>
      <p:pic>
        <p:nvPicPr>
          <p:cNvPr id="17418" name="Picture 10" descr="http://iamachild.files.wordpress.com/2010/09/small_der-grossvater-erzahit-eine-geschichte-grandfather-telling-a-story.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869550" y="3846845"/>
            <a:ext cx="3082144" cy="2159149"/>
          </a:xfrm>
          <a:prstGeom prst="rect">
            <a:avLst/>
          </a:prstGeom>
          <a:noFill/>
        </p:spPr>
      </p:pic>
      <p:sp>
        <p:nvSpPr>
          <p:cNvPr id="3" name="TextBox 2"/>
          <p:cNvSpPr txBox="1"/>
          <p:nvPr/>
        </p:nvSpPr>
        <p:spPr>
          <a:xfrm>
            <a:off x="5330315" y="3894303"/>
            <a:ext cx="2119646" cy="369332"/>
          </a:xfrm>
          <a:prstGeom prst="rect">
            <a:avLst/>
          </a:prstGeom>
          <a:noFill/>
        </p:spPr>
        <p:txBody>
          <a:bodyPr wrap="square" rtlCol="0">
            <a:spAutoFit/>
          </a:bodyPr>
          <a:lstStyle/>
          <a:p>
            <a:pPr algn="ctr"/>
            <a:r>
              <a:rPr lang="en-GB" dirty="0">
                <a:solidFill>
                  <a:srgbClr val="FF0000"/>
                </a:solidFill>
                <a:effectLst>
                  <a:outerShdw blurRad="38100" dist="38100" dir="2700000" algn="tl">
                    <a:srgbClr val="000000">
                      <a:alpha val="43137"/>
                    </a:srgbClr>
                  </a:outerShdw>
                </a:effectLst>
              </a:rPr>
              <a:t>Social Instrument?</a:t>
            </a:r>
          </a:p>
        </p:txBody>
      </p:sp>
      <p:sp>
        <p:nvSpPr>
          <p:cNvPr id="9" name="TextBox 8"/>
          <p:cNvSpPr txBox="1"/>
          <p:nvPr/>
        </p:nvSpPr>
        <p:spPr>
          <a:xfrm>
            <a:off x="9350799" y="3477512"/>
            <a:ext cx="2119646" cy="369332"/>
          </a:xfrm>
          <a:prstGeom prst="rect">
            <a:avLst/>
          </a:prstGeom>
          <a:noFill/>
        </p:spPr>
        <p:txBody>
          <a:bodyPr wrap="square" rtlCol="0">
            <a:spAutoFit/>
          </a:bodyPr>
          <a:lstStyle/>
          <a:p>
            <a:pPr algn="ctr"/>
            <a:r>
              <a:rPr lang="en-GB" dirty="0">
                <a:solidFill>
                  <a:srgbClr val="FF0000"/>
                </a:solidFill>
                <a:effectLst>
                  <a:outerShdw blurRad="38100" dist="38100" dir="2700000" algn="tl">
                    <a:srgbClr val="000000">
                      <a:alpha val="43137"/>
                    </a:srgbClr>
                  </a:outerShdw>
                </a:effectLst>
              </a:rPr>
              <a:t>Communication?</a:t>
            </a:r>
          </a:p>
        </p:txBody>
      </p:sp>
      <p:sp>
        <p:nvSpPr>
          <p:cNvPr id="10" name="TextBox 9"/>
          <p:cNvSpPr txBox="1"/>
          <p:nvPr/>
        </p:nvSpPr>
        <p:spPr>
          <a:xfrm>
            <a:off x="1871052" y="3897260"/>
            <a:ext cx="2119646" cy="369332"/>
          </a:xfrm>
          <a:prstGeom prst="rect">
            <a:avLst/>
          </a:prstGeom>
          <a:noFill/>
        </p:spPr>
        <p:txBody>
          <a:bodyPr wrap="square" rtlCol="0">
            <a:spAutoFit/>
          </a:bodyPr>
          <a:lstStyle/>
          <a:p>
            <a:pPr algn="ctr"/>
            <a:r>
              <a:rPr lang="en-GB" dirty="0">
                <a:solidFill>
                  <a:srgbClr val="FF0000"/>
                </a:solidFill>
                <a:effectLst>
                  <a:outerShdw blurRad="38100" dist="38100" dir="2700000" algn="tl">
                    <a:srgbClr val="000000">
                      <a:alpha val="43137"/>
                    </a:srgbClr>
                  </a:outerShdw>
                </a:effectLst>
              </a:rPr>
              <a:t>Socialisation?</a:t>
            </a:r>
          </a:p>
        </p:txBody>
      </p:sp>
      <p:sp>
        <p:nvSpPr>
          <p:cNvPr id="11" name="TextBox 10"/>
          <p:cNvSpPr txBox="1"/>
          <p:nvPr/>
        </p:nvSpPr>
        <p:spPr>
          <a:xfrm>
            <a:off x="6557843" y="2929565"/>
            <a:ext cx="2119646" cy="369332"/>
          </a:xfrm>
          <a:prstGeom prst="rect">
            <a:avLst/>
          </a:prstGeom>
          <a:noFill/>
        </p:spPr>
        <p:txBody>
          <a:bodyPr wrap="square" rtlCol="0">
            <a:spAutoFit/>
          </a:bodyPr>
          <a:lstStyle/>
          <a:p>
            <a:pPr algn="ctr"/>
            <a:r>
              <a:rPr lang="en-GB" dirty="0">
                <a:solidFill>
                  <a:srgbClr val="FF0000"/>
                </a:solidFill>
                <a:effectLst>
                  <a:outerShdw blurRad="38100" dist="38100" dir="2700000" algn="tl">
                    <a:srgbClr val="000000">
                      <a:alpha val="43137"/>
                    </a:srgbClr>
                  </a:outerShdw>
                </a:effectLst>
              </a:rPr>
              <a:t>Signalling?</a:t>
            </a:r>
          </a:p>
        </p:txBody>
      </p:sp>
      <p:sp>
        <p:nvSpPr>
          <p:cNvPr id="12" name="TextBox 11"/>
          <p:cNvSpPr txBox="1"/>
          <p:nvPr/>
        </p:nvSpPr>
        <p:spPr>
          <a:xfrm>
            <a:off x="1691273" y="3104928"/>
            <a:ext cx="2119646" cy="369332"/>
          </a:xfrm>
          <a:prstGeom prst="rect">
            <a:avLst/>
          </a:prstGeom>
          <a:noFill/>
        </p:spPr>
        <p:txBody>
          <a:bodyPr wrap="square" rtlCol="0">
            <a:spAutoFit/>
          </a:bodyPr>
          <a:lstStyle/>
          <a:p>
            <a:pPr algn="ctr"/>
            <a:r>
              <a:rPr lang="en-GB" dirty="0">
                <a:solidFill>
                  <a:srgbClr val="FF0000"/>
                </a:solidFill>
                <a:effectLst>
                  <a:outerShdw blurRad="38100" dist="38100" dir="2700000" algn="tl">
                    <a:srgbClr val="000000">
                      <a:alpha val="43137"/>
                    </a:srgbClr>
                  </a:outerShdw>
                </a:effectLst>
              </a:rPr>
              <a:t>Thinking?</a:t>
            </a:r>
          </a:p>
        </p:txBody>
      </p:sp>
      <p:pic>
        <p:nvPicPr>
          <p:cNvPr id="4" name="Picture 3">
            <a:extLst>
              <a:ext uri="{FF2B5EF4-FFF2-40B4-BE49-F238E27FC236}">
                <a16:creationId xmlns:a16="http://schemas.microsoft.com/office/drawing/2014/main" id="{4BF9588E-1014-4342-AE45-46868BB7AF7D}"/>
              </a:ext>
            </a:extLst>
          </p:cNvPr>
          <p:cNvPicPr>
            <a:picLocks noChangeAspect="1"/>
          </p:cNvPicPr>
          <p:nvPr/>
        </p:nvPicPr>
        <p:blipFill>
          <a:blip r:embed="rId6"/>
          <a:stretch>
            <a:fillRect/>
          </a:stretch>
        </p:blipFill>
        <p:spPr>
          <a:xfrm>
            <a:off x="5419606" y="642831"/>
            <a:ext cx="2276475" cy="2009775"/>
          </a:xfrm>
          <a:prstGeom prst="rect">
            <a:avLst/>
          </a:prstGeom>
        </p:spPr>
      </p:pic>
      <p:pic>
        <p:nvPicPr>
          <p:cNvPr id="6" name="Picture 5">
            <a:extLst>
              <a:ext uri="{FF2B5EF4-FFF2-40B4-BE49-F238E27FC236}">
                <a16:creationId xmlns:a16="http://schemas.microsoft.com/office/drawing/2014/main" id="{B44BC225-5747-4791-AA34-9BDB9D8A8B7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7424" t="11503" r="17099" b="10060"/>
          <a:stretch/>
        </p:blipFill>
        <p:spPr>
          <a:xfrm>
            <a:off x="7696081" y="102282"/>
            <a:ext cx="1992588" cy="1591336"/>
          </a:xfrm>
          <a:prstGeom prst="rect">
            <a:avLst/>
          </a:prstGeom>
        </p:spPr>
      </p:pic>
      <p:pic>
        <p:nvPicPr>
          <p:cNvPr id="8" name="Picture 7">
            <a:extLst>
              <a:ext uri="{FF2B5EF4-FFF2-40B4-BE49-F238E27FC236}">
                <a16:creationId xmlns:a16="http://schemas.microsoft.com/office/drawing/2014/main" id="{EFB294D3-BB09-424D-967C-C99C56583DB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93038" y="1649076"/>
            <a:ext cx="2711624" cy="128048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750" fill="hold"/>
                                        <p:tgtEl>
                                          <p:spTgt spid="17410"/>
                                        </p:tgtEl>
                                        <p:attrNameLst>
                                          <p:attrName>ppt_w</p:attrName>
                                        </p:attrNameLst>
                                      </p:cBhvr>
                                      <p:tavLst>
                                        <p:tav tm="0">
                                          <p:val>
                                            <p:fltVal val="0"/>
                                          </p:val>
                                        </p:tav>
                                        <p:tav tm="100000">
                                          <p:val>
                                            <p:strVal val="#ppt_w"/>
                                          </p:val>
                                        </p:tav>
                                      </p:tavLst>
                                    </p:anim>
                                    <p:anim calcmode="lin" valueType="num">
                                      <p:cBhvr>
                                        <p:cTn id="8" dur="750" fill="hold"/>
                                        <p:tgtEl>
                                          <p:spTgt spid="17410"/>
                                        </p:tgtEl>
                                        <p:attrNameLst>
                                          <p:attrName>ppt_h</p:attrName>
                                        </p:attrNameLst>
                                      </p:cBhvr>
                                      <p:tavLst>
                                        <p:tav tm="0">
                                          <p:val>
                                            <p:fltVal val="0"/>
                                          </p:val>
                                        </p:tav>
                                        <p:tav tm="100000">
                                          <p:val>
                                            <p:strVal val="#ppt_h"/>
                                          </p:val>
                                        </p:tav>
                                      </p:tavLst>
                                    </p:anim>
                                    <p:animEffect transition="in" filter="fade">
                                      <p:cBhvr>
                                        <p:cTn id="9" dur="750"/>
                                        <p:tgtEl>
                                          <p:spTgt spid="174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750" fill="hold"/>
                                        <p:tgtEl>
                                          <p:spTgt spid="12"/>
                                        </p:tgtEl>
                                        <p:attrNameLst>
                                          <p:attrName>ppt_w</p:attrName>
                                        </p:attrNameLst>
                                      </p:cBhvr>
                                      <p:tavLst>
                                        <p:tav tm="0">
                                          <p:val>
                                            <p:fltVal val="0"/>
                                          </p:val>
                                        </p:tav>
                                        <p:tav tm="100000">
                                          <p:val>
                                            <p:strVal val="#ppt_w"/>
                                          </p:val>
                                        </p:tav>
                                      </p:tavLst>
                                    </p:anim>
                                    <p:anim calcmode="lin" valueType="num">
                                      <p:cBhvr>
                                        <p:cTn id="13" dur="750" fill="hold"/>
                                        <p:tgtEl>
                                          <p:spTgt spid="12"/>
                                        </p:tgtEl>
                                        <p:attrNameLst>
                                          <p:attrName>ppt_h</p:attrName>
                                        </p:attrNameLst>
                                      </p:cBhvr>
                                      <p:tavLst>
                                        <p:tav tm="0">
                                          <p:val>
                                            <p:fltVal val="0"/>
                                          </p:val>
                                        </p:tav>
                                        <p:tav tm="100000">
                                          <p:val>
                                            <p:strVal val="#ppt_h"/>
                                          </p:val>
                                        </p:tav>
                                      </p:tavLst>
                                    </p:anim>
                                    <p:animEffect transition="in" filter="fade">
                                      <p:cBhvr>
                                        <p:cTn id="14" dur="750"/>
                                        <p:tgtEl>
                                          <p:spTgt spid="12"/>
                                        </p:tgtEl>
                                      </p:cBhvr>
                                    </p:animEffect>
                                  </p:childTnLst>
                                </p:cTn>
                              </p:par>
                            </p:childTnLst>
                          </p:cTn>
                        </p:par>
                        <p:par>
                          <p:cTn id="15" fill="hold">
                            <p:stCondLst>
                              <p:cond delay="75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750" fill="hold"/>
                                        <p:tgtEl>
                                          <p:spTgt spid="11"/>
                                        </p:tgtEl>
                                        <p:attrNameLst>
                                          <p:attrName>ppt_w</p:attrName>
                                        </p:attrNameLst>
                                      </p:cBhvr>
                                      <p:tavLst>
                                        <p:tav tm="0">
                                          <p:val>
                                            <p:fltVal val="0"/>
                                          </p:val>
                                        </p:tav>
                                        <p:tav tm="100000">
                                          <p:val>
                                            <p:strVal val="#ppt_w"/>
                                          </p:val>
                                        </p:tav>
                                      </p:tavLst>
                                    </p:anim>
                                    <p:anim calcmode="lin" valueType="num">
                                      <p:cBhvr>
                                        <p:cTn id="19" dur="750" fill="hold"/>
                                        <p:tgtEl>
                                          <p:spTgt spid="11"/>
                                        </p:tgtEl>
                                        <p:attrNameLst>
                                          <p:attrName>ppt_h</p:attrName>
                                        </p:attrNameLst>
                                      </p:cBhvr>
                                      <p:tavLst>
                                        <p:tav tm="0">
                                          <p:val>
                                            <p:fltVal val="0"/>
                                          </p:val>
                                        </p:tav>
                                        <p:tav tm="100000">
                                          <p:val>
                                            <p:strVal val="#ppt_h"/>
                                          </p:val>
                                        </p:tav>
                                      </p:tavLst>
                                    </p:anim>
                                    <p:animEffect transition="in" filter="fade">
                                      <p:cBhvr>
                                        <p:cTn id="20" dur="750"/>
                                        <p:tgtEl>
                                          <p:spTgt spid="11"/>
                                        </p:tgtEl>
                                      </p:cBhvr>
                                    </p:animEffect>
                                  </p:childTnLst>
                                </p:cTn>
                              </p:par>
                              <p:par>
                                <p:cTn id="21" presetID="53" presetClass="entr" presetSubtype="16"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750" fill="hold"/>
                                        <p:tgtEl>
                                          <p:spTgt spid="4"/>
                                        </p:tgtEl>
                                        <p:attrNameLst>
                                          <p:attrName>ppt_w</p:attrName>
                                        </p:attrNameLst>
                                      </p:cBhvr>
                                      <p:tavLst>
                                        <p:tav tm="0">
                                          <p:val>
                                            <p:fltVal val="0"/>
                                          </p:val>
                                        </p:tav>
                                        <p:tav tm="100000">
                                          <p:val>
                                            <p:strVal val="#ppt_w"/>
                                          </p:val>
                                        </p:tav>
                                      </p:tavLst>
                                    </p:anim>
                                    <p:anim calcmode="lin" valueType="num">
                                      <p:cBhvr>
                                        <p:cTn id="24" dur="750" fill="hold"/>
                                        <p:tgtEl>
                                          <p:spTgt spid="4"/>
                                        </p:tgtEl>
                                        <p:attrNameLst>
                                          <p:attrName>ppt_h</p:attrName>
                                        </p:attrNameLst>
                                      </p:cBhvr>
                                      <p:tavLst>
                                        <p:tav tm="0">
                                          <p:val>
                                            <p:fltVal val="0"/>
                                          </p:val>
                                        </p:tav>
                                        <p:tav tm="100000">
                                          <p:val>
                                            <p:strVal val="#ppt_h"/>
                                          </p:val>
                                        </p:tav>
                                      </p:tavLst>
                                    </p:anim>
                                    <p:animEffect transition="in" filter="fade">
                                      <p:cBhvr>
                                        <p:cTn id="25" dur="750"/>
                                        <p:tgtEl>
                                          <p:spTgt spid="4"/>
                                        </p:tgtEl>
                                      </p:cBhvr>
                                    </p:animEffect>
                                  </p:childTnLst>
                                </p:cTn>
                              </p:par>
                              <p:par>
                                <p:cTn id="26" presetID="53" presetClass="entr" presetSubtype="16"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750" fill="hold"/>
                                        <p:tgtEl>
                                          <p:spTgt spid="8"/>
                                        </p:tgtEl>
                                        <p:attrNameLst>
                                          <p:attrName>ppt_w</p:attrName>
                                        </p:attrNameLst>
                                      </p:cBhvr>
                                      <p:tavLst>
                                        <p:tav tm="0">
                                          <p:val>
                                            <p:fltVal val="0"/>
                                          </p:val>
                                        </p:tav>
                                        <p:tav tm="100000">
                                          <p:val>
                                            <p:strVal val="#ppt_w"/>
                                          </p:val>
                                        </p:tav>
                                      </p:tavLst>
                                    </p:anim>
                                    <p:anim calcmode="lin" valueType="num">
                                      <p:cBhvr>
                                        <p:cTn id="29" dur="750" fill="hold"/>
                                        <p:tgtEl>
                                          <p:spTgt spid="8"/>
                                        </p:tgtEl>
                                        <p:attrNameLst>
                                          <p:attrName>ppt_h</p:attrName>
                                        </p:attrNameLst>
                                      </p:cBhvr>
                                      <p:tavLst>
                                        <p:tav tm="0">
                                          <p:val>
                                            <p:fltVal val="0"/>
                                          </p:val>
                                        </p:tav>
                                        <p:tav tm="100000">
                                          <p:val>
                                            <p:strVal val="#ppt_h"/>
                                          </p:val>
                                        </p:tav>
                                      </p:tavLst>
                                    </p:anim>
                                    <p:animEffect transition="in" filter="fade">
                                      <p:cBhvr>
                                        <p:cTn id="30" dur="750"/>
                                        <p:tgtEl>
                                          <p:spTgt spid="8"/>
                                        </p:tgtEl>
                                      </p:cBhvr>
                                    </p:animEffect>
                                  </p:childTnLst>
                                </p:cTn>
                              </p:par>
                              <p:par>
                                <p:cTn id="31" presetID="53" presetClass="entr" presetSubtype="16"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750" fill="hold"/>
                                        <p:tgtEl>
                                          <p:spTgt spid="6"/>
                                        </p:tgtEl>
                                        <p:attrNameLst>
                                          <p:attrName>ppt_w</p:attrName>
                                        </p:attrNameLst>
                                      </p:cBhvr>
                                      <p:tavLst>
                                        <p:tav tm="0">
                                          <p:val>
                                            <p:fltVal val="0"/>
                                          </p:val>
                                        </p:tav>
                                        <p:tav tm="100000">
                                          <p:val>
                                            <p:strVal val="#ppt_w"/>
                                          </p:val>
                                        </p:tav>
                                      </p:tavLst>
                                    </p:anim>
                                    <p:anim calcmode="lin" valueType="num">
                                      <p:cBhvr>
                                        <p:cTn id="34" dur="750" fill="hold"/>
                                        <p:tgtEl>
                                          <p:spTgt spid="6"/>
                                        </p:tgtEl>
                                        <p:attrNameLst>
                                          <p:attrName>ppt_h</p:attrName>
                                        </p:attrNameLst>
                                      </p:cBhvr>
                                      <p:tavLst>
                                        <p:tav tm="0">
                                          <p:val>
                                            <p:fltVal val="0"/>
                                          </p:val>
                                        </p:tav>
                                        <p:tav tm="100000">
                                          <p:val>
                                            <p:strVal val="#ppt_h"/>
                                          </p:val>
                                        </p:tav>
                                      </p:tavLst>
                                    </p:anim>
                                    <p:animEffect transition="in" filter="fade">
                                      <p:cBhvr>
                                        <p:cTn id="35" dur="750"/>
                                        <p:tgtEl>
                                          <p:spTgt spid="6"/>
                                        </p:tgtEl>
                                      </p:cBhvr>
                                    </p:animEffect>
                                  </p:childTnLst>
                                </p:cTn>
                              </p:par>
                            </p:childTnLst>
                          </p:cTn>
                        </p:par>
                        <p:par>
                          <p:cTn id="36" fill="hold">
                            <p:stCondLst>
                              <p:cond delay="1500"/>
                            </p:stCondLst>
                            <p:childTnLst>
                              <p:par>
                                <p:cTn id="37" presetID="53" presetClass="entr" presetSubtype="16" fill="hold" nodeType="afterEffect">
                                  <p:stCondLst>
                                    <p:cond delay="0"/>
                                  </p:stCondLst>
                                  <p:childTnLst>
                                    <p:set>
                                      <p:cBhvr>
                                        <p:cTn id="38" dur="1" fill="hold">
                                          <p:stCondLst>
                                            <p:cond delay="0"/>
                                          </p:stCondLst>
                                        </p:cTn>
                                        <p:tgtEl>
                                          <p:spTgt spid="17414"/>
                                        </p:tgtEl>
                                        <p:attrNameLst>
                                          <p:attrName>style.visibility</p:attrName>
                                        </p:attrNameLst>
                                      </p:cBhvr>
                                      <p:to>
                                        <p:strVal val="visible"/>
                                      </p:to>
                                    </p:set>
                                    <p:anim calcmode="lin" valueType="num">
                                      <p:cBhvr>
                                        <p:cTn id="39" dur="750" fill="hold"/>
                                        <p:tgtEl>
                                          <p:spTgt spid="17414"/>
                                        </p:tgtEl>
                                        <p:attrNameLst>
                                          <p:attrName>ppt_w</p:attrName>
                                        </p:attrNameLst>
                                      </p:cBhvr>
                                      <p:tavLst>
                                        <p:tav tm="0">
                                          <p:val>
                                            <p:fltVal val="0"/>
                                          </p:val>
                                        </p:tav>
                                        <p:tav tm="100000">
                                          <p:val>
                                            <p:strVal val="#ppt_w"/>
                                          </p:val>
                                        </p:tav>
                                      </p:tavLst>
                                    </p:anim>
                                    <p:anim calcmode="lin" valueType="num">
                                      <p:cBhvr>
                                        <p:cTn id="40" dur="750" fill="hold"/>
                                        <p:tgtEl>
                                          <p:spTgt spid="17414"/>
                                        </p:tgtEl>
                                        <p:attrNameLst>
                                          <p:attrName>ppt_h</p:attrName>
                                        </p:attrNameLst>
                                      </p:cBhvr>
                                      <p:tavLst>
                                        <p:tav tm="0">
                                          <p:val>
                                            <p:fltVal val="0"/>
                                          </p:val>
                                        </p:tav>
                                        <p:tav tm="100000">
                                          <p:val>
                                            <p:strVal val="#ppt_h"/>
                                          </p:val>
                                        </p:tav>
                                      </p:tavLst>
                                    </p:anim>
                                    <p:animEffect transition="in" filter="fade">
                                      <p:cBhvr>
                                        <p:cTn id="41" dur="750"/>
                                        <p:tgtEl>
                                          <p:spTgt spid="17414"/>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750" fill="hold"/>
                                        <p:tgtEl>
                                          <p:spTgt spid="10"/>
                                        </p:tgtEl>
                                        <p:attrNameLst>
                                          <p:attrName>ppt_w</p:attrName>
                                        </p:attrNameLst>
                                      </p:cBhvr>
                                      <p:tavLst>
                                        <p:tav tm="0">
                                          <p:val>
                                            <p:fltVal val="0"/>
                                          </p:val>
                                        </p:tav>
                                        <p:tav tm="100000">
                                          <p:val>
                                            <p:strVal val="#ppt_w"/>
                                          </p:val>
                                        </p:tav>
                                      </p:tavLst>
                                    </p:anim>
                                    <p:anim calcmode="lin" valueType="num">
                                      <p:cBhvr>
                                        <p:cTn id="45" dur="750" fill="hold"/>
                                        <p:tgtEl>
                                          <p:spTgt spid="10"/>
                                        </p:tgtEl>
                                        <p:attrNameLst>
                                          <p:attrName>ppt_h</p:attrName>
                                        </p:attrNameLst>
                                      </p:cBhvr>
                                      <p:tavLst>
                                        <p:tav tm="0">
                                          <p:val>
                                            <p:fltVal val="0"/>
                                          </p:val>
                                        </p:tav>
                                        <p:tav tm="100000">
                                          <p:val>
                                            <p:strVal val="#ppt_h"/>
                                          </p:val>
                                        </p:tav>
                                      </p:tavLst>
                                    </p:anim>
                                    <p:animEffect transition="in" filter="fade">
                                      <p:cBhvr>
                                        <p:cTn id="46" dur="750"/>
                                        <p:tgtEl>
                                          <p:spTgt spid="10"/>
                                        </p:tgtEl>
                                      </p:cBhvr>
                                    </p:animEffect>
                                  </p:childTnLst>
                                </p:cTn>
                              </p:par>
                            </p:childTnLst>
                          </p:cTn>
                        </p:par>
                        <p:par>
                          <p:cTn id="47" fill="hold">
                            <p:stCondLst>
                              <p:cond delay="2250"/>
                            </p:stCondLst>
                            <p:childTnLst>
                              <p:par>
                                <p:cTn id="48" presetID="53" presetClass="entr" presetSubtype="16" fill="hold" nodeType="afterEffect">
                                  <p:stCondLst>
                                    <p:cond delay="0"/>
                                  </p:stCondLst>
                                  <p:childTnLst>
                                    <p:set>
                                      <p:cBhvr>
                                        <p:cTn id="49" dur="1" fill="hold">
                                          <p:stCondLst>
                                            <p:cond delay="0"/>
                                          </p:stCondLst>
                                        </p:cTn>
                                        <p:tgtEl>
                                          <p:spTgt spid="17416"/>
                                        </p:tgtEl>
                                        <p:attrNameLst>
                                          <p:attrName>style.visibility</p:attrName>
                                        </p:attrNameLst>
                                      </p:cBhvr>
                                      <p:to>
                                        <p:strVal val="visible"/>
                                      </p:to>
                                    </p:set>
                                    <p:anim calcmode="lin" valueType="num">
                                      <p:cBhvr>
                                        <p:cTn id="50" dur="750" fill="hold"/>
                                        <p:tgtEl>
                                          <p:spTgt spid="17416"/>
                                        </p:tgtEl>
                                        <p:attrNameLst>
                                          <p:attrName>ppt_w</p:attrName>
                                        </p:attrNameLst>
                                      </p:cBhvr>
                                      <p:tavLst>
                                        <p:tav tm="0">
                                          <p:val>
                                            <p:fltVal val="0"/>
                                          </p:val>
                                        </p:tav>
                                        <p:tav tm="100000">
                                          <p:val>
                                            <p:strVal val="#ppt_w"/>
                                          </p:val>
                                        </p:tav>
                                      </p:tavLst>
                                    </p:anim>
                                    <p:anim calcmode="lin" valueType="num">
                                      <p:cBhvr>
                                        <p:cTn id="51" dur="750" fill="hold"/>
                                        <p:tgtEl>
                                          <p:spTgt spid="17416"/>
                                        </p:tgtEl>
                                        <p:attrNameLst>
                                          <p:attrName>ppt_h</p:attrName>
                                        </p:attrNameLst>
                                      </p:cBhvr>
                                      <p:tavLst>
                                        <p:tav tm="0">
                                          <p:val>
                                            <p:fltVal val="0"/>
                                          </p:val>
                                        </p:tav>
                                        <p:tav tm="100000">
                                          <p:val>
                                            <p:strVal val="#ppt_h"/>
                                          </p:val>
                                        </p:tav>
                                      </p:tavLst>
                                    </p:anim>
                                    <p:animEffect transition="in" filter="fade">
                                      <p:cBhvr>
                                        <p:cTn id="52" dur="750"/>
                                        <p:tgtEl>
                                          <p:spTgt spid="17416"/>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p:cTn id="55" dur="750" fill="hold"/>
                                        <p:tgtEl>
                                          <p:spTgt spid="3"/>
                                        </p:tgtEl>
                                        <p:attrNameLst>
                                          <p:attrName>ppt_w</p:attrName>
                                        </p:attrNameLst>
                                      </p:cBhvr>
                                      <p:tavLst>
                                        <p:tav tm="0">
                                          <p:val>
                                            <p:fltVal val="0"/>
                                          </p:val>
                                        </p:tav>
                                        <p:tav tm="100000">
                                          <p:val>
                                            <p:strVal val="#ppt_w"/>
                                          </p:val>
                                        </p:tav>
                                      </p:tavLst>
                                    </p:anim>
                                    <p:anim calcmode="lin" valueType="num">
                                      <p:cBhvr>
                                        <p:cTn id="56" dur="750" fill="hold"/>
                                        <p:tgtEl>
                                          <p:spTgt spid="3"/>
                                        </p:tgtEl>
                                        <p:attrNameLst>
                                          <p:attrName>ppt_h</p:attrName>
                                        </p:attrNameLst>
                                      </p:cBhvr>
                                      <p:tavLst>
                                        <p:tav tm="0">
                                          <p:val>
                                            <p:fltVal val="0"/>
                                          </p:val>
                                        </p:tav>
                                        <p:tav tm="100000">
                                          <p:val>
                                            <p:strVal val="#ppt_h"/>
                                          </p:val>
                                        </p:tav>
                                      </p:tavLst>
                                    </p:anim>
                                    <p:animEffect transition="in" filter="fade">
                                      <p:cBhvr>
                                        <p:cTn id="57" dur="750"/>
                                        <p:tgtEl>
                                          <p:spTgt spid="3"/>
                                        </p:tgtEl>
                                      </p:cBhvr>
                                    </p:animEffect>
                                  </p:childTnLst>
                                </p:cTn>
                              </p:par>
                            </p:childTnLst>
                          </p:cTn>
                        </p:par>
                        <p:par>
                          <p:cTn id="58" fill="hold">
                            <p:stCondLst>
                              <p:cond delay="3000"/>
                            </p:stCondLst>
                            <p:childTnLst>
                              <p:par>
                                <p:cTn id="59" presetID="53" presetClass="entr" presetSubtype="16" fill="hold" nodeType="afterEffect">
                                  <p:stCondLst>
                                    <p:cond delay="0"/>
                                  </p:stCondLst>
                                  <p:childTnLst>
                                    <p:set>
                                      <p:cBhvr>
                                        <p:cTn id="60" dur="1" fill="hold">
                                          <p:stCondLst>
                                            <p:cond delay="0"/>
                                          </p:stCondLst>
                                        </p:cTn>
                                        <p:tgtEl>
                                          <p:spTgt spid="17418"/>
                                        </p:tgtEl>
                                        <p:attrNameLst>
                                          <p:attrName>style.visibility</p:attrName>
                                        </p:attrNameLst>
                                      </p:cBhvr>
                                      <p:to>
                                        <p:strVal val="visible"/>
                                      </p:to>
                                    </p:set>
                                    <p:anim calcmode="lin" valueType="num">
                                      <p:cBhvr>
                                        <p:cTn id="61" dur="750" fill="hold"/>
                                        <p:tgtEl>
                                          <p:spTgt spid="17418"/>
                                        </p:tgtEl>
                                        <p:attrNameLst>
                                          <p:attrName>ppt_w</p:attrName>
                                        </p:attrNameLst>
                                      </p:cBhvr>
                                      <p:tavLst>
                                        <p:tav tm="0">
                                          <p:val>
                                            <p:fltVal val="0"/>
                                          </p:val>
                                        </p:tav>
                                        <p:tav tm="100000">
                                          <p:val>
                                            <p:strVal val="#ppt_w"/>
                                          </p:val>
                                        </p:tav>
                                      </p:tavLst>
                                    </p:anim>
                                    <p:anim calcmode="lin" valueType="num">
                                      <p:cBhvr>
                                        <p:cTn id="62" dur="750" fill="hold"/>
                                        <p:tgtEl>
                                          <p:spTgt spid="17418"/>
                                        </p:tgtEl>
                                        <p:attrNameLst>
                                          <p:attrName>ppt_h</p:attrName>
                                        </p:attrNameLst>
                                      </p:cBhvr>
                                      <p:tavLst>
                                        <p:tav tm="0">
                                          <p:val>
                                            <p:fltVal val="0"/>
                                          </p:val>
                                        </p:tav>
                                        <p:tav tm="100000">
                                          <p:val>
                                            <p:strVal val="#ppt_h"/>
                                          </p:val>
                                        </p:tav>
                                      </p:tavLst>
                                    </p:anim>
                                    <p:animEffect transition="in" filter="fade">
                                      <p:cBhvr>
                                        <p:cTn id="63" dur="750"/>
                                        <p:tgtEl>
                                          <p:spTgt spid="1741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750" fill="hold"/>
                                        <p:tgtEl>
                                          <p:spTgt spid="9"/>
                                        </p:tgtEl>
                                        <p:attrNameLst>
                                          <p:attrName>ppt_w</p:attrName>
                                        </p:attrNameLst>
                                      </p:cBhvr>
                                      <p:tavLst>
                                        <p:tav tm="0">
                                          <p:val>
                                            <p:fltVal val="0"/>
                                          </p:val>
                                        </p:tav>
                                        <p:tav tm="100000">
                                          <p:val>
                                            <p:strVal val="#ppt_w"/>
                                          </p:val>
                                        </p:tav>
                                      </p:tavLst>
                                    </p:anim>
                                    <p:anim calcmode="lin" valueType="num">
                                      <p:cBhvr>
                                        <p:cTn id="67" dur="750" fill="hold"/>
                                        <p:tgtEl>
                                          <p:spTgt spid="9"/>
                                        </p:tgtEl>
                                        <p:attrNameLst>
                                          <p:attrName>ppt_h</p:attrName>
                                        </p:attrNameLst>
                                      </p:cBhvr>
                                      <p:tavLst>
                                        <p:tav tm="0">
                                          <p:val>
                                            <p:fltVal val="0"/>
                                          </p:val>
                                        </p:tav>
                                        <p:tav tm="100000">
                                          <p:val>
                                            <p:strVal val="#ppt_h"/>
                                          </p:val>
                                        </p:tav>
                                      </p:tavLst>
                                    </p:anim>
                                    <p:animEffect transition="in" filter="fade">
                                      <p:cBhvr>
                                        <p:cTn id="68"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80000" cy="6858000"/>
          </a:xfrm>
          <a:ln w="38100">
            <a:solidFill>
              <a:srgbClr val="00B0F0"/>
            </a:solidFill>
            <a:prstDash val="sysDash"/>
          </a:ln>
        </p:spPr>
        <p:txBody>
          <a:bodyPr vert="vert270">
            <a:normAutofit/>
          </a:bodyPr>
          <a:lstStyle/>
          <a:p>
            <a:r>
              <a:rPr lang="en-GB" b="1" dirty="0">
                <a:solidFill>
                  <a:srgbClr val="0070C0"/>
                </a:solidFill>
                <a:effectLst>
                  <a:outerShdw blurRad="38100" dist="38100" dir="2700000" algn="tl">
                    <a:srgbClr val="000000">
                      <a:alpha val="43137"/>
                    </a:srgbClr>
                  </a:outerShdw>
                </a:effectLst>
                <a:latin typeface="+mn-lt"/>
              </a:rPr>
              <a:t>Why create a language</a:t>
            </a:r>
          </a:p>
        </p:txBody>
      </p:sp>
      <p:pic>
        <p:nvPicPr>
          <p:cNvPr id="4" name="Picture 3">
            <a:extLst>
              <a:ext uri="{FF2B5EF4-FFF2-40B4-BE49-F238E27FC236}">
                <a16:creationId xmlns:a16="http://schemas.microsoft.com/office/drawing/2014/main" id="{4E569436-916B-4CE1-8A54-CD6242D7DB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81422" y="126085"/>
            <a:ext cx="2481087" cy="2481087"/>
          </a:xfrm>
          <a:prstGeom prst="rect">
            <a:avLst/>
          </a:prstGeom>
        </p:spPr>
      </p:pic>
      <p:sp>
        <p:nvSpPr>
          <p:cNvPr id="5" name="Rectangle 4">
            <a:extLst>
              <a:ext uri="{FF2B5EF4-FFF2-40B4-BE49-F238E27FC236}">
                <a16:creationId xmlns:a16="http://schemas.microsoft.com/office/drawing/2014/main" id="{8432B551-ACCE-4ED2-89F3-4EB2F17FA1D0}"/>
              </a:ext>
            </a:extLst>
          </p:cNvPr>
          <p:cNvSpPr/>
          <p:nvPr/>
        </p:nvSpPr>
        <p:spPr>
          <a:xfrm>
            <a:off x="1424813" y="2607172"/>
            <a:ext cx="2994303" cy="464871"/>
          </a:xfrm>
          <a:prstGeom prst="rect">
            <a:avLst/>
          </a:prstGeom>
        </p:spPr>
        <p:txBody>
          <a:bodyPr wrap="square">
            <a:spAutoFit/>
          </a:bodyPr>
          <a:lstStyle/>
          <a:p>
            <a:pPr algn="ctr">
              <a:lnSpc>
                <a:spcPct val="150000"/>
              </a:lnSpc>
              <a:spcAft>
                <a:spcPts val="0"/>
              </a:spcAft>
            </a:pPr>
            <a:r>
              <a:rPr lang="en-GB" dirty="0">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To experiment with structure</a:t>
            </a:r>
            <a:endParaRPr lang="en-GB" dirty="0">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1B6967AE-FFAA-444E-8E9C-3ECFB258F9D8}"/>
              </a:ext>
            </a:extLst>
          </p:cNvPr>
          <p:cNvSpPr/>
          <p:nvPr/>
        </p:nvSpPr>
        <p:spPr>
          <a:xfrm>
            <a:off x="1237232" y="6102219"/>
            <a:ext cx="3320743" cy="646331"/>
          </a:xfrm>
          <a:prstGeom prst="rect">
            <a:avLst/>
          </a:prstGeom>
        </p:spPr>
        <p:txBody>
          <a:bodyPr wrap="square">
            <a:spAutoFit/>
          </a:bodyPr>
          <a:lstStyle/>
          <a:p>
            <a:pPr algn="ctr">
              <a:spcAft>
                <a:spcPts val="0"/>
              </a:spcAft>
            </a:pPr>
            <a:r>
              <a:rPr lang="en-GB" dirty="0">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To make a more effective</a:t>
            </a:r>
          </a:p>
          <a:p>
            <a:pPr algn="ctr">
              <a:spcAft>
                <a:spcPts val="0"/>
              </a:spcAft>
            </a:pPr>
            <a:r>
              <a:rPr lang="en-GB" dirty="0">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method of communication</a:t>
            </a:r>
            <a:endParaRPr lang="en-GB" dirty="0">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98ABA4A1-ABF9-47A1-B3ED-EDA6F6D03A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5473" y="3717032"/>
            <a:ext cx="3464512" cy="2598384"/>
          </a:xfrm>
          <a:prstGeom prst="rect">
            <a:avLst/>
          </a:prstGeom>
        </p:spPr>
      </p:pic>
      <p:sp>
        <p:nvSpPr>
          <p:cNvPr id="9" name="Rectangle 8">
            <a:extLst>
              <a:ext uri="{FF2B5EF4-FFF2-40B4-BE49-F238E27FC236}">
                <a16:creationId xmlns:a16="http://schemas.microsoft.com/office/drawing/2014/main" id="{C3AD5FE1-E9C6-46CB-BCBC-C7B7EECBB210}"/>
              </a:ext>
            </a:extLst>
          </p:cNvPr>
          <p:cNvSpPr/>
          <p:nvPr/>
        </p:nvSpPr>
        <p:spPr>
          <a:xfrm>
            <a:off x="8465472" y="6315416"/>
            <a:ext cx="3464513" cy="464871"/>
          </a:xfrm>
          <a:prstGeom prst="rect">
            <a:avLst/>
          </a:prstGeom>
        </p:spPr>
        <p:txBody>
          <a:bodyPr wrap="square">
            <a:spAutoFit/>
          </a:bodyPr>
          <a:lstStyle/>
          <a:p>
            <a:pPr algn="ctr">
              <a:lnSpc>
                <a:spcPct val="150000"/>
              </a:lnSpc>
              <a:spcAft>
                <a:spcPts val="0"/>
              </a:spcAft>
            </a:pPr>
            <a:r>
              <a:rPr lang="en-GB" dirty="0">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To experiment with grammar</a:t>
            </a:r>
            <a:endParaRPr lang="en-GB" dirty="0">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387C2412-643B-4125-A7FF-C37FE0EC93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32304" y="129671"/>
            <a:ext cx="2992896" cy="2787135"/>
          </a:xfrm>
          <a:prstGeom prst="rect">
            <a:avLst/>
          </a:prstGeom>
        </p:spPr>
      </p:pic>
      <p:sp>
        <p:nvSpPr>
          <p:cNvPr id="12" name="Rectangle 11">
            <a:extLst>
              <a:ext uri="{FF2B5EF4-FFF2-40B4-BE49-F238E27FC236}">
                <a16:creationId xmlns:a16="http://schemas.microsoft.com/office/drawing/2014/main" id="{401EF6F9-79DB-40E2-9ADA-15E29A5595B0}"/>
              </a:ext>
            </a:extLst>
          </p:cNvPr>
          <p:cNvSpPr/>
          <p:nvPr/>
        </p:nvSpPr>
        <p:spPr>
          <a:xfrm>
            <a:off x="8832304" y="2892004"/>
            <a:ext cx="2992896" cy="464871"/>
          </a:xfrm>
          <a:prstGeom prst="rect">
            <a:avLst/>
          </a:prstGeom>
        </p:spPr>
        <p:txBody>
          <a:bodyPr wrap="square">
            <a:spAutoFit/>
          </a:bodyPr>
          <a:lstStyle/>
          <a:p>
            <a:pPr algn="ctr">
              <a:lnSpc>
                <a:spcPct val="150000"/>
              </a:lnSpc>
              <a:spcAft>
                <a:spcPts val="0"/>
              </a:spcAft>
            </a:pPr>
            <a:r>
              <a:rPr lang="en-GB" dirty="0">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To experiment with culture</a:t>
            </a:r>
            <a:endParaRPr lang="en-GB" dirty="0">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A38731FE-CA1B-4FB6-96EF-937913A31BD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5840" b="15911"/>
          <a:stretch/>
        </p:blipFill>
        <p:spPr>
          <a:xfrm>
            <a:off x="4727848" y="938675"/>
            <a:ext cx="3270009" cy="3967557"/>
          </a:xfrm>
          <a:prstGeom prst="rect">
            <a:avLst/>
          </a:prstGeom>
        </p:spPr>
      </p:pic>
      <p:sp>
        <p:nvSpPr>
          <p:cNvPr id="15" name="Rectangle 14">
            <a:extLst>
              <a:ext uri="{FF2B5EF4-FFF2-40B4-BE49-F238E27FC236}">
                <a16:creationId xmlns:a16="http://schemas.microsoft.com/office/drawing/2014/main" id="{91FE5B23-E9A4-49B2-994F-4D0BDD0F0853}"/>
              </a:ext>
            </a:extLst>
          </p:cNvPr>
          <p:cNvSpPr/>
          <p:nvPr/>
        </p:nvSpPr>
        <p:spPr>
          <a:xfrm>
            <a:off x="4721528" y="4906232"/>
            <a:ext cx="3270009" cy="464871"/>
          </a:xfrm>
          <a:prstGeom prst="rect">
            <a:avLst/>
          </a:prstGeom>
        </p:spPr>
        <p:txBody>
          <a:bodyPr wrap="square">
            <a:spAutoFit/>
          </a:bodyPr>
          <a:lstStyle/>
          <a:p>
            <a:pPr algn="ctr">
              <a:lnSpc>
                <a:spcPct val="150000"/>
              </a:lnSpc>
              <a:spcAft>
                <a:spcPts val="0"/>
              </a:spcAft>
            </a:pPr>
            <a:r>
              <a:rPr lang="en-GB" dirty="0">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To experiment with phonology</a:t>
            </a:r>
            <a:endParaRPr lang="en-GB" dirty="0">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7" name="Picture 16">
            <a:extLst>
              <a:ext uri="{FF2B5EF4-FFF2-40B4-BE49-F238E27FC236}">
                <a16:creationId xmlns:a16="http://schemas.microsoft.com/office/drawing/2014/main" id="{0723D43E-ED1B-4483-B024-947233A791D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7233" y="3209483"/>
            <a:ext cx="3320743" cy="28927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Effect transition="in" filter="fade">
                                      <p:cBhvr>
                                        <p:cTn id="9" dur="75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750" fill="hold"/>
                                        <p:tgtEl>
                                          <p:spTgt spid="5"/>
                                        </p:tgtEl>
                                        <p:attrNameLst>
                                          <p:attrName>ppt_w</p:attrName>
                                        </p:attrNameLst>
                                      </p:cBhvr>
                                      <p:tavLst>
                                        <p:tav tm="0">
                                          <p:val>
                                            <p:fltVal val="0"/>
                                          </p:val>
                                        </p:tav>
                                        <p:tav tm="100000">
                                          <p:val>
                                            <p:strVal val="#ppt_w"/>
                                          </p:val>
                                        </p:tav>
                                      </p:tavLst>
                                    </p:anim>
                                    <p:anim calcmode="lin" valueType="num">
                                      <p:cBhvr>
                                        <p:cTn id="13" dur="750" fill="hold"/>
                                        <p:tgtEl>
                                          <p:spTgt spid="5"/>
                                        </p:tgtEl>
                                        <p:attrNameLst>
                                          <p:attrName>ppt_h</p:attrName>
                                        </p:attrNameLst>
                                      </p:cBhvr>
                                      <p:tavLst>
                                        <p:tav tm="0">
                                          <p:val>
                                            <p:fltVal val="0"/>
                                          </p:val>
                                        </p:tav>
                                        <p:tav tm="100000">
                                          <p:val>
                                            <p:strVal val="#ppt_h"/>
                                          </p:val>
                                        </p:tav>
                                      </p:tavLst>
                                    </p:anim>
                                    <p:animEffect transition="in" filter="fade">
                                      <p:cBhvr>
                                        <p:cTn id="14" dur="750"/>
                                        <p:tgtEl>
                                          <p:spTgt spid="5"/>
                                        </p:tgtEl>
                                      </p:cBhvr>
                                    </p:animEffect>
                                  </p:childTnLst>
                                </p:cTn>
                              </p:par>
                            </p:childTnLst>
                          </p:cTn>
                        </p:par>
                        <p:par>
                          <p:cTn id="15" fill="hold">
                            <p:stCondLst>
                              <p:cond delay="750"/>
                            </p:stCondLst>
                            <p:childTnLst>
                              <p:par>
                                <p:cTn id="16" presetID="53" presetClass="entr" presetSubtype="16"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750" fill="hold"/>
                                        <p:tgtEl>
                                          <p:spTgt spid="8"/>
                                        </p:tgtEl>
                                        <p:attrNameLst>
                                          <p:attrName>ppt_w</p:attrName>
                                        </p:attrNameLst>
                                      </p:cBhvr>
                                      <p:tavLst>
                                        <p:tav tm="0">
                                          <p:val>
                                            <p:fltVal val="0"/>
                                          </p:val>
                                        </p:tav>
                                        <p:tav tm="100000">
                                          <p:val>
                                            <p:strVal val="#ppt_w"/>
                                          </p:val>
                                        </p:tav>
                                      </p:tavLst>
                                    </p:anim>
                                    <p:anim calcmode="lin" valueType="num">
                                      <p:cBhvr>
                                        <p:cTn id="19" dur="750" fill="hold"/>
                                        <p:tgtEl>
                                          <p:spTgt spid="8"/>
                                        </p:tgtEl>
                                        <p:attrNameLst>
                                          <p:attrName>ppt_h</p:attrName>
                                        </p:attrNameLst>
                                      </p:cBhvr>
                                      <p:tavLst>
                                        <p:tav tm="0">
                                          <p:val>
                                            <p:fltVal val="0"/>
                                          </p:val>
                                        </p:tav>
                                        <p:tav tm="100000">
                                          <p:val>
                                            <p:strVal val="#ppt_h"/>
                                          </p:val>
                                        </p:tav>
                                      </p:tavLst>
                                    </p:anim>
                                    <p:animEffect transition="in" filter="fade">
                                      <p:cBhvr>
                                        <p:cTn id="20" dur="750"/>
                                        <p:tgtEl>
                                          <p:spTgt spid="8"/>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750" fill="hold"/>
                                        <p:tgtEl>
                                          <p:spTgt spid="9"/>
                                        </p:tgtEl>
                                        <p:attrNameLst>
                                          <p:attrName>ppt_w</p:attrName>
                                        </p:attrNameLst>
                                      </p:cBhvr>
                                      <p:tavLst>
                                        <p:tav tm="0">
                                          <p:val>
                                            <p:fltVal val="0"/>
                                          </p:val>
                                        </p:tav>
                                        <p:tav tm="100000">
                                          <p:val>
                                            <p:strVal val="#ppt_w"/>
                                          </p:val>
                                        </p:tav>
                                      </p:tavLst>
                                    </p:anim>
                                    <p:anim calcmode="lin" valueType="num">
                                      <p:cBhvr>
                                        <p:cTn id="24" dur="750" fill="hold"/>
                                        <p:tgtEl>
                                          <p:spTgt spid="9"/>
                                        </p:tgtEl>
                                        <p:attrNameLst>
                                          <p:attrName>ppt_h</p:attrName>
                                        </p:attrNameLst>
                                      </p:cBhvr>
                                      <p:tavLst>
                                        <p:tav tm="0">
                                          <p:val>
                                            <p:fltVal val="0"/>
                                          </p:val>
                                        </p:tav>
                                        <p:tav tm="100000">
                                          <p:val>
                                            <p:strVal val="#ppt_h"/>
                                          </p:val>
                                        </p:tav>
                                      </p:tavLst>
                                    </p:anim>
                                    <p:animEffect transition="in" filter="fade">
                                      <p:cBhvr>
                                        <p:cTn id="25" dur="750"/>
                                        <p:tgtEl>
                                          <p:spTgt spid="9"/>
                                        </p:tgtEl>
                                      </p:cBhvr>
                                    </p:animEffect>
                                  </p:childTnLst>
                                </p:cTn>
                              </p:par>
                            </p:childTnLst>
                          </p:cTn>
                        </p:par>
                        <p:par>
                          <p:cTn id="26" fill="hold">
                            <p:stCondLst>
                              <p:cond delay="1500"/>
                            </p:stCondLst>
                            <p:childTnLst>
                              <p:par>
                                <p:cTn id="27" presetID="53" presetClass="entr" presetSubtype="16"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750" fill="hold"/>
                                        <p:tgtEl>
                                          <p:spTgt spid="11"/>
                                        </p:tgtEl>
                                        <p:attrNameLst>
                                          <p:attrName>ppt_w</p:attrName>
                                        </p:attrNameLst>
                                      </p:cBhvr>
                                      <p:tavLst>
                                        <p:tav tm="0">
                                          <p:val>
                                            <p:fltVal val="0"/>
                                          </p:val>
                                        </p:tav>
                                        <p:tav tm="100000">
                                          <p:val>
                                            <p:strVal val="#ppt_w"/>
                                          </p:val>
                                        </p:tav>
                                      </p:tavLst>
                                    </p:anim>
                                    <p:anim calcmode="lin" valueType="num">
                                      <p:cBhvr>
                                        <p:cTn id="30" dur="750" fill="hold"/>
                                        <p:tgtEl>
                                          <p:spTgt spid="11"/>
                                        </p:tgtEl>
                                        <p:attrNameLst>
                                          <p:attrName>ppt_h</p:attrName>
                                        </p:attrNameLst>
                                      </p:cBhvr>
                                      <p:tavLst>
                                        <p:tav tm="0">
                                          <p:val>
                                            <p:fltVal val="0"/>
                                          </p:val>
                                        </p:tav>
                                        <p:tav tm="100000">
                                          <p:val>
                                            <p:strVal val="#ppt_h"/>
                                          </p:val>
                                        </p:tav>
                                      </p:tavLst>
                                    </p:anim>
                                    <p:animEffect transition="in" filter="fade">
                                      <p:cBhvr>
                                        <p:cTn id="31" dur="750"/>
                                        <p:tgtEl>
                                          <p:spTgt spid="1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750" fill="hold"/>
                                        <p:tgtEl>
                                          <p:spTgt spid="12"/>
                                        </p:tgtEl>
                                        <p:attrNameLst>
                                          <p:attrName>ppt_w</p:attrName>
                                        </p:attrNameLst>
                                      </p:cBhvr>
                                      <p:tavLst>
                                        <p:tav tm="0">
                                          <p:val>
                                            <p:fltVal val="0"/>
                                          </p:val>
                                        </p:tav>
                                        <p:tav tm="100000">
                                          <p:val>
                                            <p:strVal val="#ppt_w"/>
                                          </p:val>
                                        </p:tav>
                                      </p:tavLst>
                                    </p:anim>
                                    <p:anim calcmode="lin" valueType="num">
                                      <p:cBhvr>
                                        <p:cTn id="35" dur="750" fill="hold"/>
                                        <p:tgtEl>
                                          <p:spTgt spid="12"/>
                                        </p:tgtEl>
                                        <p:attrNameLst>
                                          <p:attrName>ppt_h</p:attrName>
                                        </p:attrNameLst>
                                      </p:cBhvr>
                                      <p:tavLst>
                                        <p:tav tm="0">
                                          <p:val>
                                            <p:fltVal val="0"/>
                                          </p:val>
                                        </p:tav>
                                        <p:tav tm="100000">
                                          <p:val>
                                            <p:strVal val="#ppt_h"/>
                                          </p:val>
                                        </p:tav>
                                      </p:tavLst>
                                    </p:anim>
                                    <p:animEffect transition="in" filter="fade">
                                      <p:cBhvr>
                                        <p:cTn id="36" dur="750"/>
                                        <p:tgtEl>
                                          <p:spTgt spid="12"/>
                                        </p:tgtEl>
                                      </p:cBhvr>
                                    </p:animEffect>
                                  </p:childTnLst>
                                </p:cTn>
                              </p:par>
                            </p:childTnLst>
                          </p:cTn>
                        </p:par>
                        <p:par>
                          <p:cTn id="37" fill="hold">
                            <p:stCondLst>
                              <p:cond delay="2250"/>
                            </p:stCondLst>
                            <p:childTnLst>
                              <p:par>
                                <p:cTn id="38" presetID="53" presetClass="entr" presetSubtype="16"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750" fill="hold"/>
                                        <p:tgtEl>
                                          <p:spTgt spid="14"/>
                                        </p:tgtEl>
                                        <p:attrNameLst>
                                          <p:attrName>ppt_w</p:attrName>
                                        </p:attrNameLst>
                                      </p:cBhvr>
                                      <p:tavLst>
                                        <p:tav tm="0">
                                          <p:val>
                                            <p:fltVal val="0"/>
                                          </p:val>
                                        </p:tav>
                                        <p:tav tm="100000">
                                          <p:val>
                                            <p:strVal val="#ppt_w"/>
                                          </p:val>
                                        </p:tav>
                                      </p:tavLst>
                                    </p:anim>
                                    <p:anim calcmode="lin" valueType="num">
                                      <p:cBhvr>
                                        <p:cTn id="41" dur="750" fill="hold"/>
                                        <p:tgtEl>
                                          <p:spTgt spid="14"/>
                                        </p:tgtEl>
                                        <p:attrNameLst>
                                          <p:attrName>ppt_h</p:attrName>
                                        </p:attrNameLst>
                                      </p:cBhvr>
                                      <p:tavLst>
                                        <p:tav tm="0">
                                          <p:val>
                                            <p:fltVal val="0"/>
                                          </p:val>
                                        </p:tav>
                                        <p:tav tm="100000">
                                          <p:val>
                                            <p:strVal val="#ppt_h"/>
                                          </p:val>
                                        </p:tav>
                                      </p:tavLst>
                                    </p:anim>
                                    <p:animEffect transition="in" filter="fade">
                                      <p:cBhvr>
                                        <p:cTn id="42" dur="750"/>
                                        <p:tgtEl>
                                          <p:spTgt spid="14"/>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750" fill="hold"/>
                                        <p:tgtEl>
                                          <p:spTgt spid="15"/>
                                        </p:tgtEl>
                                        <p:attrNameLst>
                                          <p:attrName>ppt_w</p:attrName>
                                        </p:attrNameLst>
                                      </p:cBhvr>
                                      <p:tavLst>
                                        <p:tav tm="0">
                                          <p:val>
                                            <p:fltVal val="0"/>
                                          </p:val>
                                        </p:tav>
                                        <p:tav tm="100000">
                                          <p:val>
                                            <p:strVal val="#ppt_w"/>
                                          </p:val>
                                        </p:tav>
                                      </p:tavLst>
                                    </p:anim>
                                    <p:anim calcmode="lin" valueType="num">
                                      <p:cBhvr>
                                        <p:cTn id="46" dur="750" fill="hold"/>
                                        <p:tgtEl>
                                          <p:spTgt spid="15"/>
                                        </p:tgtEl>
                                        <p:attrNameLst>
                                          <p:attrName>ppt_h</p:attrName>
                                        </p:attrNameLst>
                                      </p:cBhvr>
                                      <p:tavLst>
                                        <p:tav tm="0">
                                          <p:val>
                                            <p:fltVal val="0"/>
                                          </p:val>
                                        </p:tav>
                                        <p:tav tm="100000">
                                          <p:val>
                                            <p:strVal val="#ppt_h"/>
                                          </p:val>
                                        </p:tav>
                                      </p:tavLst>
                                    </p:anim>
                                    <p:animEffect transition="in" filter="fade">
                                      <p:cBhvr>
                                        <p:cTn id="47" dur="750"/>
                                        <p:tgtEl>
                                          <p:spTgt spid="15"/>
                                        </p:tgtEl>
                                      </p:cBhvr>
                                    </p:animEffect>
                                  </p:childTnLst>
                                </p:cTn>
                              </p:par>
                            </p:childTnLst>
                          </p:cTn>
                        </p:par>
                        <p:par>
                          <p:cTn id="48" fill="hold">
                            <p:stCondLst>
                              <p:cond delay="3000"/>
                            </p:stCondLst>
                            <p:childTnLst>
                              <p:par>
                                <p:cTn id="49" presetID="53" presetClass="entr" presetSubtype="16" fill="hold" grpId="0" nodeType="after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p:cTn id="51" dur="750" fill="hold"/>
                                        <p:tgtEl>
                                          <p:spTgt spid="6"/>
                                        </p:tgtEl>
                                        <p:attrNameLst>
                                          <p:attrName>ppt_w</p:attrName>
                                        </p:attrNameLst>
                                      </p:cBhvr>
                                      <p:tavLst>
                                        <p:tav tm="0">
                                          <p:val>
                                            <p:fltVal val="0"/>
                                          </p:val>
                                        </p:tav>
                                        <p:tav tm="100000">
                                          <p:val>
                                            <p:strVal val="#ppt_w"/>
                                          </p:val>
                                        </p:tav>
                                      </p:tavLst>
                                    </p:anim>
                                    <p:anim calcmode="lin" valueType="num">
                                      <p:cBhvr>
                                        <p:cTn id="52" dur="750" fill="hold"/>
                                        <p:tgtEl>
                                          <p:spTgt spid="6"/>
                                        </p:tgtEl>
                                        <p:attrNameLst>
                                          <p:attrName>ppt_h</p:attrName>
                                        </p:attrNameLst>
                                      </p:cBhvr>
                                      <p:tavLst>
                                        <p:tav tm="0">
                                          <p:val>
                                            <p:fltVal val="0"/>
                                          </p:val>
                                        </p:tav>
                                        <p:tav tm="100000">
                                          <p:val>
                                            <p:strVal val="#ppt_h"/>
                                          </p:val>
                                        </p:tav>
                                      </p:tavLst>
                                    </p:anim>
                                    <p:animEffect transition="in" filter="fade">
                                      <p:cBhvr>
                                        <p:cTn id="53" dur="750"/>
                                        <p:tgtEl>
                                          <p:spTgt spid="6"/>
                                        </p:tgtEl>
                                      </p:cBhvr>
                                    </p:animEffect>
                                  </p:childTnLst>
                                </p:cTn>
                              </p:par>
                              <p:par>
                                <p:cTn id="54" presetID="53" presetClass="entr" presetSubtype="16" fill="hold" nodeType="with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p:cTn id="56" dur="750" fill="hold"/>
                                        <p:tgtEl>
                                          <p:spTgt spid="17"/>
                                        </p:tgtEl>
                                        <p:attrNameLst>
                                          <p:attrName>ppt_w</p:attrName>
                                        </p:attrNameLst>
                                      </p:cBhvr>
                                      <p:tavLst>
                                        <p:tav tm="0">
                                          <p:val>
                                            <p:fltVal val="0"/>
                                          </p:val>
                                        </p:tav>
                                        <p:tav tm="100000">
                                          <p:val>
                                            <p:strVal val="#ppt_w"/>
                                          </p:val>
                                        </p:tav>
                                      </p:tavLst>
                                    </p:anim>
                                    <p:anim calcmode="lin" valueType="num">
                                      <p:cBhvr>
                                        <p:cTn id="57" dur="750" fill="hold"/>
                                        <p:tgtEl>
                                          <p:spTgt spid="17"/>
                                        </p:tgtEl>
                                        <p:attrNameLst>
                                          <p:attrName>ppt_h</p:attrName>
                                        </p:attrNameLst>
                                      </p:cBhvr>
                                      <p:tavLst>
                                        <p:tav tm="0">
                                          <p:val>
                                            <p:fltVal val="0"/>
                                          </p:val>
                                        </p:tav>
                                        <p:tav tm="100000">
                                          <p:val>
                                            <p:strVal val="#ppt_h"/>
                                          </p:val>
                                        </p:tav>
                                      </p:tavLst>
                                    </p:anim>
                                    <p:animEffect transition="in" filter="fade">
                                      <p:cBhvr>
                                        <p:cTn id="58"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2"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80000" cy="6858000"/>
          </a:xfrm>
          <a:ln w="38100">
            <a:solidFill>
              <a:srgbClr val="00B0F0"/>
            </a:solidFill>
            <a:prstDash val="sysDash"/>
          </a:ln>
        </p:spPr>
        <p:txBody>
          <a:bodyPr vert="vert270">
            <a:normAutofit/>
          </a:bodyPr>
          <a:lstStyle/>
          <a:p>
            <a:r>
              <a:rPr lang="en-GB" b="1" dirty="0">
                <a:solidFill>
                  <a:srgbClr val="0070C0"/>
                </a:solidFill>
                <a:effectLst>
                  <a:outerShdw blurRad="38100" dist="38100" dir="2700000" algn="tl">
                    <a:srgbClr val="000000">
                      <a:alpha val="43137"/>
                    </a:srgbClr>
                  </a:outerShdw>
                </a:effectLst>
                <a:latin typeface="+mn-lt"/>
              </a:rPr>
              <a:t>What a conlang cannot do</a:t>
            </a:r>
          </a:p>
        </p:txBody>
      </p:sp>
      <p:pic>
        <p:nvPicPr>
          <p:cNvPr id="4" name="Picture 3">
            <a:extLst>
              <a:ext uri="{FF2B5EF4-FFF2-40B4-BE49-F238E27FC236}">
                <a16:creationId xmlns:a16="http://schemas.microsoft.com/office/drawing/2014/main" id="{C44ABFE5-47D6-4E6E-AC1F-35452F19A3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4355" y="188640"/>
            <a:ext cx="6985000" cy="2984500"/>
          </a:xfrm>
          <a:prstGeom prst="rect">
            <a:avLst/>
          </a:prstGeom>
        </p:spPr>
      </p:pic>
      <p:sp>
        <p:nvSpPr>
          <p:cNvPr id="5" name="TextBox 4">
            <a:extLst>
              <a:ext uri="{FF2B5EF4-FFF2-40B4-BE49-F238E27FC236}">
                <a16:creationId xmlns:a16="http://schemas.microsoft.com/office/drawing/2014/main" id="{0AA1CA13-8BCE-4896-A348-A78828070057}"/>
              </a:ext>
            </a:extLst>
          </p:cNvPr>
          <p:cNvSpPr txBox="1"/>
          <p:nvPr/>
        </p:nvSpPr>
        <p:spPr>
          <a:xfrm>
            <a:off x="3370711" y="3173140"/>
            <a:ext cx="2592288" cy="369332"/>
          </a:xfrm>
          <a:prstGeom prst="rect">
            <a:avLst/>
          </a:prstGeom>
          <a:noFill/>
        </p:spPr>
        <p:txBody>
          <a:bodyPr wrap="square" rtlCol="0">
            <a:spAutoFit/>
          </a:bodyPr>
          <a:lstStyle/>
          <a:p>
            <a:pPr algn="ctr"/>
            <a:r>
              <a:rPr lang="en-GB" dirty="0">
                <a:solidFill>
                  <a:srgbClr val="FF0000"/>
                </a:solidFill>
                <a:effectLst>
                  <a:outerShdw blurRad="38100" dist="38100" dir="2700000" algn="tl">
                    <a:srgbClr val="000000">
                      <a:alpha val="43137"/>
                    </a:srgbClr>
                  </a:outerShdw>
                </a:effectLst>
              </a:rPr>
              <a:t>Become a full language</a:t>
            </a:r>
          </a:p>
        </p:txBody>
      </p:sp>
      <p:pic>
        <p:nvPicPr>
          <p:cNvPr id="7" name="Picture 6">
            <a:extLst>
              <a:ext uri="{FF2B5EF4-FFF2-40B4-BE49-F238E27FC236}">
                <a16:creationId xmlns:a16="http://schemas.microsoft.com/office/drawing/2014/main" id="{865BF230-7B91-44F3-BE48-13EC189432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9355" y="188640"/>
            <a:ext cx="4032645" cy="5693146"/>
          </a:xfrm>
          <a:prstGeom prst="rect">
            <a:avLst/>
          </a:prstGeom>
        </p:spPr>
      </p:pic>
      <p:sp>
        <p:nvSpPr>
          <p:cNvPr id="8" name="TextBox 7">
            <a:extLst>
              <a:ext uri="{FF2B5EF4-FFF2-40B4-BE49-F238E27FC236}">
                <a16:creationId xmlns:a16="http://schemas.microsoft.com/office/drawing/2014/main" id="{EB2DEE16-C724-4648-8D49-1E3BE41779F3}"/>
              </a:ext>
            </a:extLst>
          </p:cNvPr>
          <p:cNvSpPr txBox="1"/>
          <p:nvPr/>
        </p:nvSpPr>
        <p:spPr>
          <a:xfrm>
            <a:off x="8879533" y="5881786"/>
            <a:ext cx="2592288" cy="369332"/>
          </a:xfrm>
          <a:prstGeom prst="rect">
            <a:avLst/>
          </a:prstGeom>
          <a:noFill/>
        </p:spPr>
        <p:txBody>
          <a:bodyPr wrap="square" rtlCol="0">
            <a:spAutoFit/>
          </a:bodyPr>
          <a:lstStyle/>
          <a:p>
            <a:pPr algn="ctr"/>
            <a:r>
              <a:rPr lang="en-GB" dirty="0">
                <a:solidFill>
                  <a:srgbClr val="FF0000"/>
                </a:solidFill>
                <a:effectLst>
                  <a:outerShdw blurRad="38100" dist="38100" dir="2700000" algn="tl">
                    <a:srgbClr val="000000">
                      <a:alpha val="43137"/>
                    </a:srgbClr>
                  </a:outerShdw>
                </a:effectLst>
              </a:rPr>
              <a:t>Explore alien logic</a:t>
            </a:r>
          </a:p>
        </p:txBody>
      </p:sp>
      <p:pic>
        <p:nvPicPr>
          <p:cNvPr id="10" name="Picture 9">
            <a:extLst>
              <a:ext uri="{FF2B5EF4-FFF2-40B4-BE49-F238E27FC236}">
                <a16:creationId xmlns:a16="http://schemas.microsoft.com/office/drawing/2014/main" id="{BCD4A592-CBAB-4B76-A422-6270717CB7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4355" y="3880481"/>
            <a:ext cx="6984999" cy="2270125"/>
          </a:xfrm>
          <a:prstGeom prst="rect">
            <a:avLst/>
          </a:prstGeom>
        </p:spPr>
      </p:pic>
      <p:sp>
        <p:nvSpPr>
          <p:cNvPr id="11" name="TextBox 10">
            <a:extLst>
              <a:ext uri="{FF2B5EF4-FFF2-40B4-BE49-F238E27FC236}">
                <a16:creationId xmlns:a16="http://schemas.microsoft.com/office/drawing/2014/main" id="{63A6A96F-3AEA-4023-8364-832A05776E59}"/>
              </a:ext>
            </a:extLst>
          </p:cNvPr>
          <p:cNvSpPr txBox="1"/>
          <p:nvPr/>
        </p:nvSpPr>
        <p:spPr>
          <a:xfrm>
            <a:off x="3370710" y="6150606"/>
            <a:ext cx="2592288" cy="369332"/>
          </a:xfrm>
          <a:prstGeom prst="rect">
            <a:avLst/>
          </a:prstGeom>
          <a:noFill/>
        </p:spPr>
        <p:txBody>
          <a:bodyPr wrap="square" rtlCol="0">
            <a:spAutoFit/>
          </a:bodyPr>
          <a:lstStyle/>
          <a:p>
            <a:pPr algn="ctr"/>
            <a:r>
              <a:rPr lang="en-GB" dirty="0">
                <a:solidFill>
                  <a:srgbClr val="FF0000"/>
                </a:solidFill>
                <a:effectLst>
                  <a:outerShdw blurRad="38100" dist="38100" dir="2700000" algn="tl">
                    <a:srgbClr val="000000">
                      <a:alpha val="43137"/>
                    </a:srgbClr>
                  </a:outerShdw>
                </a:effectLst>
              </a:rPr>
              <a:t>Become a language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Effect transition="in" filter="fade">
                                      <p:cBhvr>
                                        <p:cTn id="9" dur="75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750" fill="hold"/>
                                        <p:tgtEl>
                                          <p:spTgt spid="5"/>
                                        </p:tgtEl>
                                        <p:attrNameLst>
                                          <p:attrName>ppt_w</p:attrName>
                                        </p:attrNameLst>
                                      </p:cBhvr>
                                      <p:tavLst>
                                        <p:tav tm="0">
                                          <p:val>
                                            <p:fltVal val="0"/>
                                          </p:val>
                                        </p:tav>
                                        <p:tav tm="100000">
                                          <p:val>
                                            <p:strVal val="#ppt_w"/>
                                          </p:val>
                                        </p:tav>
                                      </p:tavLst>
                                    </p:anim>
                                    <p:anim calcmode="lin" valueType="num">
                                      <p:cBhvr>
                                        <p:cTn id="13" dur="750" fill="hold"/>
                                        <p:tgtEl>
                                          <p:spTgt spid="5"/>
                                        </p:tgtEl>
                                        <p:attrNameLst>
                                          <p:attrName>ppt_h</p:attrName>
                                        </p:attrNameLst>
                                      </p:cBhvr>
                                      <p:tavLst>
                                        <p:tav tm="0">
                                          <p:val>
                                            <p:fltVal val="0"/>
                                          </p:val>
                                        </p:tav>
                                        <p:tav tm="100000">
                                          <p:val>
                                            <p:strVal val="#ppt_h"/>
                                          </p:val>
                                        </p:tav>
                                      </p:tavLst>
                                    </p:anim>
                                    <p:animEffect transition="in" filter="fade">
                                      <p:cBhvr>
                                        <p:cTn id="14" dur="750"/>
                                        <p:tgtEl>
                                          <p:spTgt spid="5"/>
                                        </p:tgtEl>
                                      </p:cBhvr>
                                    </p:animEffect>
                                  </p:childTnLst>
                                </p:cTn>
                              </p:par>
                            </p:childTnLst>
                          </p:cTn>
                        </p:par>
                        <p:par>
                          <p:cTn id="15" fill="hold">
                            <p:stCondLst>
                              <p:cond delay="750"/>
                            </p:stCondLst>
                            <p:childTnLst>
                              <p:par>
                                <p:cTn id="16" presetID="53" presetClass="entr" presetSubtype="16"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750" fill="hold"/>
                                        <p:tgtEl>
                                          <p:spTgt spid="7"/>
                                        </p:tgtEl>
                                        <p:attrNameLst>
                                          <p:attrName>ppt_w</p:attrName>
                                        </p:attrNameLst>
                                      </p:cBhvr>
                                      <p:tavLst>
                                        <p:tav tm="0">
                                          <p:val>
                                            <p:fltVal val="0"/>
                                          </p:val>
                                        </p:tav>
                                        <p:tav tm="100000">
                                          <p:val>
                                            <p:strVal val="#ppt_w"/>
                                          </p:val>
                                        </p:tav>
                                      </p:tavLst>
                                    </p:anim>
                                    <p:anim calcmode="lin" valueType="num">
                                      <p:cBhvr>
                                        <p:cTn id="19" dur="750" fill="hold"/>
                                        <p:tgtEl>
                                          <p:spTgt spid="7"/>
                                        </p:tgtEl>
                                        <p:attrNameLst>
                                          <p:attrName>ppt_h</p:attrName>
                                        </p:attrNameLst>
                                      </p:cBhvr>
                                      <p:tavLst>
                                        <p:tav tm="0">
                                          <p:val>
                                            <p:fltVal val="0"/>
                                          </p:val>
                                        </p:tav>
                                        <p:tav tm="100000">
                                          <p:val>
                                            <p:strVal val="#ppt_h"/>
                                          </p:val>
                                        </p:tav>
                                      </p:tavLst>
                                    </p:anim>
                                    <p:animEffect transition="in" filter="fade">
                                      <p:cBhvr>
                                        <p:cTn id="20" dur="750"/>
                                        <p:tgtEl>
                                          <p:spTgt spid="7"/>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750" fill="hold"/>
                                        <p:tgtEl>
                                          <p:spTgt spid="8"/>
                                        </p:tgtEl>
                                        <p:attrNameLst>
                                          <p:attrName>ppt_w</p:attrName>
                                        </p:attrNameLst>
                                      </p:cBhvr>
                                      <p:tavLst>
                                        <p:tav tm="0">
                                          <p:val>
                                            <p:fltVal val="0"/>
                                          </p:val>
                                        </p:tav>
                                        <p:tav tm="100000">
                                          <p:val>
                                            <p:strVal val="#ppt_w"/>
                                          </p:val>
                                        </p:tav>
                                      </p:tavLst>
                                    </p:anim>
                                    <p:anim calcmode="lin" valueType="num">
                                      <p:cBhvr>
                                        <p:cTn id="24" dur="750" fill="hold"/>
                                        <p:tgtEl>
                                          <p:spTgt spid="8"/>
                                        </p:tgtEl>
                                        <p:attrNameLst>
                                          <p:attrName>ppt_h</p:attrName>
                                        </p:attrNameLst>
                                      </p:cBhvr>
                                      <p:tavLst>
                                        <p:tav tm="0">
                                          <p:val>
                                            <p:fltVal val="0"/>
                                          </p:val>
                                        </p:tav>
                                        <p:tav tm="100000">
                                          <p:val>
                                            <p:strVal val="#ppt_h"/>
                                          </p:val>
                                        </p:tav>
                                      </p:tavLst>
                                    </p:anim>
                                    <p:animEffect transition="in" filter="fade">
                                      <p:cBhvr>
                                        <p:cTn id="25" dur="750"/>
                                        <p:tgtEl>
                                          <p:spTgt spid="8"/>
                                        </p:tgtEl>
                                      </p:cBhvr>
                                    </p:animEffect>
                                  </p:childTnLst>
                                </p:cTn>
                              </p:par>
                            </p:childTnLst>
                          </p:cTn>
                        </p:par>
                        <p:par>
                          <p:cTn id="26" fill="hold">
                            <p:stCondLst>
                              <p:cond delay="1500"/>
                            </p:stCondLst>
                            <p:childTnLst>
                              <p:par>
                                <p:cTn id="27" presetID="53" presetClass="entr" presetSubtype="16"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750" fill="hold"/>
                                        <p:tgtEl>
                                          <p:spTgt spid="10"/>
                                        </p:tgtEl>
                                        <p:attrNameLst>
                                          <p:attrName>ppt_w</p:attrName>
                                        </p:attrNameLst>
                                      </p:cBhvr>
                                      <p:tavLst>
                                        <p:tav tm="0">
                                          <p:val>
                                            <p:fltVal val="0"/>
                                          </p:val>
                                        </p:tav>
                                        <p:tav tm="100000">
                                          <p:val>
                                            <p:strVal val="#ppt_w"/>
                                          </p:val>
                                        </p:tav>
                                      </p:tavLst>
                                    </p:anim>
                                    <p:anim calcmode="lin" valueType="num">
                                      <p:cBhvr>
                                        <p:cTn id="30" dur="750" fill="hold"/>
                                        <p:tgtEl>
                                          <p:spTgt spid="10"/>
                                        </p:tgtEl>
                                        <p:attrNameLst>
                                          <p:attrName>ppt_h</p:attrName>
                                        </p:attrNameLst>
                                      </p:cBhvr>
                                      <p:tavLst>
                                        <p:tav tm="0">
                                          <p:val>
                                            <p:fltVal val="0"/>
                                          </p:val>
                                        </p:tav>
                                        <p:tav tm="100000">
                                          <p:val>
                                            <p:strVal val="#ppt_h"/>
                                          </p:val>
                                        </p:tav>
                                      </p:tavLst>
                                    </p:anim>
                                    <p:animEffect transition="in" filter="fade">
                                      <p:cBhvr>
                                        <p:cTn id="31" dur="750"/>
                                        <p:tgtEl>
                                          <p:spTgt spid="10"/>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750" fill="hold"/>
                                        <p:tgtEl>
                                          <p:spTgt spid="11"/>
                                        </p:tgtEl>
                                        <p:attrNameLst>
                                          <p:attrName>ppt_w</p:attrName>
                                        </p:attrNameLst>
                                      </p:cBhvr>
                                      <p:tavLst>
                                        <p:tav tm="0">
                                          <p:val>
                                            <p:fltVal val="0"/>
                                          </p:val>
                                        </p:tav>
                                        <p:tav tm="100000">
                                          <p:val>
                                            <p:strVal val="#ppt_w"/>
                                          </p:val>
                                        </p:tav>
                                      </p:tavLst>
                                    </p:anim>
                                    <p:anim calcmode="lin" valueType="num">
                                      <p:cBhvr>
                                        <p:cTn id="35" dur="750" fill="hold"/>
                                        <p:tgtEl>
                                          <p:spTgt spid="11"/>
                                        </p:tgtEl>
                                        <p:attrNameLst>
                                          <p:attrName>ppt_h</p:attrName>
                                        </p:attrNameLst>
                                      </p:cBhvr>
                                      <p:tavLst>
                                        <p:tav tm="0">
                                          <p:val>
                                            <p:fltVal val="0"/>
                                          </p:val>
                                        </p:tav>
                                        <p:tav tm="100000">
                                          <p:val>
                                            <p:strVal val="#ppt_h"/>
                                          </p:val>
                                        </p:tav>
                                      </p:tavLst>
                                    </p:anim>
                                    <p:animEffect transition="in" filter="fade">
                                      <p:cBhvr>
                                        <p:cTn id="36"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80000" cy="6858000"/>
          </a:xfrm>
          <a:ln w="38100">
            <a:solidFill>
              <a:srgbClr val="00B0F0"/>
            </a:solidFill>
            <a:prstDash val="sysDash"/>
          </a:ln>
        </p:spPr>
        <p:txBody>
          <a:bodyPr vert="vert270">
            <a:normAutofit/>
          </a:bodyPr>
          <a:lstStyle/>
          <a:p>
            <a:r>
              <a:rPr lang="en-GB" b="1" dirty="0">
                <a:solidFill>
                  <a:srgbClr val="0070C0"/>
                </a:solidFill>
                <a:effectLst>
                  <a:outerShdw blurRad="38100" dist="38100" dir="2700000" algn="tl">
                    <a:srgbClr val="000000">
                      <a:alpha val="43137"/>
                    </a:srgbClr>
                  </a:outerShdw>
                </a:effectLst>
                <a:latin typeface="+mn-lt"/>
              </a:rPr>
              <a:t>Becoming a language creator</a:t>
            </a:r>
          </a:p>
        </p:txBody>
      </p:sp>
      <p:sp>
        <p:nvSpPr>
          <p:cNvPr id="3" name="Rounded Rectangle 3">
            <a:extLst>
              <a:ext uri="{FF2B5EF4-FFF2-40B4-BE49-F238E27FC236}">
                <a16:creationId xmlns:a16="http://schemas.microsoft.com/office/drawing/2014/main" id="{A22FD7E7-2099-4834-8F2F-C8E7C92A5051}"/>
              </a:ext>
            </a:extLst>
          </p:cNvPr>
          <p:cNvSpPr/>
          <p:nvPr/>
        </p:nvSpPr>
        <p:spPr>
          <a:xfrm>
            <a:off x="5372923" y="1820676"/>
            <a:ext cx="3132000" cy="57606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dirty="0"/>
              <a:t>Sounds – Phonetics</a:t>
            </a:r>
          </a:p>
        </p:txBody>
      </p:sp>
      <p:sp>
        <p:nvSpPr>
          <p:cNvPr id="4" name="Rounded Rectangle 4">
            <a:extLst>
              <a:ext uri="{FF2B5EF4-FFF2-40B4-BE49-F238E27FC236}">
                <a16:creationId xmlns:a16="http://schemas.microsoft.com/office/drawing/2014/main" id="{8B5EF4B3-D2EF-4E17-9148-4F21DB1B62B9}"/>
              </a:ext>
            </a:extLst>
          </p:cNvPr>
          <p:cNvSpPr/>
          <p:nvPr/>
        </p:nvSpPr>
        <p:spPr>
          <a:xfrm>
            <a:off x="5372923" y="2516608"/>
            <a:ext cx="3132000" cy="57606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dirty="0"/>
              <a:t>Structure – Grammar &amp; Syntax</a:t>
            </a:r>
          </a:p>
        </p:txBody>
      </p:sp>
      <p:sp>
        <p:nvSpPr>
          <p:cNvPr id="5" name="Rounded Rectangle 5">
            <a:extLst>
              <a:ext uri="{FF2B5EF4-FFF2-40B4-BE49-F238E27FC236}">
                <a16:creationId xmlns:a16="http://schemas.microsoft.com/office/drawing/2014/main" id="{84F068B8-CD32-4AA3-8F2F-BDA16A4E6396}"/>
              </a:ext>
            </a:extLst>
          </p:cNvPr>
          <p:cNvSpPr/>
          <p:nvPr/>
        </p:nvSpPr>
        <p:spPr>
          <a:xfrm>
            <a:off x="5375920" y="1124744"/>
            <a:ext cx="3132000" cy="57606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dirty="0"/>
              <a:t>Meaning - </a:t>
            </a:r>
            <a:r>
              <a:rPr lang="en-GB" dirty="0" err="1"/>
              <a:t>Lexicosemantics</a:t>
            </a:r>
            <a:endParaRPr lang="en-GB" dirty="0"/>
          </a:p>
        </p:txBody>
      </p:sp>
      <p:sp>
        <p:nvSpPr>
          <p:cNvPr id="6" name="Rounded Rectangle 6">
            <a:extLst>
              <a:ext uri="{FF2B5EF4-FFF2-40B4-BE49-F238E27FC236}">
                <a16:creationId xmlns:a16="http://schemas.microsoft.com/office/drawing/2014/main" id="{2D73976C-735D-4034-A5A6-6DC01AE02AA7}"/>
              </a:ext>
            </a:extLst>
          </p:cNvPr>
          <p:cNvSpPr/>
          <p:nvPr/>
        </p:nvSpPr>
        <p:spPr>
          <a:xfrm>
            <a:off x="5372923" y="3212540"/>
            <a:ext cx="3132000" cy="57606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dirty="0"/>
              <a:t>Meaning Morphs</a:t>
            </a:r>
          </a:p>
        </p:txBody>
      </p:sp>
      <p:sp>
        <p:nvSpPr>
          <p:cNvPr id="7" name="Rounded Rectangle 7">
            <a:extLst>
              <a:ext uri="{FF2B5EF4-FFF2-40B4-BE49-F238E27FC236}">
                <a16:creationId xmlns:a16="http://schemas.microsoft.com/office/drawing/2014/main" id="{E9B43B04-5998-4A82-BD40-C85246288E4D}"/>
              </a:ext>
            </a:extLst>
          </p:cNvPr>
          <p:cNvSpPr/>
          <p:nvPr/>
        </p:nvSpPr>
        <p:spPr>
          <a:xfrm>
            <a:off x="5359853" y="3908472"/>
            <a:ext cx="3132000" cy="57606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dirty="0"/>
              <a:t>Structure – Grammar &amp; Syntax</a:t>
            </a:r>
          </a:p>
        </p:txBody>
      </p:sp>
      <p:sp>
        <p:nvSpPr>
          <p:cNvPr id="8" name="U-Turn Arrow 9">
            <a:extLst>
              <a:ext uri="{FF2B5EF4-FFF2-40B4-BE49-F238E27FC236}">
                <a16:creationId xmlns:a16="http://schemas.microsoft.com/office/drawing/2014/main" id="{4BC961C3-D69F-4FB7-9DC7-FE5AA387C254}"/>
              </a:ext>
            </a:extLst>
          </p:cNvPr>
          <p:cNvSpPr/>
          <p:nvPr/>
        </p:nvSpPr>
        <p:spPr>
          <a:xfrm rot="16200000">
            <a:off x="3878662" y="1685897"/>
            <a:ext cx="1970093" cy="847784"/>
          </a:xfrm>
          <a:prstGeom prst="uturnArrow">
            <a:avLst>
              <a:gd name="adj1" fmla="val 43593"/>
              <a:gd name="adj2" fmla="val 25000"/>
              <a:gd name="adj3" fmla="val 14412"/>
              <a:gd name="adj4" fmla="val 23898"/>
              <a:gd name="adj5" fmla="val 10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a:solidFill>
                  <a:schemeClr val="tx1"/>
                </a:solidFill>
              </a:rPr>
              <a:t>Iteration</a:t>
            </a:r>
          </a:p>
          <a:p>
            <a:pPr algn="ctr"/>
            <a:endParaRPr lang="en-GB" dirty="0">
              <a:solidFill>
                <a:schemeClr val="tx1"/>
              </a:solidFill>
            </a:endParaRPr>
          </a:p>
          <a:p>
            <a:pPr algn="ctr"/>
            <a:endParaRPr lang="en-GB" dirty="0">
              <a:solidFill>
                <a:schemeClr val="tx1"/>
              </a:solidFill>
            </a:endParaRPr>
          </a:p>
        </p:txBody>
      </p:sp>
      <p:sp>
        <p:nvSpPr>
          <p:cNvPr id="9" name="Rounded Rectangle 10">
            <a:extLst>
              <a:ext uri="{FF2B5EF4-FFF2-40B4-BE49-F238E27FC236}">
                <a16:creationId xmlns:a16="http://schemas.microsoft.com/office/drawing/2014/main" id="{E501EFD2-D7E4-4115-AFBC-963C8610D823}"/>
              </a:ext>
            </a:extLst>
          </p:cNvPr>
          <p:cNvSpPr/>
          <p:nvPr/>
        </p:nvSpPr>
        <p:spPr>
          <a:xfrm>
            <a:off x="5359853" y="4604404"/>
            <a:ext cx="3132000"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b="1" dirty="0">
                <a:solidFill>
                  <a:srgbClr val="C00000"/>
                </a:solidFill>
                <a:effectLst>
                  <a:outerShdw blurRad="38100" dist="38100" dir="2700000" algn="tl">
                    <a:srgbClr val="000000">
                      <a:alpha val="43137"/>
                    </a:srgbClr>
                  </a:outerShdw>
                </a:effectLst>
              </a:rPr>
              <a:t>Testing</a:t>
            </a:r>
          </a:p>
        </p:txBody>
      </p:sp>
      <p:sp>
        <p:nvSpPr>
          <p:cNvPr id="10" name="U-Turn Arrow 11">
            <a:extLst>
              <a:ext uri="{FF2B5EF4-FFF2-40B4-BE49-F238E27FC236}">
                <a16:creationId xmlns:a16="http://schemas.microsoft.com/office/drawing/2014/main" id="{90A2926D-7841-4146-87C8-0DC8D6AFC1A4}"/>
              </a:ext>
            </a:extLst>
          </p:cNvPr>
          <p:cNvSpPr/>
          <p:nvPr/>
        </p:nvSpPr>
        <p:spPr>
          <a:xfrm rot="16200000">
            <a:off x="4227712" y="3424647"/>
            <a:ext cx="1271995" cy="847783"/>
          </a:xfrm>
          <a:prstGeom prst="uturnArrow">
            <a:avLst>
              <a:gd name="adj1" fmla="val 44661"/>
              <a:gd name="adj2" fmla="val 25000"/>
              <a:gd name="adj3" fmla="val 14412"/>
              <a:gd name="adj4" fmla="val 23898"/>
              <a:gd name="adj5" fmla="val 10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a:solidFill>
                  <a:schemeClr val="tx1"/>
                </a:solidFill>
              </a:rPr>
              <a:t>Iteration</a:t>
            </a:r>
          </a:p>
          <a:p>
            <a:pPr algn="ctr"/>
            <a:endParaRPr lang="en-GB" dirty="0">
              <a:solidFill>
                <a:schemeClr val="tx1"/>
              </a:solidFill>
            </a:endParaRPr>
          </a:p>
          <a:p>
            <a:pPr algn="ctr"/>
            <a:endParaRPr lang="en-GB" dirty="0">
              <a:solidFill>
                <a:schemeClr val="tx1"/>
              </a:solidFill>
            </a:endParaRPr>
          </a:p>
        </p:txBody>
      </p:sp>
      <p:sp>
        <p:nvSpPr>
          <p:cNvPr id="11" name="Rounded Rectangle 12">
            <a:extLst>
              <a:ext uri="{FF2B5EF4-FFF2-40B4-BE49-F238E27FC236}">
                <a16:creationId xmlns:a16="http://schemas.microsoft.com/office/drawing/2014/main" id="{2EC844D0-1059-46A3-9814-EF119BF37C7A}"/>
              </a:ext>
            </a:extLst>
          </p:cNvPr>
          <p:cNvSpPr/>
          <p:nvPr/>
        </p:nvSpPr>
        <p:spPr>
          <a:xfrm>
            <a:off x="5372923" y="5300336"/>
            <a:ext cx="3132000"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b="1" dirty="0">
                <a:solidFill>
                  <a:srgbClr val="C00000"/>
                </a:solidFill>
                <a:effectLst>
                  <a:outerShdw blurRad="38100" dist="38100" dir="2700000" algn="tl">
                    <a:srgbClr val="000000">
                      <a:alpha val="43137"/>
                    </a:srgbClr>
                  </a:outerShdw>
                </a:effectLst>
              </a:rPr>
              <a:t>Acceptance</a:t>
            </a:r>
          </a:p>
        </p:txBody>
      </p:sp>
      <p:sp>
        <p:nvSpPr>
          <p:cNvPr id="12" name="U-Turn Arrow 13">
            <a:extLst>
              <a:ext uri="{FF2B5EF4-FFF2-40B4-BE49-F238E27FC236}">
                <a16:creationId xmlns:a16="http://schemas.microsoft.com/office/drawing/2014/main" id="{B5A87163-67FE-4196-8614-3AC866A37381}"/>
              </a:ext>
            </a:extLst>
          </p:cNvPr>
          <p:cNvSpPr/>
          <p:nvPr/>
        </p:nvSpPr>
        <p:spPr>
          <a:xfrm rot="16200000">
            <a:off x="2322765" y="2221032"/>
            <a:ext cx="4217791" cy="1711877"/>
          </a:xfrm>
          <a:prstGeom prst="uturnArrow">
            <a:avLst>
              <a:gd name="adj1" fmla="val 24633"/>
              <a:gd name="adj2" fmla="val 23293"/>
              <a:gd name="adj3" fmla="val 12461"/>
              <a:gd name="adj4" fmla="val 17068"/>
              <a:gd name="adj5" fmla="val 4815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a:solidFill>
                  <a:schemeClr val="tx1"/>
                </a:solidFill>
              </a:rPr>
              <a:t>Iteration</a:t>
            </a: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p:txBody>
      </p:sp>
      <p:sp>
        <p:nvSpPr>
          <p:cNvPr id="13" name="U-Turn Arrow 14">
            <a:extLst>
              <a:ext uri="{FF2B5EF4-FFF2-40B4-BE49-F238E27FC236}">
                <a16:creationId xmlns:a16="http://schemas.microsoft.com/office/drawing/2014/main" id="{6A00CF87-233B-4B5D-89B9-204AB1F197D0}"/>
              </a:ext>
            </a:extLst>
          </p:cNvPr>
          <p:cNvSpPr/>
          <p:nvPr/>
        </p:nvSpPr>
        <p:spPr>
          <a:xfrm rot="16200000">
            <a:off x="1466138" y="2054937"/>
            <a:ext cx="5066952" cy="2575973"/>
          </a:xfrm>
          <a:prstGeom prst="uturnArrow">
            <a:avLst>
              <a:gd name="adj1" fmla="val 15807"/>
              <a:gd name="adj2" fmla="val 23293"/>
              <a:gd name="adj3" fmla="val 12110"/>
              <a:gd name="adj4" fmla="val 17068"/>
              <a:gd name="adj5" fmla="val 32134"/>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a:solidFill>
                  <a:schemeClr val="tx1"/>
                </a:solidFill>
              </a:rPr>
              <a:t>Iteration</a:t>
            </a: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p:txBody>
      </p:sp>
      <p:sp>
        <p:nvSpPr>
          <p:cNvPr id="14" name="Rounded Rectangle 15">
            <a:extLst>
              <a:ext uri="{FF2B5EF4-FFF2-40B4-BE49-F238E27FC236}">
                <a16:creationId xmlns:a16="http://schemas.microsoft.com/office/drawing/2014/main" id="{D2FD73DC-E2EC-4914-ACE8-3D37ADC356C7}"/>
              </a:ext>
            </a:extLst>
          </p:cNvPr>
          <p:cNvSpPr/>
          <p:nvPr/>
        </p:nvSpPr>
        <p:spPr>
          <a:xfrm rot="5400000">
            <a:off x="6522295" y="3212537"/>
            <a:ext cx="4751657" cy="57606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GB" b="1" dirty="0">
                <a:effectLst>
                  <a:outerShdw blurRad="38100" dist="38100" dir="2700000" algn="tl">
                    <a:srgbClr val="000000">
                      <a:alpha val="43137"/>
                    </a:srgbClr>
                  </a:outerShdw>
                </a:effectLst>
              </a:rPr>
              <a:t>Purpose –</a:t>
            </a:r>
            <a:r>
              <a:rPr lang="en-GB" dirty="0"/>
              <a:t> what, how</a:t>
            </a:r>
          </a:p>
        </p:txBody>
      </p:sp>
      <p:sp>
        <p:nvSpPr>
          <p:cNvPr id="15" name="Rounded Rectangle 16">
            <a:extLst>
              <a:ext uri="{FF2B5EF4-FFF2-40B4-BE49-F238E27FC236}">
                <a16:creationId xmlns:a16="http://schemas.microsoft.com/office/drawing/2014/main" id="{54D16C19-991A-413E-B316-A2BEE054DC60}"/>
              </a:ext>
            </a:extLst>
          </p:cNvPr>
          <p:cNvSpPr/>
          <p:nvPr/>
        </p:nvSpPr>
        <p:spPr>
          <a:xfrm rot="5400000">
            <a:off x="7216597" y="3212538"/>
            <a:ext cx="4751657" cy="57606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GB" b="1" dirty="0">
                <a:effectLst>
                  <a:outerShdw blurRad="38100" dist="38100" dir="2700000" algn="tl">
                    <a:srgbClr val="000000">
                      <a:alpha val="43137"/>
                    </a:srgbClr>
                  </a:outerShdw>
                </a:effectLst>
              </a:rPr>
              <a:t>Users –</a:t>
            </a:r>
            <a:r>
              <a:rPr lang="en-GB" dirty="0"/>
              <a:t> who</a:t>
            </a:r>
          </a:p>
        </p:txBody>
      </p:sp>
      <p:sp>
        <p:nvSpPr>
          <p:cNvPr id="16" name="Rounded Rectangle 17">
            <a:extLst>
              <a:ext uri="{FF2B5EF4-FFF2-40B4-BE49-F238E27FC236}">
                <a16:creationId xmlns:a16="http://schemas.microsoft.com/office/drawing/2014/main" id="{F80B2FCC-10A4-43F0-9EE0-CAD4C29C47D8}"/>
              </a:ext>
            </a:extLst>
          </p:cNvPr>
          <p:cNvSpPr/>
          <p:nvPr/>
        </p:nvSpPr>
        <p:spPr>
          <a:xfrm rot="5400000">
            <a:off x="7910898" y="3212538"/>
            <a:ext cx="4751657" cy="57606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GB" b="1" dirty="0">
                <a:effectLst>
                  <a:outerShdw blurRad="38100" dist="38100" dir="2700000" algn="tl">
                    <a:srgbClr val="000000">
                      <a:alpha val="43137"/>
                    </a:srgbClr>
                  </a:outerShdw>
                </a:effectLst>
              </a:rPr>
              <a:t>Culture –</a:t>
            </a:r>
            <a:r>
              <a:rPr lang="en-GB" dirty="0"/>
              <a:t> when, where, why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childTnLst>
                                </p:cTn>
                              </p:par>
                            </p:childTnLst>
                          </p:cTn>
                        </p:par>
                        <p:par>
                          <p:cTn id="32" fill="hold">
                            <p:stCondLst>
                              <p:cond delay="7000"/>
                            </p:stCondLst>
                            <p:childTnLst>
                              <p:par>
                                <p:cTn id="33" presetID="10"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childTnLst>
                                </p:cTn>
                              </p:par>
                            </p:childTnLst>
                          </p:cTn>
                        </p:par>
                        <p:par>
                          <p:cTn id="36" fill="hold">
                            <p:stCondLst>
                              <p:cond delay="8000"/>
                            </p:stCondLst>
                            <p:childTnLst>
                              <p:par>
                                <p:cTn id="37" presetID="10" presetClass="entr" presetSubtype="0"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childTnLst>
                                </p:cTn>
                              </p:par>
                            </p:childTnLst>
                          </p:cTn>
                        </p:par>
                        <p:par>
                          <p:cTn id="40" fill="hold">
                            <p:stCondLst>
                              <p:cond delay="9000"/>
                            </p:stCondLst>
                            <p:childTnLst>
                              <p:par>
                                <p:cTn id="41" presetID="10" presetClass="entr" presetSubtype="0"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childTnLst>
                                </p:cTn>
                              </p:par>
                            </p:childTnLst>
                          </p:cTn>
                        </p:par>
                        <p:par>
                          <p:cTn id="44" fill="hold">
                            <p:stCondLst>
                              <p:cond delay="10000"/>
                            </p:stCondLst>
                            <p:childTnLst>
                              <p:par>
                                <p:cTn id="45" presetID="10"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childTnLst>
                                </p:cTn>
                              </p:par>
                            </p:childTnLst>
                          </p:cTn>
                        </p:par>
                        <p:par>
                          <p:cTn id="48" fill="hold">
                            <p:stCondLst>
                              <p:cond delay="11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1000" fill="hold"/>
                                        <p:tgtEl>
                                          <p:spTgt spid="14"/>
                                        </p:tgtEl>
                                        <p:attrNameLst>
                                          <p:attrName>ppt_w</p:attrName>
                                        </p:attrNameLst>
                                      </p:cBhvr>
                                      <p:tavLst>
                                        <p:tav tm="0">
                                          <p:val>
                                            <p:fltVal val="0"/>
                                          </p:val>
                                        </p:tav>
                                        <p:tav tm="100000">
                                          <p:val>
                                            <p:strVal val="#ppt_w"/>
                                          </p:val>
                                        </p:tav>
                                      </p:tavLst>
                                    </p:anim>
                                    <p:anim calcmode="lin" valueType="num">
                                      <p:cBhvr>
                                        <p:cTn id="52" dur="1000" fill="hold"/>
                                        <p:tgtEl>
                                          <p:spTgt spid="14"/>
                                        </p:tgtEl>
                                        <p:attrNameLst>
                                          <p:attrName>ppt_h</p:attrName>
                                        </p:attrNameLst>
                                      </p:cBhvr>
                                      <p:tavLst>
                                        <p:tav tm="0">
                                          <p:val>
                                            <p:fltVal val="0"/>
                                          </p:val>
                                        </p:tav>
                                        <p:tav tm="100000">
                                          <p:val>
                                            <p:strVal val="#ppt_h"/>
                                          </p:val>
                                        </p:tav>
                                      </p:tavLst>
                                    </p:anim>
                                    <p:animEffect transition="in" filter="fade">
                                      <p:cBhvr>
                                        <p:cTn id="53" dur="1000"/>
                                        <p:tgtEl>
                                          <p:spTgt spid="14"/>
                                        </p:tgtEl>
                                      </p:cBhvr>
                                    </p:animEffect>
                                  </p:childTnLst>
                                </p:cTn>
                              </p:par>
                            </p:childTnLst>
                          </p:cTn>
                        </p:par>
                        <p:par>
                          <p:cTn id="54" fill="hold">
                            <p:stCondLst>
                              <p:cond delay="12000"/>
                            </p:stCondLst>
                            <p:childTnLst>
                              <p:par>
                                <p:cTn id="55" presetID="53" presetClass="entr" presetSubtype="16"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Effect transition="in" filter="fade">
                                      <p:cBhvr>
                                        <p:cTn id="59" dur="1000"/>
                                        <p:tgtEl>
                                          <p:spTgt spid="15"/>
                                        </p:tgtEl>
                                      </p:cBhvr>
                                    </p:animEffect>
                                  </p:childTnLst>
                                </p:cTn>
                              </p:par>
                            </p:childTnLst>
                          </p:cTn>
                        </p:par>
                        <p:par>
                          <p:cTn id="60" fill="hold">
                            <p:stCondLst>
                              <p:cond delay="13000"/>
                            </p:stCondLst>
                            <p:childTnLst>
                              <p:par>
                                <p:cTn id="61" presetID="53" presetClass="entr" presetSubtype="16" fill="hold" grpId="0" nodeType="after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p:cTn id="63" dur="1000" fill="hold"/>
                                        <p:tgtEl>
                                          <p:spTgt spid="16"/>
                                        </p:tgtEl>
                                        <p:attrNameLst>
                                          <p:attrName>ppt_w</p:attrName>
                                        </p:attrNameLst>
                                      </p:cBhvr>
                                      <p:tavLst>
                                        <p:tav tm="0">
                                          <p:val>
                                            <p:fltVal val="0"/>
                                          </p:val>
                                        </p:tav>
                                        <p:tav tm="100000">
                                          <p:val>
                                            <p:strVal val="#ppt_w"/>
                                          </p:val>
                                        </p:tav>
                                      </p:tavLst>
                                    </p:anim>
                                    <p:anim calcmode="lin" valueType="num">
                                      <p:cBhvr>
                                        <p:cTn id="64" dur="1000" fill="hold"/>
                                        <p:tgtEl>
                                          <p:spTgt spid="16"/>
                                        </p:tgtEl>
                                        <p:attrNameLst>
                                          <p:attrName>ppt_h</p:attrName>
                                        </p:attrNameLst>
                                      </p:cBhvr>
                                      <p:tavLst>
                                        <p:tav tm="0">
                                          <p:val>
                                            <p:fltVal val="0"/>
                                          </p:val>
                                        </p:tav>
                                        <p:tav tm="100000">
                                          <p:val>
                                            <p:strVal val="#ppt_h"/>
                                          </p:val>
                                        </p:tav>
                                      </p:tavLst>
                                    </p:anim>
                                    <p:animEffect transition="in" filter="fade">
                                      <p:cBhvr>
                                        <p:cTn id="65"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 y="0"/>
            <a:ext cx="1080000" cy="6858000"/>
          </a:xfrm>
          <a:ln w="38100">
            <a:solidFill>
              <a:srgbClr val="00B0F0"/>
            </a:solidFill>
            <a:prstDash val="sysDash"/>
          </a:ln>
        </p:spPr>
        <p:txBody>
          <a:bodyPr vert="vert270">
            <a:normAutofit/>
          </a:bodyPr>
          <a:lstStyle/>
          <a:p>
            <a:pPr eaLnBrk="1" hangingPunct="1">
              <a:defRPr/>
            </a:pPr>
            <a:r>
              <a:rPr lang="en-GB" b="1" dirty="0">
                <a:solidFill>
                  <a:srgbClr val="0070C0"/>
                </a:solidFill>
                <a:effectLst>
                  <a:outerShdw blurRad="38100" dist="38100" dir="2700000" algn="tl">
                    <a:srgbClr val="000000">
                      <a:alpha val="43137"/>
                    </a:srgbClr>
                  </a:outerShdw>
                </a:effectLst>
                <a:latin typeface="+mn-lt"/>
              </a:rPr>
              <a:t>And finally ...</a:t>
            </a:r>
          </a:p>
        </p:txBody>
      </p:sp>
      <p:pic>
        <p:nvPicPr>
          <p:cNvPr id="3" name="Picture 2">
            <a:extLst>
              <a:ext uri="{FF2B5EF4-FFF2-40B4-BE49-F238E27FC236}">
                <a16:creationId xmlns:a16="http://schemas.microsoft.com/office/drawing/2014/main" id="{B2A937B9-AAA4-4D8E-BAB6-CE25EB1491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4776" y="773415"/>
            <a:ext cx="11017224" cy="5431147"/>
          </a:xfrm>
          <a:prstGeom prst="rect">
            <a:avLst/>
          </a:prstGeom>
        </p:spPr>
      </p:pic>
      <p:sp>
        <p:nvSpPr>
          <p:cNvPr id="5" name="TextBox 4">
            <a:extLst>
              <a:ext uri="{FF2B5EF4-FFF2-40B4-BE49-F238E27FC236}">
                <a16:creationId xmlns:a16="http://schemas.microsoft.com/office/drawing/2014/main" id="{C1F2CE94-D089-488F-83D1-CD9D75921ECF}"/>
              </a:ext>
            </a:extLst>
          </p:cNvPr>
          <p:cNvSpPr txBox="1"/>
          <p:nvPr/>
        </p:nvSpPr>
        <p:spPr>
          <a:xfrm>
            <a:off x="1173529" y="188640"/>
            <a:ext cx="5066487" cy="584775"/>
          </a:xfrm>
          <a:prstGeom prst="rect">
            <a:avLst/>
          </a:prstGeom>
          <a:noFill/>
        </p:spPr>
        <p:txBody>
          <a:bodyPr wrap="square" rtlCol="0">
            <a:spAutoFit/>
          </a:bodyPr>
          <a:lstStyle/>
          <a:p>
            <a:r>
              <a:rPr lang="en-GB" sz="3200" dirty="0">
                <a:solidFill>
                  <a:srgbClr val="FF0000"/>
                </a:solidFill>
                <a:effectLst>
                  <a:outerShdw blurRad="38100" dist="38100" dir="2700000" algn="tl">
                    <a:srgbClr val="000000">
                      <a:alpha val="43137"/>
                    </a:srgbClr>
                  </a:outerShdw>
                </a:effectLst>
              </a:rPr>
              <a:t>Cyrillic is a conlang script …</a:t>
            </a:r>
          </a:p>
        </p:txBody>
      </p:sp>
      <p:sp>
        <p:nvSpPr>
          <p:cNvPr id="6" name="TextBox 5">
            <a:extLst>
              <a:ext uri="{FF2B5EF4-FFF2-40B4-BE49-F238E27FC236}">
                <a16:creationId xmlns:a16="http://schemas.microsoft.com/office/drawing/2014/main" id="{1BB44247-E12B-437E-ADE0-BB7872EB95C8}"/>
              </a:ext>
            </a:extLst>
          </p:cNvPr>
          <p:cNvSpPr txBox="1"/>
          <p:nvPr/>
        </p:nvSpPr>
        <p:spPr>
          <a:xfrm>
            <a:off x="1173529" y="6204562"/>
            <a:ext cx="11018470" cy="400110"/>
          </a:xfrm>
          <a:prstGeom prst="rect">
            <a:avLst/>
          </a:prstGeom>
          <a:noFill/>
        </p:spPr>
        <p:txBody>
          <a:bodyPr wrap="square" rtlCol="0">
            <a:spAutoFit/>
          </a:bodyPr>
          <a:lstStyle/>
          <a:p>
            <a:r>
              <a:rPr lang="en-GB" sz="2000" dirty="0">
                <a:solidFill>
                  <a:srgbClr val="FF0000"/>
                </a:solidFill>
                <a:effectLst>
                  <a:outerShdw blurRad="38100" dist="38100" dir="2700000" algn="tl">
                    <a:srgbClr val="000000">
                      <a:alpha val="43137"/>
                    </a:srgbClr>
                  </a:outerShdw>
                </a:effectLst>
              </a:rPr>
              <a:t>But so are the letters J &amp; W, and any language which uses the standard Latin alphabet with diacritics.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80000" cy="6858000"/>
          </a:xfrm>
          <a:ln w="38100">
            <a:solidFill>
              <a:srgbClr val="00B0F0"/>
            </a:solidFill>
            <a:prstDash val="sysDash"/>
          </a:ln>
        </p:spPr>
        <p:txBody>
          <a:bodyPr vert="vert270">
            <a:normAutofit/>
          </a:bodyPr>
          <a:lstStyle/>
          <a:p>
            <a:r>
              <a:rPr lang="en-GB" b="1" dirty="0">
                <a:solidFill>
                  <a:srgbClr val="0070C0"/>
                </a:solidFill>
                <a:effectLst>
                  <a:outerShdw blurRad="38100" dist="38100" dir="2700000" algn="tl">
                    <a:srgbClr val="000000">
                      <a:alpha val="43137"/>
                    </a:srgbClr>
                  </a:outerShdw>
                </a:effectLst>
                <a:latin typeface="+mn-lt"/>
              </a:rPr>
              <a:t>What makes a language: 1</a:t>
            </a:r>
          </a:p>
        </p:txBody>
      </p:sp>
      <p:sp>
        <p:nvSpPr>
          <p:cNvPr id="4" name="Rectangle: Rounded Corners 3">
            <a:extLst>
              <a:ext uri="{FF2B5EF4-FFF2-40B4-BE49-F238E27FC236}">
                <a16:creationId xmlns:a16="http://schemas.microsoft.com/office/drawing/2014/main" id="{6F6A2199-7FF6-4ECE-A885-AA7F75252324}"/>
              </a:ext>
            </a:extLst>
          </p:cNvPr>
          <p:cNvSpPr/>
          <p:nvPr/>
        </p:nvSpPr>
        <p:spPr>
          <a:xfrm>
            <a:off x="1152000" y="432000"/>
            <a:ext cx="2160000" cy="900000"/>
          </a:xfrm>
          <a:prstGeom prst="round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400" b="1" i="1" dirty="0">
                <a:effectLst>
                  <a:outerShdw blurRad="38100" dist="38100" dir="2700000" algn="tl">
                    <a:srgbClr val="000000">
                      <a:alpha val="43137"/>
                    </a:srgbClr>
                  </a:outerShdw>
                </a:effectLst>
              </a:rPr>
              <a:t>Lexis</a:t>
            </a:r>
          </a:p>
        </p:txBody>
      </p:sp>
      <p:sp>
        <p:nvSpPr>
          <p:cNvPr id="11" name="Rectangle: Rounded Corners 10">
            <a:extLst>
              <a:ext uri="{FF2B5EF4-FFF2-40B4-BE49-F238E27FC236}">
                <a16:creationId xmlns:a16="http://schemas.microsoft.com/office/drawing/2014/main" id="{AF0C06E8-65FF-44D7-A7E8-9C0444291084}"/>
              </a:ext>
            </a:extLst>
          </p:cNvPr>
          <p:cNvSpPr/>
          <p:nvPr/>
        </p:nvSpPr>
        <p:spPr>
          <a:xfrm>
            <a:off x="3348000" y="432000"/>
            <a:ext cx="2160000" cy="90000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Types of words?</a:t>
            </a:r>
          </a:p>
        </p:txBody>
      </p:sp>
      <p:sp>
        <p:nvSpPr>
          <p:cNvPr id="12" name="Rectangle: Rounded Corners 11">
            <a:extLst>
              <a:ext uri="{FF2B5EF4-FFF2-40B4-BE49-F238E27FC236}">
                <a16:creationId xmlns:a16="http://schemas.microsoft.com/office/drawing/2014/main" id="{B3B5CFE2-6210-46A4-8D06-B9EFA0E2CBF9}"/>
              </a:ext>
            </a:extLst>
          </p:cNvPr>
          <p:cNvSpPr/>
          <p:nvPr/>
        </p:nvSpPr>
        <p:spPr>
          <a:xfrm>
            <a:off x="5544000" y="432000"/>
            <a:ext cx="2160000" cy="900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Meaning ranges?</a:t>
            </a:r>
          </a:p>
        </p:txBody>
      </p:sp>
      <p:sp>
        <p:nvSpPr>
          <p:cNvPr id="13" name="Rectangle: Rounded Corners 12">
            <a:extLst>
              <a:ext uri="{FF2B5EF4-FFF2-40B4-BE49-F238E27FC236}">
                <a16:creationId xmlns:a16="http://schemas.microsoft.com/office/drawing/2014/main" id="{C29F64CB-5DF3-4101-BBED-37F4485E88D5}"/>
              </a:ext>
            </a:extLst>
          </p:cNvPr>
          <p:cNvSpPr/>
          <p:nvPr/>
        </p:nvSpPr>
        <p:spPr>
          <a:xfrm>
            <a:off x="7740000" y="432000"/>
            <a:ext cx="2160000" cy="9000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Elision &amp; blending?</a:t>
            </a:r>
          </a:p>
        </p:txBody>
      </p:sp>
      <p:sp>
        <p:nvSpPr>
          <p:cNvPr id="14" name="Rectangle: Rounded Corners 13">
            <a:extLst>
              <a:ext uri="{FF2B5EF4-FFF2-40B4-BE49-F238E27FC236}">
                <a16:creationId xmlns:a16="http://schemas.microsoft.com/office/drawing/2014/main" id="{E7A97C8D-7F8A-4866-AF17-1B4F1CA56123}"/>
              </a:ext>
            </a:extLst>
          </p:cNvPr>
          <p:cNvSpPr/>
          <p:nvPr/>
        </p:nvSpPr>
        <p:spPr>
          <a:xfrm>
            <a:off x="9936000" y="432000"/>
            <a:ext cx="2160000" cy="9000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Specialised word sets?</a:t>
            </a:r>
          </a:p>
        </p:txBody>
      </p:sp>
      <p:pic>
        <p:nvPicPr>
          <p:cNvPr id="39" name="Picture 38">
            <a:extLst>
              <a:ext uri="{FF2B5EF4-FFF2-40B4-BE49-F238E27FC236}">
                <a16:creationId xmlns:a16="http://schemas.microsoft.com/office/drawing/2014/main" id="{573B5A86-D6D1-471D-830B-E8C5D1D658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4885" y="1694584"/>
            <a:ext cx="6478229" cy="4320480"/>
          </a:xfrm>
          <a:prstGeom prst="rect">
            <a:avLst/>
          </a:prstGeom>
        </p:spPr>
      </p:pic>
      <p:sp>
        <p:nvSpPr>
          <p:cNvPr id="40" name="TextBox 39">
            <a:extLst>
              <a:ext uri="{FF2B5EF4-FFF2-40B4-BE49-F238E27FC236}">
                <a16:creationId xmlns:a16="http://schemas.microsoft.com/office/drawing/2014/main" id="{C5B71F38-00F5-4993-9DC1-13A9E9CFB301}"/>
              </a:ext>
            </a:extLst>
          </p:cNvPr>
          <p:cNvSpPr txBox="1"/>
          <p:nvPr/>
        </p:nvSpPr>
        <p:spPr>
          <a:xfrm>
            <a:off x="2951591" y="6023775"/>
            <a:ext cx="7344816" cy="369332"/>
          </a:xfrm>
          <a:prstGeom prst="rect">
            <a:avLst/>
          </a:prstGeom>
          <a:noFill/>
        </p:spPr>
        <p:txBody>
          <a:bodyPr wrap="square" rtlCol="0">
            <a:spAutoFit/>
          </a:bodyPr>
          <a:lstStyle/>
          <a:p>
            <a:pPr algn="ctr"/>
            <a:r>
              <a:rPr lang="en-GB" dirty="0">
                <a:solidFill>
                  <a:srgbClr val="FF0000"/>
                </a:solidFill>
                <a:effectLst>
                  <a:outerShdw blurRad="38100" dist="38100" dir="2700000" algn="tl">
                    <a:srgbClr val="000000">
                      <a:alpha val="43137"/>
                    </a:srgbClr>
                  </a:outerShdw>
                </a:effectLst>
              </a:rPr>
              <a:t>Excerpt from the </a:t>
            </a:r>
            <a:r>
              <a:rPr lang="en-GB" dirty="0" err="1">
                <a:solidFill>
                  <a:srgbClr val="FF0000"/>
                </a:solidFill>
                <a:effectLst>
                  <a:outerShdw blurRad="38100" dist="38100" dir="2700000" algn="tl">
                    <a:srgbClr val="000000">
                      <a:alpha val="43137"/>
                    </a:srgbClr>
                  </a:outerShdw>
                </a:effectLst>
              </a:rPr>
              <a:t>Voynich</a:t>
            </a:r>
            <a:r>
              <a:rPr lang="en-GB" dirty="0">
                <a:solidFill>
                  <a:srgbClr val="FF0000"/>
                </a:solidFill>
                <a:effectLst>
                  <a:outerShdw blurRad="38100" dist="38100" dir="2700000" algn="tl">
                    <a:srgbClr val="000000">
                      <a:alpha val="43137"/>
                    </a:srgbClr>
                  </a:outerShdw>
                </a:effectLst>
              </a:rPr>
              <a:t> manuscript: is it a real secret script or is it a scam?</a:t>
            </a:r>
          </a:p>
        </p:txBody>
      </p:sp>
    </p:spTree>
    <p:extLst>
      <p:ext uri="{BB962C8B-B14F-4D97-AF65-F5344CB8AC3E}">
        <p14:creationId xmlns:p14="http://schemas.microsoft.com/office/powerpoint/2010/main" val="233000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0-#ppt_w/2"/>
                                          </p:val>
                                        </p:tav>
                                        <p:tav tm="100000">
                                          <p:val>
                                            <p:strVal val="#ppt_x"/>
                                          </p:val>
                                        </p:tav>
                                      </p:tavLst>
                                    </p:anim>
                                    <p:anim calcmode="lin" valueType="num">
                                      <p:cBhvr additive="base">
                                        <p:cTn id="12" dur="10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0-#ppt_w/2"/>
                                          </p:val>
                                        </p:tav>
                                        <p:tav tm="100000">
                                          <p:val>
                                            <p:strVal val="#ppt_x"/>
                                          </p:val>
                                        </p:tav>
                                      </p:tavLst>
                                    </p:anim>
                                    <p:anim calcmode="lin" valueType="num">
                                      <p:cBhvr additive="base">
                                        <p:cTn id="16" dur="10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0-#ppt_w/2"/>
                                          </p:val>
                                        </p:tav>
                                        <p:tav tm="100000">
                                          <p:val>
                                            <p:strVal val="#ppt_x"/>
                                          </p:val>
                                        </p:tav>
                                      </p:tavLst>
                                    </p:anim>
                                    <p:anim calcmode="lin" valueType="num">
                                      <p:cBhvr additive="base">
                                        <p:cTn id="20" dur="1000" fill="hold"/>
                                        <p:tgtEl>
                                          <p:spTgt spid="13"/>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0-#ppt_w/2"/>
                                          </p:val>
                                        </p:tav>
                                        <p:tav tm="100000">
                                          <p:val>
                                            <p:strVal val="#ppt_x"/>
                                          </p:val>
                                        </p:tav>
                                      </p:tavLst>
                                    </p:anim>
                                    <p:anim calcmode="lin" valueType="num">
                                      <p:cBhvr additive="base">
                                        <p:cTn id="24" dur="1000" fill="hold"/>
                                        <p:tgtEl>
                                          <p:spTgt spid="14"/>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53" presetClass="entr" presetSubtype="16" fill="hold"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Effect transition="in" filter="fade">
                                      <p:cBhvr>
                                        <p:cTn id="30" dur="1000"/>
                                        <p:tgtEl>
                                          <p:spTgt spid="39"/>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wipe(left)">
                                      <p:cBhvr>
                                        <p:cTn id="33"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13" grpId="0" animBg="1"/>
      <p:bldP spid="14"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80000" cy="6858000"/>
          </a:xfrm>
          <a:ln w="38100">
            <a:solidFill>
              <a:srgbClr val="00B0F0"/>
            </a:solidFill>
            <a:prstDash val="sysDash"/>
          </a:ln>
        </p:spPr>
        <p:txBody>
          <a:bodyPr vert="vert270">
            <a:normAutofit/>
          </a:bodyPr>
          <a:lstStyle/>
          <a:p>
            <a:r>
              <a:rPr lang="en-GB" b="1" dirty="0">
                <a:solidFill>
                  <a:srgbClr val="0070C0"/>
                </a:solidFill>
                <a:effectLst>
                  <a:outerShdw blurRad="38100" dist="38100" dir="2700000" algn="tl">
                    <a:srgbClr val="000000">
                      <a:alpha val="43137"/>
                    </a:srgbClr>
                  </a:outerShdw>
                </a:effectLst>
                <a:latin typeface="+mn-lt"/>
              </a:rPr>
              <a:t>What makes a language: 2</a:t>
            </a:r>
          </a:p>
        </p:txBody>
      </p:sp>
      <p:sp>
        <p:nvSpPr>
          <p:cNvPr id="5" name="Rectangle: Rounded Corners 4">
            <a:extLst>
              <a:ext uri="{FF2B5EF4-FFF2-40B4-BE49-F238E27FC236}">
                <a16:creationId xmlns:a16="http://schemas.microsoft.com/office/drawing/2014/main" id="{99FBFCF1-5938-4F7C-B068-901536482531}"/>
              </a:ext>
            </a:extLst>
          </p:cNvPr>
          <p:cNvSpPr/>
          <p:nvPr/>
        </p:nvSpPr>
        <p:spPr>
          <a:xfrm>
            <a:off x="1152000" y="432000"/>
            <a:ext cx="2160000" cy="900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400" b="1" i="1" dirty="0">
                <a:effectLst>
                  <a:outerShdw blurRad="38100" dist="38100" dir="2700000" algn="tl">
                    <a:srgbClr val="000000">
                      <a:alpha val="43137"/>
                    </a:srgbClr>
                  </a:outerShdw>
                </a:effectLst>
              </a:rPr>
              <a:t>Structure</a:t>
            </a:r>
          </a:p>
        </p:txBody>
      </p:sp>
      <p:sp>
        <p:nvSpPr>
          <p:cNvPr id="15" name="Rectangle: Rounded Corners 14">
            <a:extLst>
              <a:ext uri="{FF2B5EF4-FFF2-40B4-BE49-F238E27FC236}">
                <a16:creationId xmlns:a16="http://schemas.microsoft.com/office/drawing/2014/main" id="{44FD1C26-ADFE-4F1C-8713-169AFCACF39C}"/>
              </a:ext>
            </a:extLst>
          </p:cNvPr>
          <p:cNvSpPr/>
          <p:nvPr/>
        </p:nvSpPr>
        <p:spPr>
          <a:xfrm>
            <a:off x="3348000" y="432000"/>
            <a:ext cx="2160000" cy="900000"/>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Two-argument sentence order?</a:t>
            </a:r>
            <a:endParaRPr lang="en-GB" dirty="0"/>
          </a:p>
        </p:txBody>
      </p:sp>
      <p:sp>
        <p:nvSpPr>
          <p:cNvPr id="16" name="Rectangle: Rounded Corners 15">
            <a:extLst>
              <a:ext uri="{FF2B5EF4-FFF2-40B4-BE49-F238E27FC236}">
                <a16:creationId xmlns:a16="http://schemas.microsoft.com/office/drawing/2014/main" id="{D1F71FFF-085E-4CFD-A862-0A49AABCE55D}"/>
              </a:ext>
            </a:extLst>
          </p:cNvPr>
          <p:cNvSpPr/>
          <p:nvPr/>
        </p:nvSpPr>
        <p:spPr>
          <a:xfrm>
            <a:off x="5544000" y="432000"/>
            <a:ext cx="2160000" cy="90000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Indirect objects &amp; Multi-argument sentences?</a:t>
            </a:r>
          </a:p>
        </p:txBody>
      </p:sp>
      <p:sp>
        <p:nvSpPr>
          <p:cNvPr id="17" name="Rectangle: Rounded Corners 16">
            <a:extLst>
              <a:ext uri="{FF2B5EF4-FFF2-40B4-BE49-F238E27FC236}">
                <a16:creationId xmlns:a16="http://schemas.microsoft.com/office/drawing/2014/main" id="{0F994B75-6058-487D-BF02-045CCC0E5986}"/>
              </a:ext>
            </a:extLst>
          </p:cNvPr>
          <p:cNvSpPr/>
          <p:nvPr/>
        </p:nvSpPr>
        <p:spPr>
          <a:xfrm>
            <a:off x="7740000" y="432000"/>
            <a:ext cx="2160000" cy="90000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Synthetic or isolating?</a:t>
            </a:r>
          </a:p>
        </p:txBody>
      </p:sp>
      <p:sp>
        <p:nvSpPr>
          <p:cNvPr id="18" name="Rectangle: Rounded Corners 17">
            <a:extLst>
              <a:ext uri="{FF2B5EF4-FFF2-40B4-BE49-F238E27FC236}">
                <a16:creationId xmlns:a16="http://schemas.microsoft.com/office/drawing/2014/main" id="{B453BAA8-62B1-4CD9-A1D4-06140AFB4C77}"/>
              </a:ext>
            </a:extLst>
          </p:cNvPr>
          <p:cNvSpPr/>
          <p:nvPr/>
        </p:nvSpPr>
        <p:spPr>
          <a:xfrm>
            <a:off x="9936000" y="432000"/>
            <a:ext cx="2160000" cy="9000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Noun declension, Verb conjugation?</a:t>
            </a:r>
          </a:p>
        </p:txBody>
      </p:sp>
      <p:pic>
        <p:nvPicPr>
          <p:cNvPr id="39" name="Picture 38">
            <a:extLst>
              <a:ext uri="{FF2B5EF4-FFF2-40B4-BE49-F238E27FC236}">
                <a16:creationId xmlns:a16="http://schemas.microsoft.com/office/drawing/2014/main" id="{02EA3E50-435D-4FC6-8D63-96A66A1C7B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3232" y="1844824"/>
            <a:ext cx="6801535" cy="3833321"/>
          </a:xfrm>
          <a:prstGeom prst="rect">
            <a:avLst/>
          </a:prstGeom>
        </p:spPr>
      </p:pic>
      <p:sp>
        <p:nvSpPr>
          <p:cNvPr id="40" name="TextBox 39">
            <a:extLst>
              <a:ext uri="{FF2B5EF4-FFF2-40B4-BE49-F238E27FC236}">
                <a16:creationId xmlns:a16="http://schemas.microsoft.com/office/drawing/2014/main" id="{F907A079-5C6A-4A3E-8FAF-DE34857977A4}"/>
              </a:ext>
            </a:extLst>
          </p:cNvPr>
          <p:cNvSpPr txBox="1"/>
          <p:nvPr/>
        </p:nvSpPr>
        <p:spPr>
          <a:xfrm>
            <a:off x="2867795" y="5678145"/>
            <a:ext cx="7512408" cy="369332"/>
          </a:xfrm>
          <a:prstGeom prst="rect">
            <a:avLst/>
          </a:prstGeom>
          <a:noFill/>
        </p:spPr>
        <p:txBody>
          <a:bodyPr wrap="square" rtlCol="0">
            <a:spAutoFit/>
          </a:bodyPr>
          <a:lstStyle/>
          <a:p>
            <a:pPr algn="ctr"/>
            <a:r>
              <a:rPr lang="en-GB" dirty="0">
                <a:solidFill>
                  <a:srgbClr val="FF0000"/>
                </a:solidFill>
                <a:effectLst>
                  <a:outerShdw blurRad="38100" dist="38100" dir="2700000" algn="tl">
                    <a:srgbClr val="000000">
                      <a:alpha val="43137"/>
                    </a:srgbClr>
                  </a:outerShdw>
                </a:effectLst>
              </a:rPr>
              <a:t>One way of analysing the structure of a text</a:t>
            </a:r>
          </a:p>
        </p:txBody>
      </p:sp>
    </p:spTree>
    <p:extLst>
      <p:ext uri="{BB962C8B-B14F-4D97-AF65-F5344CB8AC3E}">
        <p14:creationId xmlns:p14="http://schemas.microsoft.com/office/powerpoint/2010/main" val="323623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0-#ppt_w/2"/>
                                          </p:val>
                                        </p:tav>
                                        <p:tav tm="100000">
                                          <p:val>
                                            <p:strVal val="#ppt_x"/>
                                          </p:val>
                                        </p:tav>
                                      </p:tavLst>
                                    </p:anim>
                                    <p:anim calcmode="lin" valueType="num">
                                      <p:cBhvr additive="base">
                                        <p:cTn id="12" dur="10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000" fill="hold"/>
                                        <p:tgtEl>
                                          <p:spTgt spid="16"/>
                                        </p:tgtEl>
                                        <p:attrNameLst>
                                          <p:attrName>ppt_x</p:attrName>
                                        </p:attrNameLst>
                                      </p:cBhvr>
                                      <p:tavLst>
                                        <p:tav tm="0">
                                          <p:val>
                                            <p:strVal val="0-#ppt_w/2"/>
                                          </p:val>
                                        </p:tav>
                                        <p:tav tm="100000">
                                          <p:val>
                                            <p:strVal val="#ppt_x"/>
                                          </p:val>
                                        </p:tav>
                                      </p:tavLst>
                                    </p:anim>
                                    <p:anim calcmode="lin" valueType="num">
                                      <p:cBhvr additive="base">
                                        <p:cTn id="16" dur="1000" fill="hold"/>
                                        <p:tgtEl>
                                          <p:spTgt spid="1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1000" fill="hold"/>
                                        <p:tgtEl>
                                          <p:spTgt spid="17"/>
                                        </p:tgtEl>
                                        <p:attrNameLst>
                                          <p:attrName>ppt_x</p:attrName>
                                        </p:attrNameLst>
                                      </p:cBhvr>
                                      <p:tavLst>
                                        <p:tav tm="0">
                                          <p:val>
                                            <p:strVal val="0-#ppt_w/2"/>
                                          </p:val>
                                        </p:tav>
                                        <p:tav tm="100000">
                                          <p:val>
                                            <p:strVal val="#ppt_x"/>
                                          </p:val>
                                        </p:tav>
                                      </p:tavLst>
                                    </p:anim>
                                    <p:anim calcmode="lin" valueType="num">
                                      <p:cBhvr additive="base">
                                        <p:cTn id="20" dur="1000" fill="hold"/>
                                        <p:tgtEl>
                                          <p:spTgt spid="1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1000" fill="hold"/>
                                        <p:tgtEl>
                                          <p:spTgt spid="18"/>
                                        </p:tgtEl>
                                        <p:attrNameLst>
                                          <p:attrName>ppt_x</p:attrName>
                                        </p:attrNameLst>
                                      </p:cBhvr>
                                      <p:tavLst>
                                        <p:tav tm="0">
                                          <p:val>
                                            <p:strVal val="0-#ppt_w/2"/>
                                          </p:val>
                                        </p:tav>
                                        <p:tav tm="100000">
                                          <p:val>
                                            <p:strVal val="#ppt_x"/>
                                          </p:val>
                                        </p:tav>
                                      </p:tavLst>
                                    </p:anim>
                                    <p:anim calcmode="lin" valueType="num">
                                      <p:cBhvr additive="base">
                                        <p:cTn id="24" dur="1000" fill="hold"/>
                                        <p:tgtEl>
                                          <p:spTgt spid="18"/>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53" presetClass="entr" presetSubtype="16" fill="hold"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Effect transition="in" filter="fade">
                                      <p:cBhvr>
                                        <p:cTn id="30" dur="1000"/>
                                        <p:tgtEl>
                                          <p:spTgt spid="39"/>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wipe(left)">
                                      <p:cBhvr>
                                        <p:cTn id="33"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6" grpId="0" animBg="1"/>
      <p:bldP spid="17" grpId="0" animBg="1"/>
      <p:bldP spid="18"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80000" cy="6858000"/>
          </a:xfrm>
          <a:ln w="38100">
            <a:solidFill>
              <a:srgbClr val="00B0F0"/>
            </a:solidFill>
            <a:prstDash val="sysDash"/>
          </a:ln>
        </p:spPr>
        <p:txBody>
          <a:bodyPr vert="vert270">
            <a:normAutofit/>
          </a:bodyPr>
          <a:lstStyle/>
          <a:p>
            <a:r>
              <a:rPr lang="en-GB" b="1" dirty="0">
                <a:solidFill>
                  <a:srgbClr val="0070C0"/>
                </a:solidFill>
                <a:effectLst>
                  <a:outerShdw blurRad="38100" dist="38100" dir="2700000" algn="tl">
                    <a:srgbClr val="000000">
                      <a:alpha val="43137"/>
                    </a:srgbClr>
                  </a:outerShdw>
                </a:effectLst>
                <a:latin typeface="+mn-lt"/>
              </a:rPr>
              <a:t>What makes a language: 3</a:t>
            </a:r>
          </a:p>
        </p:txBody>
      </p:sp>
      <p:sp>
        <p:nvSpPr>
          <p:cNvPr id="6" name="Rectangle: Rounded Corners 5">
            <a:extLst>
              <a:ext uri="{FF2B5EF4-FFF2-40B4-BE49-F238E27FC236}">
                <a16:creationId xmlns:a16="http://schemas.microsoft.com/office/drawing/2014/main" id="{95489D1C-7E93-4649-8A2D-CC02A36746DF}"/>
              </a:ext>
            </a:extLst>
          </p:cNvPr>
          <p:cNvSpPr/>
          <p:nvPr/>
        </p:nvSpPr>
        <p:spPr>
          <a:xfrm>
            <a:off x="1152000" y="432000"/>
            <a:ext cx="2160000" cy="900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400" b="1" i="1" dirty="0">
                <a:effectLst>
                  <a:outerShdw blurRad="38100" dist="38100" dir="2700000" algn="tl">
                    <a:srgbClr val="000000">
                      <a:alpha val="43137"/>
                    </a:srgbClr>
                  </a:outerShdw>
                </a:effectLst>
              </a:rPr>
              <a:t>Phonology</a:t>
            </a:r>
          </a:p>
        </p:txBody>
      </p:sp>
      <p:sp>
        <p:nvSpPr>
          <p:cNvPr id="19" name="Rectangle: Rounded Corners 18">
            <a:extLst>
              <a:ext uri="{FF2B5EF4-FFF2-40B4-BE49-F238E27FC236}">
                <a16:creationId xmlns:a16="http://schemas.microsoft.com/office/drawing/2014/main" id="{E325B226-57FF-49AA-ABE6-6107CE50F229}"/>
              </a:ext>
            </a:extLst>
          </p:cNvPr>
          <p:cNvSpPr/>
          <p:nvPr/>
        </p:nvSpPr>
        <p:spPr>
          <a:xfrm>
            <a:off x="3348000" y="432000"/>
            <a:ext cx="2160000" cy="900000"/>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What sounds does &amp; doesn’t the language use?</a:t>
            </a:r>
          </a:p>
        </p:txBody>
      </p:sp>
      <p:sp>
        <p:nvSpPr>
          <p:cNvPr id="20" name="Rectangle: Rounded Corners 19">
            <a:extLst>
              <a:ext uri="{FF2B5EF4-FFF2-40B4-BE49-F238E27FC236}">
                <a16:creationId xmlns:a16="http://schemas.microsoft.com/office/drawing/2014/main" id="{3BDBEB8D-3B98-4A7C-B44B-DC623501570F}"/>
              </a:ext>
            </a:extLst>
          </p:cNvPr>
          <p:cNvSpPr/>
          <p:nvPr/>
        </p:nvSpPr>
        <p:spPr>
          <a:xfrm>
            <a:off x="5544000" y="432000"/>
            <a:ext cx="2160000" cy="90000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What happens to sounds when they combine?</a:t>
            </a:r>
          </a:p>
        </p:txBody>
      </p:sp>
      <p:sp>
        <p:nvSpPr>
          <p:cNvPr id="21" name="Rectangle: Rounded Corners 20">
            <a:extLst>
              <a:ext uri="{FF2B5EF4-FFF2-40B4-BE49-F238E27FC236}">
                <a16:creationId xmlns:a16="http://schemas.microsoft.com/office/drawing/2014/main" id="{28E911E8-A3A2-417C-84C1-75FEB7A073F5}"/>
              </a:ext>
            </a:extLst>
          </p:cNvPr>
          <p:cNvSpPr/>
          <p:nvPr/>
        </p:nvSpPr>
        <p:spPr>
          <a:xfrm>
            <a:off x="7740000" y="432000"/>
            <a:ext cx="2160000" cy="9000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What effect does nature have on the range of sounds?</a:t>
            </a:r>
          </a:p>
        </p:txBody>
      </p:sp>
      <p:sp>
        <p:nvSpPr>
          <p:cNvPr id="22" name="Rectangle: Rounded Corners 21">
            <a:extLst>
              <a:ext uri="{FF2B5EF4-FFF2-40B4-BE49-F238E27FC236}">
                <a16:creationId xmlns:a16="http://schemas.microsoft.com/office/drawing/2014/main" id="{90B23BEC-182E-4F43-823F-740C609D51D0}"/>
              </a:ext>
            </a:extLst>
          </p:cNvPr>
          <p:cNvSpPr/>
          <p:nvPr/>
        </p:nvSpPr>
        <p:spPr>
          <a:xfrm>
            <a:off x="9936000" y="432000"/>
            <a:ext cx="2160000" cy="9000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Do tones change phatic or semantic meaning?</a:t>
            </a:r>
          </a:p>
        </p:txBody>
      </p:sp>
      <p:pic>
        <p:nvPicPr>
          <p:cNvPr id="39" name="Picture 38">
            <a:extLst>
              <a:ext uri="{FF2B5EF4-FFF2-40B4-BE49-F238E27FC236}">
                <a16:creationId xmlns:a16="http://schemas.microsoft.com/office/drawing/2014/main" id="{611B537B-A27C-4C2E-AC05-81570CDF89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47984" y="1494166"/>
            <a:ext cx="4152031" cy="5373216"/>
          </a:xfrm>
          <a:prstGeom prst="rect">
            <a:avLst/>
          </a:prstGeom>
        </p:spPr>
      </p:pic>
    </p:spTree>
    <p:extLst>
      <p:ext uri="{BB962C8B-B14F-4D97-AF65-F5344CB8AC3E}">
        <p14:creationId xmlns:p14="http://schemas.microsoft.com/office/powerpoint/2010/main" val="88975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1000" fill="hold"/>
                                        <p:tgtEl>
                                          <p:spTgt spid="19"/>
                                        </p:tgtEl>
                                        <p:attrNameLst>
                                          <p:attrName>ppt_x</p:attrName>
                                        </p:attrNameLst>
                                      </p:cBhvr>
                                      <p:tavLst>
                                        <p:tav tm="0">
                                          <p:val>
                                            <p:strVal val="0-#ppt_w/2"/>
                                          </p:val>
                                        </p:tav>
                                        <p:tav tm="100000">
                                          <p:val>
                                            <p:strVal val="#ppt_x"/>
                                          </p:val>
                                        </p:tav>
                                      </p:tavLst>
                                    </p:anim>
                                    <p:anim calcmode="lin" valueType="num">
                                      <p:cBhvr additive="base">
                                        <p:cTn id="12" dur="1000" fill="hold"/>
                                        <p:tgtEl>
                                          <p:spTgt spid="1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1000" fill="hold"/>
                                        <p:tgtEl>
                                          <p:spTgt spid="20"/>
                                        </p:tgtEl>
                                        <p:attrNameLst>
                                          <p:attrName>ppt_x</p:attrName>
                                        </p:attrNameLst>
                                      </p:cBhvr>
                                      <p:tavLst>
                                        <p:tav tm="0">
                                          <p:val>
                                            <p:strVal val="0-#ppt_w/2"/>
                                          </p:val>
                                        </p:tav>
                                        <p:tav tm="100000">
                                          <p:val>
                                            <p:strVal val="#ppt_x"/>
                                          </p:val>
                                        </p:tav>
                                      </p:tavLst>
                                    </p:anim>
                                    <p:anim calcmode="lin" valueType="num">
                                      <p:cBhvr additive="base">
                                        <p:cTn id="16" dur="1000" fill="hold"/>
                                        <p:tgtEl>
                                          <p:spTgt spid="20"/>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1000" fill="hold"/>
                                        <p:tgtEl>
                                          <p:spTgt spid="21"/>
                                        </p:tgtEl>
                                        <p:attrNameLst>
                                          <p:attrName>ppt_x</p:attrName>
                                        </p:attrNameLst>
                                      </p:cBhvr>
                                      <p:tavLst>
                                        <p:tav tm="0">
                                          <p:val>
                                            <p:strVal val="0-#ppt_w/2"/>
                                          </p:val>
                                        </p:tav>
                                        <p:tav tm="100000">
                                          <p:val>
                                            <p:strVal val="#ppt_x"/>
                                          </p:val>
                                        </p:tav>
                                      </p:tavLst>
                                    </p:anim>
                                    <p:anim calcmode="lin" valueType="num">
                                      <p:cBhvr additive="base">
                                        <p:cTn id="20" dur="1000" fill="hold"/>
                                        <p:tgtEl>
                                          <p:spTgt spid="21"/>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1000" fill="hold"/>
                                        <p:tgtEl>
                                          <p:spTgt spid="22"/>
                                        </p:tgtEl>
                                        <p:attrNameLst>
                                          <p:attrName>ppt_x</p:attrName>
                                        </p:attrNameLst>
                                      </p:cBhvr>
                                      <p:tavLst>
                                        <p:tav tm="0">
                                          <p:val>
                                            <p:strVal val="0-#ppt_w/2"/>
                                          </p:val>
                                        </p:tav>
                                        <p:tav tm="100000">
                                          <p:val>
                                            <p:strVal val="#ppt_x"/>
                                          </p:val>
                                        </p:tav>
                                      </p:tavLst>
                                    </p:anim>
                                    <p:anim calcmode="lin" valueType="num">
                                      <p:cBhvr additive="base">
                                        <p:cTn id="24" dur="1000" fill="hold"/>
                                        <p:tgtEl>
                                          <p:spTgt spid="22"/>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53" presetClass="entr" presetSubtype="16" fill="hold"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Effect transition="in" filter="fade">
                                      <p:cBhvr>
                                        <p:cTn id="30"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animBg="1"/>
      <p:bldP spid="20" grpId="0" animBg="1"/>
      <p:bldP spid="21"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80000" cy="6858000"/>
          </a:xfrm>
          <a:ln w="38100">
            <a:solidFill>
              <a:srgbClr val="00B0F0"/>
            </a:solidFill>
            <a:prstDash val="sysDash"/>
          </a:ln>
        </p:spPr>
        <p:txBody>
          <a:bodyPr vert="vert270">
            <a:normAutofit/>
          </a:bodyPr>
          <a:lstStyle/>
          <a:p>
            <a:r>
              <a:rPr lang="en-GB" b="1" dirty="0">
                <a:solidFill>
                  <a:srgbClr val="0070C0"/>
                </a:solidFill>
                <a:effectLst>
                  <a:outerShdw blurRad="38100" dist="38100" dir="2700000" algn="tl">
                    <a:srgbClr val="000000">
                      <a:alpha val="43137"/>
                    </a:srgbClr>
                  </a:outerShdw>
                </a:effectLst>
                <a:latin typeface="+mn-lt"/>
              </a:rPr>
              <a:t>What makes a language: 4</a:t>
            </a:r>
          </a:p>
        </p:txBody>
      </p:sp>
      <p:sp>
        <p:nvSpPr>
          <p:cNvPr id="10" name="Rectangle: Rounded Corners 9">
            <a:extLst>
              <a:ext uri="{FF2B5EF4-FFF2-40B4-BE49-F238E27FC236}">
                <a16:creationId xmlns:a16="http://schemas.microsoft.com/office/drawing/2014/main" id="{F2200AF4-149F-4510-A3C3-F7E6C2EB10E0}"/>
              </a:ext>
            </a:extLst>
          </p:cNvPr>
          <p:cNvSpPr/>
          <p:nvPr/>
        </p:nvSpPr>
        <p:spPr>
          <a:xfrm>
            <a:off x="1152000" y="432000"/>
            <a:ext cx="2160000" cy="900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b="1" i="1" dirty="0">
                <a:effectLst>
                  <a:outerShdw blurRad="38100" dist="38100" dir="2700000" algn="tl">
                    <a:srgbClr val="000000">
                      <a:alpha val="43137"/>
                    </a:srgbClr>
                  </a:outerShdw>
                </a:effectLst>
              </a:rPr>
              <a:t>Function</a:t>
            </a:r>
          </a:p>
        </p:txBody>
      </p:sp>
      <p:sp>
        <p:nvSpPr>
          <p:cNvPr id="23" name="Rectangle: Rounded Corners 22">
            <a:extLst>
              <a:ext uri="{FF2B5EF4-FFF2-40B4-BE49-F238E27FC236}">
                <a16:creationId xmlns:a16="http://schemas.microsoft.com/office/drawing/2014/main" id="{DFF48436-6F0B-496E-B342-E5464C5EA504}"/>
              </a:ext>
            </a:extLst>
          </p:cNvPr>
          <p:cNvSpPr/>
          <p:nvPr/>
        </p:nvSpPr>
        <p:spPr>
          <a:xfrm>
            <a:off x="3348000" y="432000"/>
            <a:ext cx="2160000" cy="900000"/>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What defines these speakers as a group?</a:t>
            </a:r>
          </a:p>
        </p:txBody>
      </p:sp>
      <p:sp>
        <p:nvSpPr>
          <p:cNvPr id="24" name="Rectangle: Rounded Corners 23">
            <a:extLst>
              <a:ext uri="{FF2B5EF4-FFF2-40B4-BE49-F238E27FC236}">
                <a16:creationId xmlns:a16="http://schemas.microsoft.com/office/drawing/2014/main" id="{FF1334B1-8759-4E0A-A2DA-5BCAFFCC2D30}"/>
              </a:ext>
            </a:extLst>
          </p:cNvPr>
          <p:cNvSpPr/>
          <p:nvPr/>
        </p:nvSpPr>
        <p:spPr>
          <a:xfrm>
            <a:off x="5544000" y="432000"/>
            <a:ext cx="2160000" cy="900000"/>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What needs to be said in this language?</a:t>
            </a:r>
          </a:p>
        </p:txBody>
      </p:sp>
      <p:sp>
        <p:nvSpPr>
          <p:cNvPr id="25" name="Rectangle: Rounded Corners 24">
            <a:extLst>
              <a:ext uri="{FF2B5EF4-FFF2-40B4-BE49-F238E27FC236}">
                <a16:creationId xmlns:a16="http://schemas.microsoft.com/office/drawing/2014/main" id="{8EFCEB96-6FA1-4CE7-BDA7-E406DAFF6525}"/>
              </a:ext>
            </a:extLst>
          </p:cNvPr>
          <p:cNvSpPr/>
          <p:nvPr/>
        </p:nvSpPr>
        <p:spPr>
          <a:xfrm>
            <a:off x="7740000" y="432000"/>
            <a:ext cx="2160000" cy="90000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Is the language a subset of another language?</a:t>
            </a:r>
            <a:endParaRPr lang="en-GB" dirty="0">
              <a:solidFill>
                <a:sysClr val="windowText" lastClr="000000"/>
              </a:solidFill>
            </a:endParaRPr>
          </a:p>
        </p:txBody>
      </p:sp>
      <p:sp>
        <p:nvSpPr>
          <p:cNvPr id="26" name="Rectangle: Rounded Corners 25">
            <a:extLst>
              <a:ext uri="{FF2B5EF4-FFF2-40B4-BE49-F238E27FC236}">
                <a16:creationId xmlns:a16="http://schemas.microsoft.com/office/drawing/2014/main" id="{DA20BCA2-0F09-4A38-A54D-447865BBA3D6}"/>
              </a:ext>
            </a:extLst>
          </p:cNvPr>
          <p:cNvSpPr/>
          <p:nvPr/>
        </p:nvSpPr>
        <p:spPr>
          <a:xfrm>
            <a:off x="9936000" y="432000"/>
            <a:ext cx="2160000" cy="90000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How does it work outside its specialisation?</a:t>
            </a:r>
          </a:p>
        </p:txBody>
      </p:sp>
      <p:pic>
        <p:nvPicPr>
          <p:cNvPr id="39" name="Picture 38">
            <a:extLst>
              <a:ext uri="{FF2B5EF4-FFF2-40B4-BE49-F238E27FC236}">
                <a16:creationId xmlns:a16="http://schemas.microsoft.com/office/drawing/2014/main" id="{7C780EA4-372F-499C-83D2-4D45EA7652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2000" y="1844824"/>
            <a:ext cx="10944000" cy="3725497"/>
          </a:xfrm>
          <a:prstGeom prst="rect">
            <a:avLst/>
          </a:prstGeom>
        </p:spPr>
      </p:pic>
      <p:sp>
        <p:nvSpPr>
          <p:cNvPr id="40" name="TextBox 39">
            <a:extLst>
              <a:ext uri="{FF2B5EF4-FFF2-40B4-BE49-F238E27FC236}">
                <a16:creationId xmlns:a16="http://schemas.microsoft.com/office/drawing/2014/main" id="{4D1D761F-07BA-4677-84F8-8625B2BA1B70}"/>
              </a:ext>
            </a:extLst>
          </p:cNvPr>
          <p:cNvSpPr txBox="1"/>
          <p:nvPr/>
        </p:nvSpPr>
        <p:spPr>
          <a:xfrm>
            <a:off x="1152000" y="5604057"/>
            <a:ext cx="10944000" cy="1200329"/>
          </a:xfrm>
          <a:prstGeom prst="rect">
            <a:avLst/>
          </a:prstGeom>
          <a:noFill/>
        </p:spPr>
        <p:txBody>
          <a:bodyPr wrap="square" rtlCol="0">
            <a:spAutoFit/>
          </a:bodyPr>
          <a:lstStyle/>
          <a:p>
            <a:pPr algn="ctr"/>
            <a:r>
              <a:rPr lang="en-US" dirty="0">
                <a:solidFill>
                  <a:srgbClr val="FF0000"/>
                </a:solidFill>
                <a:effectLst>
                  <a:outerShdw blurRad="38100" dist="38100" dir="2700000" algn="tl">
                    <a:srgbClr val="000000">
                      <a:alpha val="43137"/>
                    </a:srgbClr>
                  </a:outerShdw>
                </a:effectLst>
              </a:rPr>
              <a:t>“There's an old little jingle: 'The chief use of slang is to show that you're one of the gang.' What that means is that every social group has its own linguistic bonding mechanism. If there's a group of lawyers, they have their own slang. If there's a group of doctors, they have their own slang, and so on.”</a:t>
            </a:r>
          </a:p>
          <a:p>
            <a:pPr algn="r"/>
            <a:r>
              <a:rPr lang="en-US" i="1" dirty="0">
                <a:solidFill>
                  <a:srgbClr val="FF0000"/>
                </a:solidFill>
                <a:effectLst>
                  <a:outerShdw blurRad="38100" dist="38100" dir="2700000" algn="tl">
                    <a:srgbClr val="000000">
                      <a:alpha val="43137"/>
                    </a:srgbClr>
                  </a:outerShdw>
                </a:effectLst>
              </a:rPr>
              <a:t>David Crystal</a:t>
            </a:r>
            <a:endParaRPr lang="en-GB" i="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72908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0" fill="hold"/>
                                        <p:tgtEl>
                                          <p:spTgt spid="23"/>
                                        </p:tgtEl>
                                        <p:attrNameLst>
                                          <p:attrName>ppt_x</p:attrName>
                                        </p:attrNameLst>
                                      </p:cBhvr>
                                      <p:tavLst>
                                        <p:tav tm="0">
                                          <p:val>
                                            <p:strVal val="0-#ppt_w/2"/>
                                          </p:val>
                                        </p:tav>
                                        <p:tav tm="100000">
                                          <p:val>
                                            <p:strVal val="#ppt_x"/>
                                          </p:val>
                                        </p:tav>
                                      </p:tavLst>
                                    </p:anim>
                                    <p:anim calcmode="lin" valueType="num">
                                      <p:cBhvr additive="base">
                                        <p:cTn id="12" dur="1000" fill="hold"/>
                                        <p:tgtEl>
                                          <p:spTgt spid="2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000" fill="hold"/>
                                        <p:tgtEl>
                                          <p:spTgt spid="24"/>
                                        </p:tgtEl>
                                        <p:attrNameLst>
                                          <p:attrName>ppt_x</p:attrName>
                                        </p:attrNameLst>
                                      </p:cBhvr>
                                      <p:tavLst>
                                        <p:tav tm="0">
                                          <p:val>
                                            <p:strVal val="0-#ppt_w/2"/>
                                          </p:val>
                                        </p:tav>
                                        <p:tav tm="100000">
                                          <p:val>
                                            <p:strVal val="#ppt_x"/>
                                          </p:val>
                                        </p:tav>
                                      </p:tavLst>
                                    </p:anim>
                                    <p:anim calcmode="lin" valueType="num">
                                      <p:cBhvr additive="base">
                                        <p:cTn id="16" dur="1000" fill="hold"/>
                                        <p:tgtEl>
                                          <p:spTgt spid="2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1000" fill="hold"/>
                                        <p:tgtEl>
                                          <p:spTgt spid="25"/>
                                        </p:tgtEl>
                                        <p:attrNameLst>
                                          <p:attrName>ppt_x</p:attrName>
                                        </p:attrNameLst>
                                      </p:cBhvr>
                                      <p:tavLst>
                                        <p:tav tm="0">
                                          <p:val>
                                            <p:strVal val="0-#ppt_w/2"/>
                                          </p:val>
                                        </p:tav>
                                        <p:tav tm="100000">
                                          <p:val>
                                            <p:strVal val="#ppt_x"/>
                                          </p:val>
                                        </p:tav>
                                      </p:tavLst>
                                    </p:anim>
                                    <p:anim calcmode="lin" valueType="num">
                                      <p:cBhvr additive="base">
                                        <p:cTn id="20" dur="1000" fill="hold"/>
                                        <p:tgtEl>
                                          <p:spTgt spid="25"/>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1000" fill="hold"/>
                                        <p:tgtEl>
                                          <p:spTgt spid="26"/>
                                        </p:tgtEl>
                                        <p:attrNameLst>
                                          <p:attrName>ppt_x</p:attrName>
                                        </p:attrNameLst>
                                      </p:cBhvr>
                                      <p:tavLst>
                                        <p:tav tm="0">
                                          <p:val>
                                            <p:strVal val="0-#ppt_w/2"/>
                                          </p:val>
                                        </p:tav>
                                        <p:tav tm="100000">
                                          <p:val>
                                            <p:strVal val="#ppt_x"/>
                                          </p:val>
                                        </p:tav>
                                      </p:tavLst>
                                    </p:anim>
                                    <p:anim calcmode="lin" valueType="num">
                                      <p:cBhvr additive="base">
                                        <p:cTn id="24" dur="1000" fill="hold"/>
                                        <p:tgtEl>
                                          <p:spTgt spid="26"/>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53" presetClass="entr" presetSubtype="16" fill="hold"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Effect transition="in" filter="fade">
                                      <p:cBhvr>
                                        <p:cTn id="30" dur="1000"/>
                                        <p:tgtEl>
                                          <p:spTgt spid="39"/>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wipe(left)">
                                      <p:cBhvr>
                                        <p:cTn id="33"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3" grpId="0" animBg="1"/>
      <p:bldP spid="24" grpId="0" animBg="1"/>
      <p:bldP spid="25" grpId="0" animBg="1"/>
      <p:bldP spid="26" grpId="0" animBg="1"/>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80000" cy="6858000"/>
          </a:xfrm>
          <a:ln w="38100">
            <a:solidFill>
              <a:srgbClr val="00B0F0"/>
            </a:solidFill>
            <a:prstDash val="sysDash"/>
          </a:ln>
        </p:spPr>
        <p:txBody>
          <a:bodyPr vert="vert270">
            <a:normAutofit/>
          </a:bodyPr>
          <a:lstStyle/>
          <a:p>
            <a:r>
              <a:rPr lang="en-GB" b="1" dirty="0">
                <a:solidFill>
                  <a:srgbClr val="0070C0"/>
                </a:solidFill>
                <a:effectLst>
                  <a:outerShdw blurRad="38100" dist="38100" dir="2700000" algn="tl">
                    <a:srgbClr val="000000">
                      <a:alpha val="43137"/>
                    </a:srgbClr>
                  </a:outerShdw>
                </a:effectLst>
                <a:latin typeface="+mn-lt"/>
              </a:rPr>
              <a:t>What makes a language: 5</a:t>
            </a:r>
          </a:p>
        </p:txBody>
      </p:sp>
      <p:sp>
        <p:nvSpPr>
          <p:cNvPr id="9" name="Rectangle: Rounded Corners 8">
            <a:extLst>
              <a:ext uri="{FF2B5EF4-FFF2-40B4-BE49-F238E27FC236}">
                <a16:creationId xmlns:a16="http://schemas.microsoft.com/office/drawing/2014/main" id="{2DF9E965-3970-428D-9C68-DA125EBDF6EE}"/>
              </a:ext>
            </a:extLst>
          </p:cNvPr>
          <p:cNvSpPr/>
          <p:nvPr/>
        </p:nvSpPr>
        <p:spPr>
          <a:xfrm>
            <a:off x="1152000" y="432000"/>
            <a:ext cx="2160000" cy="9000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400" b="1" i="1" dirty="0">
                <a:effectLst>
                  <a:outerShdw blurRad="38100" dist="38100" dir="2700000" algn="tl">
                    <a:srgbClr val="000000">
                      <a:alpha val="43137"/>
                    </a:srgbClr>
                  </a:outerShdw>
                </a:effectLst>
              </a:rPr>
              <a:t>Culture</a:t>
            </a:r>
          </a:p>
        </p:txBody>
      </p:sp>
      <p:sp>
        <p:nvSpPr>
          <p:cNvPr id="27" name="Rectangle: Rounded Corners 26">
            <a:extLst>
              <a:ext uri="{FF2B5EF4-FFF2-40B4-BE49-F238E27FC236}">
                <a16:creationId xmlns:a16="http://schemas.microsoft.com/office/drawing/2014/main" id="{F746B340-AD52-42E4-BE42-CDD93A2719FB}"/>
              </a:ext>
            </a:extLst>
          </p:cNvPr>
          <p:cNvSpPr/>
          <p:nvPr/>
        </p:nvSpPr>
        <p:spPr>
          <a:xfrm>
            <a:off x="3348000" y="432000"/>
            <a:ext cx="2160000" cy="900000"/>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Taboos and cultural differences?</a:t>
            </a:r>
          </a:p>
        </p:txBody>
      </p:sp>
      <p:sp>
        <p:nvSpPr>
          <p:cNvPr id="28" name="Rectangle: Rounded Corners 27">
            <a:extLst>
              <a:ext uri="{FF2B5EF4-FFF2-40B4-BE49-F238E27FC236}">
                <a16:creationId xmlns:a16="http://schemas.microsoft.com/office/drawing/2014/main" id="{786F79EC-3A89-4903-8DE6-E5F96A4C251A}"/>
              </a:ext>
            </a:extLst>
          </p:cNvPr>
          <p:cNvSpPr/>
          <p:nvPr/>
        </p:nvSpPr>
        <p:spPr>
          <a:xfrm>
            <a:off x="5544000" y="432000"/>
            <a:ext cx="2160000" cy="9000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Ideological constraints?</a:t>
            </a:r>
          </a:p>
        </p:txBody>
      </p:sp>
      <p:sp>
        <p:nvSpPr>
          <p:cNvPr id="29" name="Rectangle: Rounded Corners 28">
            <a:extLst>
              <a:ext uri="{FF2B5EF4-FFF2-40B4-BE49-F238E27FC236}">
                <a16:creationId xmlns:a16="http://schemas.microsoft.com/office/drawing/2014/main" id="{726CC136-BEB5-482D-8A68-7F1DDD191468}"/>
              </a:ext>
            </a:extLst>
          </p:cNvPr>
          <p:cNvSpPr/>
          <p:nvPr/>
        </p:nvSpPr>
        <p:spPr>
          <a:xfrm>
            <a:off x="7740000" y="432000"/>
            <a:ext cx="2160000" cy="9000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Castes and classes?</a:t>
            </a:r>
          </a:p>
        </p:txBody>
      </p:sp>
      <p:sp>
        <p:nvSpPr>
          <p:cNvPr id="30" name="Rectangle: Rounded Corners 29">
            <a:extLst>
              <a:ext uri="{FF2B5EF4-FFF2-40B4-BE49-F238E27FC236}">
                <a16:creationId xmlns:a16="http://schemas.microsoft.com/office/drawing/2014/main" id="{32756D58-D0E0-48F0-9D06-C397801A4634}"/>
              </a:ext>
            </a:extLst>
          </p:cNvPr>
          <p:cNvSpPr/>
          <p:nvPr/>
        </p:nvSpPr>
        <p:spPr>
          <a:xfrm>
            <a:off x="9936000" y="432000"/>
            <a:ext cx="2160000" cy="9000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Official or conventional control?</a:t>
            </a:r>
          </a:p>
        </p:txBody>
      </p:sp>
      <p:sp>
        <p:nvSpPr>
          <p:cNvPr id="3" name="Rectangle 2">
            <a:extLst>
              <a:ext uri="{FF2B5EF4-FFF2-40B4-BE49-F238E27FC236}">
                <a16:creationId xmlns:a16="http://schemas.microsoft.com/office/drawing/2014/main" id="{4484EFC9-DD7F-4797-9BAA-5C38BB39F868}"/>
              </a:ext>
            </a:extLst>
          </p:cNvPr>
          <p:cNvSpPr/>
          <p:nvPr/>
        </p:nvSpPr>
        <p:spPr>
          <a:xfrm>
            <a:off x="1152000" y="5657671"/>
            <a:ext cx="10944000" cy="1200329"/>
          </a:xfrm>
          <a:prstGeom prst="rect">
            <a:avLst/>
          </a:prstGeom>
        </p:spPr>
        <p:txBody>
          <a:bodyPr wrap="square">
            <a:spAutoFit/>
          </a:bodyPr>
          <a:lstStyle/>
          <a:p>
            <a:pPr algn="ctr"/>
            <a:r>
              <a:rPr lang="en-US" dirty="0">
                <a:solidFill>
                  <a:srgbClr val="FF0000"/>
                </a:solidFill>
                <a:effectLst>
                  <a:outerShdw blurRad="38100" dist="38100" dir="2700000" algn="tl">
                    <a:srgbClr val="000000">
                      <a:alpha val="43137"/>
                    </a:srgbClr>
                  </a:outerShdw>
                </a:effectLst>
              </a:rPr>
              <a:t>“The point of my work is to show that culture and education aren't simply hobbies or minor influences. They are hugely important in the affirmation of differences between groups and social classes and in the reproduction of those differences.”</a:t>
            </a:r>
          </a:p>
          <a:p>
            <a:pPr algn="r"/>
            <a:r>
              <a:rPr lang="en-US" i="1" dirty="0">
                <a:solidFill>
                  <a:srgbClr val="FF0000"/>
                </a:solidFill>
                <a:effectLst>
                  <a:outerShdw blurRad="38100" dist="38100" dir="2700000" algn="tl">
                    <a:srgbClr val="000000">
                      <a:alpha val="43137"/>
                    </a:srgbClr>
                  </a:outerShdw>
                </a:effectLst>
              </a:rPr>
              <a:t>Pierre Bourdieu</a:t>
            </a:r>
            <a:endParaRPr lang="en-GB" i="1" dirty="0">
              <a:solidFill>
                <a:srgbClr val="FF0000"/>
              </a:solidFill>
              <a:effectLst>
                <a:outerShdw blurRad="38100" dist="38100" dir="2700000" algn="tl">
                  <a:srgbClr val="000000">
                    <a:alpha val="43137"/>
                  </a:srgbClr>
                </a:outerShdw>
              </a:effectLst>
            </a:endParaRPr>
          </a:p>
        </p:txBody>
      </p:sp>
      <p:pic>
        <p:nvPicPr>
          <p:cNvPr id="40" name="Picture 39">
            <a:extLst>
              <a:ext uri="{FF2B5EF4-FFF2-40B4-BE49-F238E27FC236}">
                <a16:creationId xmlns:a16="http://schemas.microsoft.com/office/drawing/2014/main" id="{3EE5BB6D-3D94-4A6F-AEDE-A06FB1FA53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3608" y="1417279"/>
            <a:ext cx="8480784" cy="4240392"/>
          </a:xfrm>
          <a:prstGeom prst="rect">
            <a:avLst/>
          </a:prstGeom>
        </p:spPr>
      </p:pic>
    </p:spTree>
    <p:extLst>
      <p:ext uri="{BB962C8B-B14F-4D97-AF65-F5344CB8AC3E}">
        <p14:creationId xmlns:p14="http://schemas.microsoft.com/office/powerpoint/2010/main" val="152824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1000" fill="hold"/>
                                        <p:tgtEl>
                                          <p:spTgt spid="27"/>
                                        </p:tgtEl>
                                        <p:attrNameLst>
                                          <p:attrName>ppt_x</p:attrName>
                                        </p:attrNameLst>
                                      </p:cBhvr>
                                      <p:tavLst>
                                        <p:tav tm="0">
                                          <p:val>
                                            <p:strVal val="0-#ppt_w/2"/>
                                          </p:val>
                                        </p:tav>
                                        <p:tav tm="100000">
                                          <p:val>
                                            <p:strVal val="#ppt_x"/>
                                          </p:val>
                                        </p:tav>
                                      </p:tavLst>
                                    </p:anim>
                                    <p:anim calcmode="lin" valueType="num">
                                      <p:cBhvr additive="base">
                                        <p:cTn id="12" dur="1000" fill="hold"/>
                                        <p:tgtEl>
                                          <p:spTgt spid="2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1000" fill="hold"/>
                                        <p:tgtEl>
                                          <p:spTgt spid="29"/>
                                        </p:tgtEl>
                                        <p:attrNameLst>
                                          <p:attrName>ppt_x</p:attrName>
                                        </p:attrNameLst>
                                      </p:cBhvr>
                                      <p:tavLst>
                                        <p:tav tm="0">
                                          <p:val>
                                            <p:strVal val="0-#ppt_w/2"/>
                                          </p:val>
                                        </p:tav>
                                        <p:tav tm="100000">
                                          <p:val>
                                            <p:strVal val="#ppt_x"/>
                                          </p:val>
                                        </p:tav>
                                      </p:tavLst>
                                    </p:anim>
                                    <p:anim calcmode="lin" valueType="num">
                                      <p:cBhvr additive="base">
                                        <p:cTn id="20" dur="1000" fill="hold"/>
                                        <p:tgtEl>
                                          <p:spTgt spid="2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1000" fill="hold"/>
                                        <p:tgtEl>
                                          <p:spTgt spid="30"/>
                                        </p:tgtEl>
                                        <p:attrNameLst>
                                          <p:attrName>ppt_x</p:attrName>
                                        </p:attrNameLst>
                                      </p:cBhvr>
                                      <p:tavLst>
                                        <p:tav tm="0">
                                          <p:val>
                                            <p:strVal val="0-#ppt_w/2"/>
                                          </p:val>
                                        </p:tav>
                                        <p:tav tm="100000">
                                          <p:val>
                                            <p:strVal val="#ppt_x"/>
                                          </p:val>
                                        </p:tav>
                                      </p:tavLst>
                                    </p:anim>
                                    <p:anim calcmode="lin" valueType="num">
                                      <p:cBhvr additive="base">
                                        <p:cTn id="24" dur="1000" fill="hold"/>
                                        <p:tgtEl>
                                          <p:spTgt spid="3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53" presetClass="entr" presetSubtype="16" fill="hold"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1000" fill="hold"/>
                                        <p:tgtEl>
                                          <p:spTgt spid="40"/>
                                        </p:tgtEl>
                                        <p:attrNameLst>
                                          <p:attrName>ppt_w</p:attrName>
                                        </p:attrNameLst>
                                      </p:cBhvr>
                                      <p:tavLst>
                                        <p:tav tm="0">
                                          <p:val>
                                            <p:fltVal val="0"/>
                                          </p:val>
                                        </p:tav>
                                        <p:tav tm="100000">
                                          <p:val>
                                            <p:strVal val="#ppt_w"/>
                                          </p:val>
                                        </p:tav>
                                      </p:tavLst>
                                    </p:anim>
                                    <p:anim calcmode="lin" valueType="num">
                                      <p:cBhvr>
                                        <p:cTn id="29" dur="1000" fill="hold"/>
                                        <p:tgtEl>
                                          <p:spTgt spid="40"/>
                                        </p:tgtEl>
                                        <p:attrNameLst>
                                          <p:attrName>ppt_h</p:attrName>
                                        </p:attrNameLst>
                                      </p:cBhvr>
                                      <p:tavLst>
                                        <p:tav tm="0">
                                          <p:val>
                                            <p:fltVal val="0"/>
                                          </p:val>
                                        </p:tav>
                                        <p:tav tm="100000">
                                          <p:val>
                                            <p:strVal val="#ppt_h"/>
                                          </p:val>
                                        </p:tav>
                                      </p:tavLst>
                                    </p:anim>
                                    <p:animEffect transition="in" filter="fade">
                                      <p:cBhvr>
                                        <p:cTn id="30" dur="1000"/>
                                        <p:tgtEl>
                                          <p:spTgt spid="40"/>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left)">
                                      <p:cBhvr>
                                        <p:cTn id="3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7" grpId="0" animBg="1"/>
      <p:bldP spid="28" grpId="0" animBg="1"/>
      <p:bldP spid="29" grpId="0" animBg="1"/>
      <p:bldP spid="30"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80000" cy="6858000"/>
          </a:xfrm>
          <a:ln w="38100">
            <a:solidFill>
              <a:srgbClr val="00B0F0"/>
            </a:solidFill>
            <a:prstDash val="sysDash"/>
          </a:ln>
        </p:spPr>
        <p:txBody>
          <a:bodyPr vert="vert270">
            <a:normAutofit/>
          </a:bodyPr>
          <a:lstStyle/>
          <a:p>
            <a:r>
              <a:rPr lang="en-GB" b="1" dirty="0">
                <a:solidFill>
                  <a:srgbClr val="0070C0"/>
                </a:solidFill>
                <a:effectLst>
                  <a:outerShdw blurRad="38100" dist="38100" dir="2700000" algn="tl">
                    <a:srgbClr val="000000">
                      <a:alpha val="43137"/>
                    </a:srgbClr>
                  </a:outerShdw>
                </a:effectLst>
                <a:latin typeface="+mn-lt"/>
              </a:rPr>
              <a:t>What makes a language: 6</a:t>
            </a:r>
          </a:p>
        </p:txBody>
      </p:sp>
      <p:sp>
        <p:nvSpPr>
          <p:cNvPr id="8" name="Rectangle: Rounded Corners 7">
            <a:extLst>
              <a:ext uri="{FF2B5EF4-FFF2-40B4-BE49-F238E27FC236}">
                <a16:creationId xmlns:a16="http://schemas.microsoft.com/office/drawing/2014/main" id="{6459BF04-9607-47BF-94F7-ABF668AA7493}"/>
              </a:ext>
            </a:extLst>
          </p:cNvPr>
          <p:cNvSpPr/>
          <p:nvPr/>
        </p:nvSpPr>
        <p:spPr>
          <a:xfrm>
            <a:off x="1152000" y="432000"/>
            <a:ext cx="2160000" cy="9000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400" b="1" i="1" dirty="0">
                <a:effectLst>
                  <a:outerShdw blurRad="38100" dist="38100" dir="2700000" algn="tl">
                    <a:srgbClr val="000000">
                      <a:alpha val="43137"/>
                    </a:srgbClr>
                  </a:outerShdw>
                </a:effectLst>
              </a:rPr>
              <a:t>Geography</a:t>
            </a:r>
          </a:p>
        </p:txBody>
      </p:sp>
      <p:sp>
        <p:nvSpPr>
          <p:cNvPr id="31" name="Rectangle: Rounded Corners 30">
            <a:extLst>
              <a:ext uri="{FF2B5EF4-FFF2-40B4-BE49-F238E27FC236}">
                <a16:creationId xmlns:a16="http://schemas.microsoft.com/office/drawing/2014/main" id="{C2C38271-29C0-4FF7-8E12-3BC807BB0BCF}"/>
              </a:ext>
            </a:extLst>
          </p:cNvPr>
          <p:cNvSpPr/>
          <p:nvPr/>
        </p:nvSpPr>
        <p:spPr>
          <a:xfrm>
            <a:off x="3348000" y="432000"/>
            <a:ext cx="2160000" cy="90000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Neighbourhood effects?</a:t>
            </a:r>
          </a:p>
        </p:txBody>
      </p:sp>
      <p:sp>
        <p:nvSpPr>
          <p:cNvPr id="32" name="Rectangle: Rounded Corners 31">
            <a:extLst>
              <a:ext uri="{FF2B5EF4-FFF2-40B4-BE49-F238E27FC236}">
                <a16:creationId xmlns:a16="http://schemas.microsoft.com/office/drawing/2014/main" id="{13DDC741-3397-4095-B625-3114E820969A}"/>
              </a:ext>
            </a:extLst>
          </p:cNvPr>
          <p:cNvSpPr/>
          <p:nvPr/>
        </p:nvSpPr>
        <p:spPr>
          <a:xfrm>
            <a:off x="5544000" y="432000"/>
            <a:ext cx="2160000" cy="90000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Agricultural fertility?</a:t>
            </a:r>
          </a:p>
        </p:txBody>
      </p:sp>
      <p:sp>
        <p:nvSpPr>
          <p:cNvPr id="33" name="Rectangle: Rounded Corners 32">
            <a:extLst>
              <a:ext uri="{FF2B5EF4-FFF2-40B4-BE49-F238E27FC236}">
                <a16:creationId xmlns:a16="http://schemas.microsoft.com/office/drawing/2014/main" id="{BE37B819-B357-4BED-806D-0DB7B6D65760}"/>
              </a:ext>
            </a:extLst>
          </p:cNvPr>
          <p:cNvSpPr/>
          <p:nvPr/>
        </p:nvSpPr>
        <p:spPr>
          <a:xfrm>
            <a:off x="7740000" y="432000"/>
            <a:ext cx="2160000" cy="9000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Geology?</a:t>
            </a:r>
          </a:p>
        </p:txBody>
      </p:sp>
      <p:sp>
        <p:nvSpPr>
          <p:cNvPr id="34" name="Rectangle: Rounded Corners 33">
            <a:extLst>
              <a:ext uri="{FF2B5EF4-FFF2-40B4-BE49-F238E27FC236}">
                <a16:creationId xmlns:a16="http://schemas.microsoft.com/office/drawing/2014/main" id="{EDEAAD7B-2D33-4131-862E-F238AB66585D}"/>
              </a:ext>
            </a:extLst>
          </p:cNvPr>
          <p:cNvSpPr/>
          <p:nvPr/>
        </p:nvSpPr>
        <p:spPr>
          <a:xfrm>
            <a:off x="9936000" y="432000"/>
            <a:ext cx="2160000" cy="9000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Tonal languages need humidity?</a:t>
            </a:r>
          </a:p>
        </p:txBody>
      </p:sp>
      <p:pic>
        <p:nvPicPr>
          <p:cNvPr id="39" name="Picture 38">
            <a:extLst>
              <a:ext uri="{FF2B5EF4-FFF2-40B4-BE49-F238E27FC236}">
                <a16:creationId xmlns:a16="http://schemas.microsoft.com/office/drawing/2014/main" id="{71FD51FA-A251-4664-823B-7959592028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5621" y="1547409"/>
            <a:ext cx="6276756" cy="4401806"/>
          </a:xfrm>
          <a:prstGeom prst="rect">
            <a:avLst/>
          </a:prstGeom>
        </p:spPr>
      </p:pic>
      <p:sp>
        <p:nvSpPr>
          <p:cNvPr id="40" name="TextBox 39">
            <a:extLst>
              <a:ext uri="{FF2B5EF4-FFF2-40B4-BE49-F238E27FC236}">
                <a16:creationId xmlns:a16="http://schemas.microsoft.com/office/drawing/2014/main" id="{EBA9DF06-0019-4E10-B552-64989EA7A79D}"/>
              </a:ext>
            </a:extLst>
          </p:cNvPr>
          <p:cNvSpPr txBox="1"/>
          <p:nvPr/>
        </p:nvSpPr>
        <p:spPr>
          <a:xfrm>
            <a:off x="3485621" y="6164625"/>
            <a:ext cx="6276756" cy="369332"/>
          </a:xfrm>
          <a:prstGeom prst="rect">
            <a:avLst/>
          </a:prstGeom>
          <a:noFill/>
        </p:spPr>
        <p:txBody>
          <a:bodyPr wrap="square" rtlCol="0">
            <a:spAutoFit/>
          </a:bodyPr>
          <a:lstStyle/>
          <a:p>
            <a:pPr algn="ctr"/>
            <a:r>
              <a:rPr lang="en-GB" dirty="0">
                <a:solidFill>
                  <a:srgbClr val="FF0000"/>
                </a:solidFill>
                <a:effectLst>
                  <a:outerShdw blurRad="38100" dist="38100" dir="2700000" algn="tl">
                    <a:srgbClr val="000000">
                      <a:alpha val="43137"/>
                    </a:srgbClr>
                  </a:outerShdw>
                </a:effectLst>
              </a:rPr>
              <a:t>Western Europe ~480CE</a:t>
            </a:r>
          </a:p>
        </p:txBody>
      </p:sp>
    </p:spTree>
    <p:extLst>
      <p:ext uri="{BB962C8B-B14F-4D97-AF65-F5344CB8AC3E}">
        <p14:creationId xmlns:p14="http://schemas.microsoft.com/office/powerpoint/2010/main" val="4027191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1000" fill="hold"/>
                                        <p:tgtEl>
                                          <p:spTgt spid="31"/>
                                        </p:tgtEl>
                                        <p:attrNameLst>
                                          <p:attrName>ppt_x</p:attrName>
                                        </p:attrNameLst>
                                      </p:cBhvr>
                                      <p:tavLst>
                                        <p:tav tm="0">
                                          <p:val>
                                            <p:strVal val="0-#ppt_w/2"/>
                                          </p:val>
                                        </p:tav>
                                        <p:tav tm="100000">
                                          <p:val>
                                            <p:strVal val="#ppt_x"/>
                                          </p:val>
                                        </p:tav>
                                      </p:tavLst>
                                    </p:anim>
                                    <p:anim calcmode="lin" valueType="num">
                                      <p:cBhvr additive="base">
                                        <p:cTn id="12" dur="1000" fill="hold"/>
                                        <p:tgtEl>
                                          <p:spTgt spid="3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1000" fill="hold"/>
                                        <p:tgtEl>
                                          <p:spTgt spid="32"/>
                                        </p:tgtEl>
                                        <p:attrNameLst>
                                          <p:attrName>ppt_x</p:attrName>
                                        </p:attrNameLst>
                                      </p:cBhvr>
                                      <p:tavLst>
                                        <p:tav tm="0">
                                          <p:val>
                                            <p:strVal val="0-#ppt_w/2"/>
                                          </p:val>
                                        </p:tav>
                                        <p:tav tm="100000">
                                          <p:val>
                                            <p:strVal val="#ppt_x"/>
                                          </p:val>
                                        </p:tav>
                                      </p:tavLst>
                                    </p:anim>
                                    <p:anim calcmode="lin" valueType="num">
                                      <p:cBhvr additive="base">
                                        <p:cTn id="16" dur="1000" fill="hold"/>
                                        <p:tgtEl>
                                          <p:spTgt spid="3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0-#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53" presetClass="entr" presetSubtype="16" fill="hold"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Effect transition="in" filter="fade">
                                      <p:cBhvr>
                                        <p:cTn id="30" dur="1000"/>
                                        <p:tgtEl>
                                          <p:spTgt spid="39"/>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wipe(left)">
                                      <p:cBhvr>
                                        <p:cTn id="33"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1" grpId="0" animBg="1"/>
      <p:bldP spid="32" grpId="0" animBg="1"/>
      <p:bldP spid="33" grpId="0" animBg="1"/>
      <p:bldP spid="34" grpId="0" animBg="1"/>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80000" cy="6858000"/>
          </a:xfrm>
          <a:ln w="38100">
            <a:solidFill>
              <a:srgbClr val="00B0F0"/>
            </a:solidFill>
            <a:prstDash val="sysDash"/>
          </a:ln>
        </p:spPr>
        <p:txBody>
          <a:bodyPr vert="vert270">
            <a:normAutofit/>
          </a:bodyPr>
          <a:lstStyle/>
          <a:p>
            <a:r>
              <a:rPr lang="en-GB" b="1" dirty="0">
                <a:solidFill>
                  <a:srgbClr val="0070C0"/>
                </a:solidFill>
                <a:effectLst>
                  <a:outerShdw blurRad="38100" dist="38100" dir="2700000" algn="tl">
                    <a:srgbClr val="000000">
                      <a:alpha val="43137"/>
                    </a:srgbClr>
                  </a:outerShdw>
                </a:effectLst>
                <a:latin typeface="+mn-lt"/>
              </a:rPr>
              <a:t>What makes a language: 7</a:t>
            </a:r>
          </a:p>
        </p:txBody>
      </p:sp>
      <p:sp>
        <p:nvSpPr>
          <p:cNvPr id="7" name="Rectangle: Rounded Corners 6">
            <a:extLst>
              <a:ext uri="{FF2B5EF4-FFF2-40B4-BE49-F238E27FC236}">
                <a16:creationId xmlns:a16="http://schemas.microsoft.com/office/drawing/2014/main" id="{5F45BD5D-3B5D-4EFE-BDE8-8584BDADB9CD}"/>
              </a:ext>
            </a:extLst>
          </p:cNvPr>
          <p:cNvSpPr/>
          <p:nvPr/>
        </p:nvSpPr>
        <p:spPr>
          <a:xfrm>
            <a:off x="1152000" y="432000"/>
            <a:ext cx="2160000" cy="9000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400" b="1" i="1" dirty="0">
                <a:effectLst>
                  <a:outerShdw blurRad="38100" dist="38100" dir="2700000" algn="tl">
                    <a:srgbClr val="000000">
                      <a:alpha val="43137"/>
                    </a:srgbClr>
                  </a:outerShdw>
                </a:effectLst>
              </a:rPr>
              <a:t>In-group v. Out-group</a:t>
            </a:r>
          </a:p>
        </p:txBody>
      </p:sp>
      <p:sp>
        <p:nvSpPr>
          <p:cNvPr id="35" name="Rectangle: Rounded Corners 34">
            <a:extLst>
              <a:ext uri="{FF2B5EF4-FFF2-40B4-BE49-F238E27FC236}">
                <a16:creationId xmlns:a16="http://schemas.microsoft.com/office/drawing/2014/main" id="{D5E9C703-0B0E-4E30-B6FC-FC960DDD98D4}"/>
              </a:ext>
            </a:extLst>
          </p:cNvPr>
          <p:cNvSpPr/>
          <p:nvPr/>
        </p:nvSpPr>
        <p:spPr>
          <a:xfrm>
            <a:off x="3348000" y="432000"/>
            <a:ext cx="2160000" cy="900000"/>
          </a:xfrm>
          <a:prstGeom prst="round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Is it a secret language?</a:t>
            </a:r>
          </a:p>
        </p:txBody>
      </p:sp>
      <p:sp>
        <p:nvSpPr>
          <p:cNvPr id="36" name="Rectangle: Rounded Corners 35">
            <a:extLst>
              <a:ext uri="{FF2B5EF4-FFF2-40B4-BE49-F238E27FC236}">
                <a16:creationId xmlns:a16="http://schemas.microsoft.com/office/drawing/2014/main" id="{A631E188-E687-4E98-9A27-979FB23D43BD}"/>
              </a:ext>
            </a:extLst>
          </p:cNvPr>
          <p:cNvSpPr/>
          <p:nvPr/>
        </p:nvSpPr>
        <p:spPr>
          <a:xfrm>
            <a:off x="5544000" y="432000"/>
            <a:ext cx="2160000" cy="900000"/>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Shibboleths and complexities?</a:t>
            </a:r>
          </a:p>
        </p:txBody>
      </p:sp>
      <p:sp>
        <p:nvSpPr>
          <p:cNvPr id="37" name="Rectangle: Rounded Corners 36">
            <a:extLst>
              <a:ext uri="{FF2B5EF4-FFF2-40B4-BE49-F238E27FC236}">
                <a16:creationId xmlns:a16="http://schemas.microsoft.com/office/drawing/2014/main" id="{1EF820F5-9D56-41F9-A586-618FDAEB5D97}"/>
              </a:ext>
            </a:extLst>
          </p:cNvPr>
          <p:cNvSpPr/>
          <p:nvPr/>
        </p:nvSpPr>
        <p:spPr>
          <a:xfrm>
            <a:off x="7740000" y="432000"/>
            <a:ext cx="2160000" cy="900000"/>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Movement from out to in: initiation</a:t>
            </a:r>
          </a:p>
        </p:txBody>
      </p:sp>
      <p:sp>
        <p:nvSpPr>
          <p:cNvPr id="38" name="Rectangle: Rounded Corners 37">
            <a:extLst>
              <a:ext uri="{FF2B5EF4-FFF2-40B4-BE49-F238E27FC236}">
                <a16:creationId xmlns:a16="http://schemas.microsoft.com/office/drawing/2014/main" id="{CBE18B6D-075B-4A0D-B577-FA2BD67478F6}"/>
              </a:ext>
            </a:extLst>
          </p:cNvPr>
          <p:cNvSpPr/>
          <p:nvPr/>
        </p:nvSpPr>
        <p:spPr>
          <a:xfrm>
            <a:off x="9936000" y="432000"/>
            <a:ext cx="2160000" cy="900000"/>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What makes the in-group special?</a:t>
            </a:r>
          </a:p>
        </p:txBody>
      </p:sp>
      <p:sp>
        <p:nvSpPr>
          <p:cNvPr id="3" name="Rectangle 2">
            <a:extLst>
              <a:ext uri="{FF2B5EF4-FFF2-40B4-BE49-F238E27FC236}">
                <a16:creationId xmlns:a16="http://schemas.microsoft.com/office/drawing/2014/main" id="{A4EACE2D-5234-43AF-94E9-0061EC3E81AB}"/>
              </a:ext>
            </a:extLst>
          </p:cNvPr>
          <p:cNvSpPr/>
          <p:nvPr/>
        </p:nvSpPr>
        <p:spPr>
          <a:xfrm>
            <a:off x="2800027" y="6001792"/>
            <a:ext cx="7647946" cy="646331"/>
          </a:xfrm>
          <a:prstGeom prst="rect">
            <a:avLst/>
          </a:prstGeom>
        </p:spPr>
        <p:txBody>
          <a:bodyPr wrap="square">
            <a:spAutoFit/>
          </a:bodyPr>
          <a:lstStyle/>
          <a:p>
            <a:pPr algn="ctr"/>
            <a:r>
              <a:rPr lang="en-US" dirty="0">
                <a:solidFill>
                  <a:srgbClr val="FF0000"/>
                </a:solidFill>
                <a:effectLst>
                  <a:outerShdw blurRad="38100" dist="38100" dir="2700000" algn="tl">
                    <a:srgbClr val="000000">
                      <a:alpha val="43137"/>
                    </a:srgbClr>
                  </a:outerShdw>
                </a:effectLst>
              </a:rPr>
              <a:t>“Secrecy is the element of all goodness; even virtue, even beauty is mysterious.”</a:t>
            </a:r>
          </a:p>
          <a:p>
            <a:pPr algn="r"/>
            <a:r>
              <a:rPr lang="en-US" i="1" dirty="0">
                <a:solidFill>
                  <a:srgbClr val="FF0000"/>
                </a:solidFill>
                <a:effectLst>
                  <a:outerShdw blurRad="38100" dist="38100" dir="2700000" algn="tl">
                    <a:srgbClr val="000000">
                      <a:alpha val="43137"/>
                    </a:srgbClr>
                  </a:outerShdw>
                </a:effectLst>
              </a:rPr>
              <a:t>Thomas Carlyle</a:t>
            </a:r>
            <a:endParaRPr lang="en-GB" i="1" dirty="0">
              <a:solidFill>
                <a:srgbClr val="FF0000"/>
              </a:solidFill>
              <a:effectLst>
                <a:outerShdw blurRad="38100" dist="38100" dir="2700000" algn="tl">
                  <a:srgbClr val="000000">
                    <a:alpha val="43137"/>
                  </a:srgbClr>
                </a:outerShdw>
              </a:effectLst>
            </a:endParaRPr>
          </a:p>
        </p:txBody>
      </p:sp>
      <p:pic>
        <p:nvPicPr>
          <p:cNvPr id="40" name="Picture 39">
            <a:extLst>
              <a:ext uri="{FF2B5EF4-FFF2-40B4-BE49-F238E27FC236}">
                <a16:creationId xmlns:a16="http://schemas.microsoft.com/office/drawing/2014/main" id="{32F1C6C8-25FF-4651-8D8C-258DACC26C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7500" y="1556792"/>
            <a:ext cx="7493000" cy="4445000"/>
          </a:xfrm>
          <a:prstGeom prst="rect">
            <a:avLst/>
          </a:prstGeom>
        </p:spPr>
      </p:pic>
    </p:spTree>
    <p:extLst>
      <p:ext uri="{BB962C8B-B14F-4D97-AF65-F5344CB8AC3E}">
        <p14:creationId xmlns:p14="http://schemas.microsoft.com/office/powerpoint/2010/main" val="363605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1000" fill="hold"/>
                                        <p:tgtEl>
                                          <p:spTgt spid="35"/>
                                        </p:tgtEl>
                                        <p:attrNameLst>
                                          <p:attrName>ppt_x</p:attrName>
                                        </p:attrNameLst>
                                      </p:cBhvr>
                                      <p:tavLst>
                                        <p:tav tm="0">
                                          <p:val>
                                            <p:strVal val="0-#ppt_w/2"/>
                                          </p:val>
                                        </p:tav>
                                        <p:tav tm="100000">
                                          <p:val>
                                            <p:strVal val="#ppt_x"/>
                                          </p:val>
                                        </p:tav>
                                      </p:tavLst>
                                    </p:anim>
                                    <p:anim calcmode="lin" valueType="num">
                                      <p:cBhvr additive="base">
                                        <p:cTn id="12" dur="1000" fill="hold"/>
                                        <p:tgtEl>
                                          <p:spTgt spid="3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1000" fill="hold"/>
                                        <p:tgtEl>
                                          <p:spTgt spid="36"/>
                                        </p:tgtEl>
                                        <p:attrNameLst>
                                          <p:attrName>ppt_x</p:attrName>
                                        </p:attrNameLst>
                                      </p:cBhvr>
                                      <p:tavLst>
                                        <p:tav tm="0">
                                          <p:val>
                                            <p:strVal val="0-#ppt_w/2"/>
                                          </p:val>
                                        </p:tav>
                                        <p:tav tm="100000">
                                          <p:val>
                                            <p:strVal val="#ppt_x"/>
                                          </p:val>
                                        </p:tav>
                                      </p:tavLst>
                                    </p:anim>
                                    <p:anim calcmode="lin" valueType="num">
                                      <p:cBhvr additive="base">
                                        <p:cTn id="16" dur="1000" fill="hold"/>
                                        <p:tgtEl>
                                          <p:spTgt spid="3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1000" fill="hold"/>
                                        <p:tgtEl>
                                          <p:spTgt spid="37"/>
                                        </p:tgtEl>
                                        <p:attrNameLst>
                                          <p:attrName>ppt_x</p:attrName>
                                        </p:attrNameLst>
                                      </p:cBhvr>
                                      <p:tavLst>
                                        <p:tav tm="0">
                                          <p:val>
                                            <p:strVal val="0-#ppt_w/2"/>
                                          </p:val>
                                        </p:tav>
                                        <p:tav tm="100000">
                                          <p:val>
                                            <p:strVal val="#ppt_x"/>
                                          </p:val>
                                        </p:tav>
                                      </p:tavLst>
                                    </p:anim>
                                    <p:anim calcmode="lin" valueType="num">
                                      <p:cBhvr additive="base">
                                        <p:cTn id="20" dur="1000" fill="hold"/>
                                        <p:tgtEl>
                                          <p:spTgt spid="3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additive="base">
                                        <p:cTn id="23" dur="1000" fill="hold"/>
                                        <p:tgtEl>
                                          <p:spTgt spid="38"/>
                                        </p:tgtEl>
                                        <p:attrNameLst>
                                          <p:attrName>ppt_x</p:attrName>
                                        </p:attrNameLst>
                                      </p:cBhvr>
                                      <p:tavLst>
                                        <p:tav tm="0">
                                          <p:val>
                                            <p:strVal val="0-#ppt_w/2"/>
                                          </p:val>
                                        </p:tav>
                                        <p:tav tm="100000">
                                          <p:val>
                                            <p:strVal val="#ppt_x"/>
                                          </p:val>
                                        </p:tav>
                                      </p:tavLst>
                                    </p:anim>
                                    <p:anim calcmode="lin" valueType="num">
                                      <p:cBhvr additive="base">
                                        <p:cTn id="24" dur="1000" fill="hold"/>
                                        <p:tgtEl>
                                          <p:spTgt spid="38"/>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53" presetClass="entr" presetSubtype="16" fill="hold"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1000" fill="hold"/>
                                        <p:tgtEl>
                                          <p:spTgt spid="40"/>
                                        </p:tgtEl>
                                        <p:attrNameLst>
                                          <p:attrName>ppt_w</p:attrName>
                                        </p:attrNameLst>
                                      </p:cBhvr>
                                      <p:tavLst>
                                        <p:tav tm="0">
                                          <p:val>
                                            <p:fltVal val="0"/>
                                          </p:val>
                                        </p:tav>
                                        <p:tav tm="100000">
                                          <p:val>
                                            <p:strVal val="#ppt_w"/>
                                          </p:val>
                                        </p:tav>
                                      </p:tavLst>
                                    </p:anim>
                                    <p:anim calcmode="lin" valueType="num">
                                      <p:cBhvr>
                                        <p:cTn id="29" dur="1000" fill="hold"/>
                                        <p:tgtEl>
                                          <p:spTgt spid="40"/>
                                        </p:tgtEl>
                                        <p:attrNameLst>
                                          <p:attrName>ppt_h</p:attrName>
                                        </p:attrNameLst>
                                      </p:cBhvr>
                                      <p:tavLst>
                                        <p:tav tm="0">
                                          <p:val>
                                            <p:fltVal val="0"/>
                                          </p:val>
                                        </p:tav>
                                        <p:tav tm="100000">
                                          <p:val>
                                            <p:strVal val="#ppt_h"/>
                                          </p:val>
                                        </p:tav>
                                      </p:tavLst>
                                    </p:anim>
                                    <p:animEffect transition="in" filter="fade">
                                      <p:cBhvr>
                                        <p:cTn id="30" dur="1000"/>
                                        <p:tgtEl>
                                          <p:spTgt spid="40"/>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left)">
                                      <p:cBhvr>
                                        <p:cTn id="3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38"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80000" cy="6858000"/>
          </a:xfrm>
          <a:ln w="38100">
            <a:solidFill>
              <a:srgbClr val="00B0F0"/>
            </a:solidFill>
            <a:prstDash val="sysDash"/>
          </a:ln>
        </p:spPr>
        <p:txBody>
          <a:bodyPr vert="vert270">
            <a:normAutofit/>
          </a:bodyPr>
          <a:lstStyle/>
          <a:p>
            <a:r>
              <a:rPr lang="en-GB" b="1" dirty="0">
                <a:solidFill>
                  <a:srgbClr val="0070C0"/>
                </a:solidFill>
                <a:effectLst>
                  <a:outerShdw blurRad="38100" dist="38100" dir="2700000" algn="tl">
                    <a:srgbClr val="000000">
                      <a:alpha val="43137"/>
                    </a:srgbClr>
                  </a:outerShdw>
                </a:effectLst>
                <a:latin typeface="+mn-lt"/>
              </a:rPr>
              <a:t>What makes a language</a:t>
            </a:r>
          </a:p>
        </p:txBody>
      </p:sp>
      <p:sp>
        <p:nvSpPr>
          <p:cNvPr id="4" name="Rectangle: Rounded Corners 3">
            <a:extLst>
              <a:ext uri="{FF2B5EF4-FFF2-40B4-BE49-F238E27FC236}">
                <a16:creationId xmlns:a16="http://schemas.microsoft.com/office/drawing/2014/main" id="{6F6A2199-7FF6-4ECE-A885-AA7F75252324}"/>
              </a:ext>
            </a:extLst>
          </p:cNvPr>
          <p:cNvSpPr/>
          <p:nvPr/>
        </p:nvSpPr>
        <p:spPr>
          <a:xfrm>
            <a:off x="1191344" y="32055"/>
            <a:ext cx="2160000" cy="900000"/>
          </a:xfrm>
          <a:prstGeom prst="round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400" b="1" i="1" dirty="0">
                <a:effectLst>
                  <a:outerShdw blurRad="38100" dist="38100" dir="2700000" algn="tl">
                    <a:srgbClr val="000000">
                      <a:alpha val="43137"/>
                    </a:srgbClr>
                  </a:outerShdw>
                </a:effectLst>
              </a:rPr>
              <a:t>Lexis</a:t>
            </a:r>
          </a:p>
        </p:txBody>
      </p:sp>
      <p:sp>
        <p:nvSpPr>
          <p:cNvPr id="5" name="Rectangle: Rounded Corners 4">
            <a:extLst>
              <a:ext uri="{FF2B5EF4-FFF2-40B4-BE49-F238E27FC236}">
                <a16:creationId xmlns:a16="http://schemas.microsoft.com/office/drawing/2014/main" id="{99FBFCF1-5938-4F7C-B068-901536482531}"/>
              </a:ext>
            </a:extLst>
          </p:cNvPr>
          <p:cNvSpPr/>
          <p:nvPr/>
        </p:nvSpPr>
        <p:spPr>
          <a:xfrm>
            <a:off x="1190927" y="1012366"/>
            <a:ext cx="2160000" cy="900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400" b="1" i="1">
                <a:effectLst>
                  <a:outerShdw blurRad="38100" dist="38100" dir="2700000" algn="tl">
                    <a:srgbClr val="000000">
                      <a:alpha val="43137"/>
                    </a:srgbClr>
                  </a:outerShdw>
                </a:effectLst>
              </a:rPr>
              <a:t>Structure</a:t>
            </a:r>
            <a:endParaRPr lang="en-GB" sz="2400" b="1" i="1" dirty="0">
              <a:effectLst>
                <a:outerShdw blurRad="38100" dist="38100" dir="2700000" algn="tl">
                  <a:srgbClr val="000000">
                    <a:alpha val="43137"/>
                  </a:srgbClr>
                </a:outerShdw>
              </a:effectLst>
            </a:endParaRPr>
          </a:p>
        </p:txBody>
      </p:sp>
      <p:sp>
        <p:nvSpPr>
          <p:cNvPr id="6" name="Rectangle: Rounded Corners 5">
            <a:extLst>
              <a:ext uri="{FF2B5EF4-FFF2-40B4-BE49-F238E27FC236}">
                <a16:creationId xmlns:a16="http://schemas.microsoft.com/office/drawing/2014/main" id="{95489D1C-7E93-4649-8A2D-CC02A36746DF}"/>
              </a:ext>
            </a:extLst>
          </p:cNvPr>
          <p:cNvSpPr/>
          <p:nvPr/>
        </p:nvSpPr>
        <p:spPr>
          <a:xfrm>
            <a:off x="1191344" y="1992677"/>
            <a:ext cx="2160000" cy="900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400" b="1" i="1" dirty="0">
                <a:effectLst>
                  <a:outerShdw blurRad="38100" dist="38100" dir="2700000" algn="tl">
                    <a:srgbClr val="000000">
                      <a:alpha val="43137"/>
                    </a:srgbClr>
                  </a:outerShdw>
                </a:effectLst>
              </a:rPr>
              <a:t>Phonology</a:t>
            </a:r>
          </a:p>
        </p:txBody>
      </p:sp>
      <p:sp>
        <p:nvSpPr>
          <p:cNvPr id="7" name="Rectangle: Rounded Corners 6">
            <a:extLst>
              <a:ext uri="{FF2B5EF4-FFF2-40B4-BE49-F238E27FC236}">
                <a16:creationId xmlns:a16="http://schemas.microsoft.com/office/drawing/2014/main" id="{5F45BD5D-3B5D-4EFE-BDE8-8584BDADB9CD}"/>
              </a:ext>
            </a:extLst>
          </p:cNvPr>
          <p:cNvSpPr/>
          <p:nvPr/>
        </p:nvSpPr>
        <p:spPr>
          <a:xfrm>
            <a:off x="1191344" y="5913921"/>
            <a:ext cx="2160000" cy="9000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400" b="1" i="1" dirty="0">
                <a:effectLst>
                  <a:outerShdw blurRad="38100" dist="38100" dir="2700000" algn="tl">
                    <a:srgbClr val="000000">
                      <a:alpha val="43137"/>
                    </a:srgbClr>
                  </a:outerShdw>
                </a:effectLst>
              </a:rPr>
              <a:t>In-group v. Out-group</a:t>
            </a:r>
          </a:p>
        </p:txBody>
      </p:sp>
      <p:sp>
        <p:nvSpPr>
          <p:cNvPr id="8" name="Rectangle: Rounded Corners 7">
            <a:extLst>
              <a:ext uri="{FF2B5EF4-FFF2-40B4-BE49-F238E27FC236}">
                <a16:creationId xmlns:a16="http://schemas.microsoft.com/office/drawing/2014/main" id="{6459BF04-9607-47BF-94F7-ABF668AA7493}"/>
              </a:ext>
            </a:extLst>
          </p:cNvPr>
          <p:cNvSpPr/>
          <p:nvPr/>
        </p:nvSpPr>
        <p:spPr>
          <a:xfrm>
            <a:off x="1191344" y="4933610"/>
            <a:ext cx="2160000" cy="9000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400" b="1" i="1" dirty="0">
                <a:effectLst>
                  <a:outerShdw blurRad="38100" dist="38100" dir="2700000" algn="tl">
                    <a:srgbClr val="000000">
                      <a:alpha val="43137"/>
                    </a:srgbClr>
                  </a:outerShdw>
                </a:effectLst>
              </a:rPr>
              <a:t>Geography</a:t>
            </a:r>
          </a:p>
        </p:txBody>
      </p:sp>
      <p:sp>
        <p:nvSpPr>
          <p:cNvPr id="9" name="Rectangle: Rounded Corners 8">
            <a:extLst>
              <a:ext uri="{FF2B5EF4-FFF2-40B4-BE49-F238E27FC236}">
                <a16:creationId xmlns:a16="http://schemas.microsoft.com/office/drawing/2014/main" id="{2DF9E965-3970-428D-9C68-DA125EBDF6EE}"/>
              </a:ext>
            </a:extLst>
          </p:cNvPr>
          <p:cNvSpPr/>
          <p:nvPr/>
        </p:nvSpPr>
        <p:spPr>
          <a:xfrm>
            <a:off x="1191344" y="3953299"/>
            <a:ext cx="2160000" cy="9000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400" b="1" i="1" dirty="0">
                <a:effectLst>
                  <a:outerShdw blurRad="38100" dist="38100" dir="2700000" algn="tl">
                    <a:srgbClr val="000000">
                      <a:alpha val="43137"/>
                    </a:srgbClr>
                  </a:outerShdw>
                </a:effectLst>
              </a:rPr>
              <a:t>Culture</a:t>
            </a:r>
          </a:p>
        </p:txBody>
      </p:sp>
      <p:sp>
        <p:nvSpPr>
          <p:cNvPr id="10" name="Rectangle: Rounded Corners 9">
            <a:extLst>
              <a:ext uri="{FF2B5EF4-FFF2-40B4-BE49-F238E27FC236}">
                <a16:creationId xmlns:a16="http://schemas.microsoft.com/office/drawing/2014/main" id="{F2200AF4-149F-4510-A3C3-F7E6C2EB10E0}"/>
              </a:ext>
            </a:extLst>
          </p:cNvPr>
          <p:cNvSpPr/>
          <p:nvPr/>
        </p:nvSpPr>
        <p:spPr>
          <a:xfrm>
            <a:off x="1191344" y="2972988"/>
            <a:ext cx="2160000" cy="900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b="1" i="1" dirty="0">
                <a:effectLst>
                  <a:outerShdw blurRad="38100" dist="38100" dir="2700000" algn="tl">
                    <a:srgbClr val="000000">
                      <a:alpha val="43137"/>
                    </a:srgbClr>
                  </a:outerShdw>
                </a:effectLst>
              </a:rPr>
              <a:t>Function</a:t>
            </a:r>
          </a:p>
        </p:txBody>
      </p:sp>
      <p:sp>
        <p:nvSpPr>
          <p:cNvPr id="11" name="Rectangle: Rounded Corners 10">
            <a:extLst>
              <a:ext uri="{FF2B5EF4-FFF2-40B4-BE49-F238E27FC236}">
                <a16:creationId xmlns:a16="http://schemas.microsoft.com/office/drawing/2014/main" id="{AF0C06E8-65FF-44D7-A7E8-9C0444291084}"/>
              </a:ext>
            </a:extLst>
          </p:cNvPr>
          <p:cNvSpPr/>
          <p:nvPr/>
        </p:nvSpPr>
        <p:spPr>
          <a:xfrm>
            <a:off x="3400108" y="32055"/>
            <a:ext cx="2160000" cy="90000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Types of words?</a:t>
            </a:r>
          </a:p>
        </p:txBody>
      </p:sp>
      <p:sp>
        <p:nvSpPr>
          <p:cNvPr id="12" name="Rectangle: Rounded Corners 11">
            <a:extLst>
              <a:ext uri="{FF2B5EF4-FFF2-40B4-BE49-F238E27FC236}">
                <a16:creationId xmlns:a16="http://schemas.microsoft.com/office/drawing/2014/main" id="{B3B5CFE2-6210-46A4-8D06-B9EFA0E2CBF9}"/>
              </a:ext>
            </a:extLst>
          </p:cNvPr>
          <p:cNvSpPr/>
          <p:nvPr/>
        </p:nvSpPr>
        <p:spPr>
          <a:xfrm>
            <a:off x="5609289" y="32055"/>
            <a:ext cx="2160000" cy="900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Meaning ranges?</a:t>
            </a:r>
          </a:p>
        </p:txBody>
      </p:sp>
      <p:sp>
        <p:nvSpPr>
          <p:cNvPr id="13" name="Rectangle: Rounded Corners 12">
            <a:extLst>
              <a:ext uri="{FF2B5EF4-FFF2-40B4-BE49-F238E27FC236}">
                <a16:creationId xmlns:a16="http://schemas.microsoft.com/office/drawing/2014/main" id="{C29F64CB-5DF3-4101-BBED-37F4485E88D5}"/>
              </a:ext>
            </a:extLst>
          </p:cNvPr>
          <p:cNvSpPr/>
          <p:nvPr/>
        </p:nvSpPr>
        <p:spPr>
          <a:xfrm>
            <a:off x="7801792" y="32055"/>
            <a:ext cx="2160000" cy="9000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Elision &amp; blending?</a:t>
            </a:r>
          </a:p>
        </p:txBody>
      </p:sp>
      <p:sp>
        <p:nvSpPr>
          <p:cNvPr id="14" name="Rectangle: Rounded Corners 13">
            <a:extLst>
              <a:ext uri="{FF2B5EF4-FFF2-40B4-BE49-F238E27FC236}">
                <a16:creationId xmlns:a16="http://schemas.microsoft.com/office/drawing/2014/main" id="{E7A97C8D-7F8A-4866-AF17-1B4F1CA56123}"/>
              </a:ext>
            </a:extLst>
          </p:cNvPr>
          <p:cNvSpPr/>
          <p:nvPr/>
        </p:nvSpPr>
        <p:spPr>
          <a:xfrm>
            <a:off x="10027651" y="32055"/>
            <a:ext cx="2160000" cy="9000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Specialised word sets?</a:t>
            </a:r>
          </a:p>
        </p:txBody>
      </p:sp>
      <p:sp>
        <p:nvSpPr>
          <p:cNvPr id="15" name="Rectangle: Rounded Corners 14">
            <a:extLst>
              <a:ext uri="{FF2B5EF4-FFF2-40B4-BE49-F238E27FC236}">
                <a16:creationId xmlns:a16="http://schemas.microsoft.com/office/drawing/2014/main" id="{44FD1C26-ADFE-4F1C-8713-169AFCACF39C}"/>
              </a:ext>
            </a:extLst>
          </p:cNvPr>
          <p:cNvSpPr/>
          <p:nvPr/>
        </p:nvSpPr>
        <p:spPr>
          <a:xfrm>
            <a:off x="3400108" y="1014358"/>
            <a:ext cx="2160000" cy="900000"/>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Two-argument sentence order?</a:t>
            </a:r>
            <a:endParaRPr lang="en-GB" dirty="0"/>
          </a:p>
        </p:txBody>
      </p:sp>
      <p:sp>
        <p:nvSpPr>
          <p:cNvPr id="16" name="Rectangle: Rounded Corners 15">
            <a:extLst>
              <a:ext uri="{FF2B5EF4-FFF2-40B4-BE49-F238E27FC236}">
                <a16:creationId xmlns:a16="http://schemas.microsoft.com/office/drawing/2014/main" id="{D1F71FFF-085E-4CFD-A862-0A49AABCE55D}"/>
              </a:ext>
            </a:extLst>
          </p:cNvPr>
          <p:cNvSpPr/>
          <p:nvPr/>
        </p:nvSpPr>
        <p:spPr>
          <a:xfrm>
            <a:off x="5609289" y="1014358"/>
            <a:ext cx="2160000" cy="90000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Indirect objects &amp; Multi-argument sentences?</a:t>
            </a:r>
            <a:endParaRPr lang="en-GB" dirty="0"/>
          </a:p>
        </p:txBody>
      </p:sp>
      <p:sp>
        <p:nvSpPr>
          <p:cNvPr id="17" name="Rectangle: Rounded Corners 16">
            <a:extLst>
              <a:ext uri="{FF2B5EF4-FFF2-40B4-BE49-F238E27FC236}">
                <a16:creationId xmlns:a16="http://schemas.microsoft.com/office/drawing/2014/main" id="{0F994B75-6058-487D-BF02-045CCC0E5986}"/>
              </a:ext>
            </a:extLst>
          </p:cNvPr>
          <p:cNvSpPr/>
          <p:nvPr/>
        </p:nvSpPr>
        <p:spPr>
          <a:xfrm>
            <a:off x="7818470" y="1014358"/>
            <a:ext cx="2160000" cy="90000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Synthetic or isolating?</a:t>
            </a:r>
          </a:p>
        </p:txBody>
      </p:sp>
      <p:sp>
        <p:nvSpPr>
          <p:cNvPr id="18" name="Rectangle: Rounded Corners 17">
            <a:extLst>
              <a:ext uri="{FF2B5EF4-FFF2-40B4-BE49-F238E27FC236}">
                <a16:creationId xmlns:a16="http://schemas.microsoft.com/office/drawing/2014/main" id="{B453BAA8-62B1-4CD9-A1D4-06140AFB4C77}"/>
              </a:ext>
            </a:extLst>
          </p:cNvPr>
          <p:cNvSpPr/>
          <p:nvPr/>
        </p:nvSpPr>
        <p:spPr>
          <a:xfrm>
            <a:off x="10027651" y="1014358"/>
            <a:ext cx="2160000" cy="9000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Noun declension, Verb conjugation?</a:t>
            </a:r>
          </a:p>
        </p:txBody>
      </p:sp>
      <p:sp>
        <p:nvSpPr>
          <p:cNvPr id="19" name="Rectangle: Rounded Corners 18">
            <a:extLst>
              <a:ext uri="{FF2B5EF4-FFF2-40B4-BE49-F238E27FC236}">
                <a16:creationId xmlns:a16="http://schemas.microsoft.com/office/drawing/2014/main" id="{E325B226-57FF-49AA-ABE6-6107CE50F229}"/>
              </a:ext>
            </a:extLst>
          </p:cNvPr>
          <p:cNvSpPr/>
          <p:nvPr/>
        </p:nvSpPr>
        <p:spPr>
          <a:xfrm>
            <a:off x="3400108" y="1992677"/>
            <a:ext cx="2160000" cy="900000"/>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What sounds does &amp; doesn’t the language use?</a:t>
            </a:r>
          </a:p>
        </p:txBody>
      </p:sp>
      <p:sp>
        <p:nvSpPr>
          <p:cNvPr id="20" name="Rectangle: Rounded Corners 19">
            <a:extLst>
              <a:ext uri="{FF2B5EF4-FFF2-40B4-BE49-F238E27FC236}">
                <a16:creationId xmlns:a16="http://schemas.microsoft.com/office/drawing/2014/main" id="{3BDBEB8D-3B98-4A7C-B44B-DC623501570F}"/>
              </a:ext>
            </a:extLst>
          </p:cNvPr>
          <p:cNvSpPr/>
          <p:nvPr/>
        </p:nvSpPr>
        <p:spPr>
          <a:xfrm>
            <a:off x="5609289" y="1992677"/>
            <a:ext cx="2160000" cy="90000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What happens when sounds could combine?</a:t>
            </a:r>
          </a:p>
        </p:txBody>
      </p:sp>
      <p:sp>
        <p:nvSpPr>
          <p:cNvPr id="21" name="Rectangle: Rounded Corners 20">
            <a:extLst>
              <a:ext uri="{FF2B5EF4-FFF2-40B4-BE49-F238E27FC236}">
                <a16:creationId xmlns:a16="http://schemas.microsoft.com/office/drawing/2014/main" id="{28E911E8-A3A2-417C-84C1-75FEB7A073F5}"/>
              </a:ext>
            </a:extLst>
          </p:cNvPr>
          <p:cNvSpPr/>
          <p:nvPr/>
        </p:nvSpPr>
        <p:spPr>
          <a:xfrm>
            <a:off x="7818470" y="1992677"/>
            <a:ext cx="2160000" cy="9000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What effect does nature have on the range of sounds?</a:t>
            </a:r>
          </a:p>
        </p:txBody>
      </p:sp>
      <p:sp>
        <p:nvSpPr>
          <p:cNvPr id="22" name="Rectangle: Rounded Corners 21">
            <a:extLst>
              <a:ext uri="{FF2B5EF4-FFF2-40B4-BE49-F238E27FC236}">
                <a16:creationId xmlns:a16="http://schemas.microsoft.com/office/drawing/2014/main" id="{90B23BEC-182E-4F43-823F-740C609D51D0}"/>
              </a:ext>
            </a:extLst>
          </p:cNvPr>
          <p:cNvSpPr/>
          <p:nvPr/>
        </p:nvSpPr>
        <p:spPr>
          <a:xfrm>
            <a:off x="10027651" y="1992677"/>
            <a:ext cx="2160000" cy="9000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Do tones change phatic or semantic meaning?</a:t>
            </a:r>
          </a:p>
        </p:txBody>
      </p:sp>
      <p:sp>
        <p:nvSpPr>
          <p:cNvPr id="23" name="Rectangle: Rounded Corners 22">
            <a:extLst>
              <a:ext uri="{FF2B5EF4-FFF2-40B4-BE49-F238E27FC236}">
                <a16:creationId xmlns:a16="http://schemas.microsoft.com/office/drawing/2014/main" id="{DFF48436-6F0B-496E-B342-E5464C5EA504}"/>
              </a:ext>
            </a:extLst>
          </p:cNvPr>
          <p:cNvSpPr/>
          <p:nvPr/>
        </p:nvSpPr>
        <p:spPr>
          <a:xfrm>
            <a:off x="3400108" y="2979000"/>
            <a:ext cx="2160000" cy="900000"/>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What defines these speakers as a group?</a:t>
            </a:r>
          </a:p>
        </p:txBody>
      </p:sp>
      <p:sp>
        <p:nvSpPr>
          <p:cNvPr id="24" name="Rectangle: Rounded Corners 23">
            <a:extLst>
              <a:ext uri="{FF2B5EF4-FFF2-40B4-BE49-F238E27FC236}">
                <a16:creationId xmlns:a16="http://schemas.microsoft.com/office/drawing/2014/main" id="{FF1334B1-8759-4E0A-A2DA-5BCAFFCC2D30}"/>
              </a:ext>
            </a:extLst>
          </p:cNvPr>
          <p:cNvSpPr/>
          <p:nvPr/>
        </p:nvSpPr>
        <p:spPr>
          <a:xfrm>
            <a:off x="5609289" y="2979000"/>
            <a:ext cx="2160000" cy="900000"/>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What needs to be said in this language?</a:t>
            </a:r>
            <a:endParaRPr lang="en-GB" dirty="0"/>
          </a:p>
        </p:txBody>
      </p:sp>
      <p:sp>
        <p:nvSpPr>
          <p:cNvPr id="25" name="Rectangle: Rounded Corners 24">
            <a:extLst>
              <a:ext uri="{FF2B5EF4-FFF2-40B4-BE49-F238E27FC236}">
                <a16:creationId xmlns:a16="http://schemas.microsoft.com/office/drawing/2014/main" id="{8EFCEB96-6FA1-4CE7-BDA7-E406DAFF6525}"/>
              </a:ext>
            </a:extLst>
          </p:cNvPr>
          <p:cNvSpPr/>
          <p:nvPr/>
        </p:nvSpPr>
        <p:spPr>
          <a:xfrm>
            <a:off x="7818470" y="2979000"/>
            <a:ext cx="2160000" cy="90000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Is the language a subset of another language?</a:t>
            </a:r>
            <a:endParaRPr lang="en-GB" dirty="0">
              <a:solidFill>
                <a:sysClr val="windowText" lastClr="000000"/>
              </a:solidFill>
            </a:endParaRPr>
          </a:p>
        </p:txBody>
      </p:sp>
      <p:sp>
        <p:nvSpPr>
          <p:cNvPr id="26" name="Rectangle: Rounded Corners 25">
            <a:extLst>
              <a:ext uri="{FF2B5EF4-FFF2-40B4-BE49-F238E27FC236}">
                <a16:creationId xmlns:a16="http://schemas.microsoft.com/office/drawing/2014/main" id="{DA20BCA2-0F09-4A38-A54D-447865BBA3D6}"/>
              </a:ext>
            </a:extLst>
          </p:cNvPr>
          <p:cNvSpPr/>
          <p:nvPr/>
        </p:nvSpPr>
        <p:spPr>
          <a:xfrm>
            <a:off x="10027651" y="2979000"/>
            <a:ext cx="2160000" cy="90000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ysClr val="windowText" lastClr="000000"/>
                </a:solidFill>
              </a:rPr>
              <a:t>How does it work outside its specialisation?</a:t>
            </a:r>
            <a:endParaRPr lang="en-GB" dirty="0">
              <a:solidFill>
                <a:sysClr val="windowText" lastClr="000000"/>
              </a:solidFill>
            </a:endParaRPr>
          </a:p>
        </p:txBody>
      </p:sp>
      <p:sp>
        <p:nvSpPr>
          <p:cNvPr id="27" name="Rectangle: Rounded Corners 26">
            <a:extLst>
              <a:ext uri="{FF2B5EF4-FFF2-40B4-BE49-F238E27FC236}">
                <a16:creationId xmlns:a16="http://schemas.microsoft.com/office/drawing/2014/main" id="{F746B340-AD52-42E4-BE42-CDD93A2719FB}"/>
              </a:ext>
            </a:extLst>
          </p:cNvPr>
          <p:cNvSpPr/>
          <p:nvPr/>
        </p:nvSpPr>
        <p:spPr>
          <a:xfrm>
            <a:off x="3400108" y="3953299"/>
            <a:ext cx="2160000" cy="900000"/>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Taboos and cultural differences?</a:t>
            </a:r>
          </a:p>
        </p:txBody>
      </p:sp>
      <p:sp>
        <p:nvSpPr>
          <p:cNvPr id="28" name="Rectangle: Rounded Corners 27">
            <a:extLst>
              <a:ext uri="{FF2B5EF4-FFF2-40B4-BE49-F238E27FC236}">
                <a16:creationId xmlns:a16="http://schemas.microsoft.com/office/drawing/2014/main" id="{786F79EC-3A89-4903-8DE6-E5F96A4C251A}"/>
              </a:ext>
            </a:extLst>
          </p:cNvPr>
          <p:cNvSpPr/>
          <p:nvPr/>
        </p:nvSpPr>
        <p:spPr>
          <a:xfrm>
            <a:off x="5609289" y="3953299"/>
            <a:ext cx="2160000" cy="9000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Ideological constraints?</a:t>
            </a:r>
          </a:p>
        </p:txBody>
      </p:sp>
      <p:sp>
        <p:nvSpPr>
          <p:cNvPr id="29" name="Rectangle: Rounded Corners 28">
            <a:extLst>
              <a:ext uri="{FF2B5EF4-FFF2-40B4-BE49-F238E27FC236}">
                <a16:creationId xmlns:a16="http://schemas.microsoft.com/office/drawing/2014/main" id="{726CC136-BEB5-482D-8A68-7F1DDD191468}"/>
              </a:ext>
            </a:extLst>
          </p:cNvPr>
          <p:cNvSpPr/>
          <p:nvPr/>
        </p:nvSpPr>
        <p:spPr>
          <a:xfrm>
            <a:off x="7818470" y="3953299"/>
            <a:ext cx="2160000" cy="9000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Castes and classes?</a:t>
            </a:r>
          </a:p>
        </p:txBody>
      </p:sp>
      <p:sp>
        <p:nvSpPr>
          <p:cNvPr id="30" name="Rectangle: Rounded Corners 29">
            <a:extLst>
              <a:ext uri="{FF2B5EF4-FFF2-40B4-BE49-F238E27FC236}">
                <a16:creationId xmlns:a16="http://schemas.microsoft.com/office/drawing/2014/main" id="{32756D58-D0E0-48F0-9D06-C397801A4634}"/>
              </a:ext>
            </a:extLst>
          </p:cNvPr>
          <p:cNvSpPr/>
          <p:nvPr/>
        </p:nvSpPr>
        <p:spPr>
          <a:xfrm>
            <a:off x="10027651" y="3953299"/>
            <a:ext cx="2160000" cy="9000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Official or conventional control?</a:t>
            </a:r>
          </a:p>
        </p:txBody>
      </p:sp>
      <p:sp>
        <p:nvSpPr>
          <p:cNvPr id="31" name="Rectangle: Rounded Corners 30">
            <a:extLst>
              <a:ext uri="{FF2B5EF4-FFF2-40B4-BE49-F238E27FC236}">
                <a16:creationId xmlns:a16="http://schemas.microsoft.com/office/drawing/2014/main" id="{C2C38271-29C0-4FF7-8E12-3BC807BB0BCF}"/>
              </a:ext>
            </a:extLst>
          </p:cNvPr>
          <p:cNvSpPr/>
          <p:nvPr/>
        </p:nvSpPr>
        <p:spPr>
          <a:xfrm>
            <a:off x="3400108" y="4933610"/>
            <a:ext cx="2160000" cy="90000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Neighbourhood effects?</a:t>
            </a:r>
          </a:p>
        </p:txBody>
      </p:sp>
      <p:sp>
        <p:nvSpPr>
          <p:cNvPr id="32" name="Rectangle: Rounded Corners 31">
            <a:extLst>
              <a:ext uri="{FF2B5EF4-FFF2-40B4-BE49-F238E27FC236}">
                <a16:creationId xmlns:a16="http://schemas.microsoft.com/office/drawing/2014/main" id="{13DDC741-3397-4095-B625-3114E820969A}"/>
              </a:ext>
            </a:extLst>
          </p:cNvPr>
          <p:cNvSpPr/>
          <p:nvPr/>
        </p:nvSpPr>
        <p:spPr>
          <a:xfrm>
            <a:off x="5609289" y="4933610"/>
            <a:ext cx="2160000" cy="90000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Agricultural fertility?</a:t>
            </a:r>
          </a:p>
        </p:txBody>
      </p:sp>
      <p:sp>
        <p:nvSpPr>
          <p:cNvPr id="33" name="Rectangle: Rounded Corners 32">
            <a:extLst>
              <a:ext uri="{FF2B5EF4-FFF2-40B4-BE49-F238E27FC236}">
                <a16:creationId xmlns:a16="http://schemas.microsoft.com/office/drawing/2014/main" id="{BE37B819-B357-4BED-806D-0DB7B6D65760}"/>
              </a:ext>
            </a:extLst>
          </p:cNvPr>
          <p:cNvSpPr/>
          <p:nvPr/>
        </p:nvSpPr>
        <p:spPr>
          <a:xfrm>
            <a:off x="7818470" y="4933610"/>
            <a:ext cx="2160000" cy="9000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Geology?</a:t>
            </a:r>
          </a:p>
        </p:txBody>
      </p:sp>
      <p:sp>
        <p:nvSpPr>
          <p:cNvPr id="34" name="Rectangle: Rounded Corners 33">
            <a:extLst>
              <a:ext uri="{FF2B5EF4-FFF2-40B4-BE49-F238E27FC236}">
                <a16:creationId xmlns:a16="http://schemas.microsoft.com/office/drawing/2014/main" id="{EDEAAD7B-2D33-4131-862E-F238AB66585D}"/>
              </a:ext>
            </a:extLst>
          </p:cNvPr>
          <p:cNvSpPr/>
          <p:nvPr/>
        </p:nvSpPr>
        <p:spPr>
          <a:xfrm>
            <a:off x="10027651" y="4933610"/>
            <a:ext cx="2160000" cy="9000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Tonal languages need humidity?</a:t>
            </a:r>
          </a:p>
        </p:txBody>
      </p:sp>
      <p:sp>
        <p:nvSpPr>
          <p:cNvPr id="35" name="Rectangle: Rounded Corners 34">
            <a:extLst>
              <a:ext uri="{FF2B5EF4-FFF2-40B4-BE49-F238E27FC236}">
                <a16:creationId xmlns:a16="http://schemas.microsoft.com/office/drawing/2014/main" id="{D5E9C703-0B0E-4E30-B6FC-FC960DDD98D4}"/>
              </a:ext>
            </a:extLst>
          </p:cNvPr>
          <p:cNvSpPr/>
          <p:nvPr/>
        </p:nvSpPr>
        <p:spPr>
          <a:xfrm>
            <a:off x="3400108" y="5913921"/>
            <a:ext cx="2160000" cy="900000"/>
          </a:xfrm>
          <a:prstGeom prst="round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Is it a secret language?</a:t>
            </a:r>
          </a:p>
        </p:txBody>
      </p:sp>
      <p:sp>
        <p:nvSpPr>
          <p:cNvPr id="36" name="Rectangle: Rounded Corners 35">
            <a:extLst>
              <a:ext uri="{FF2B5EF4-FFF2-40B4-BE49-F238E27FC236}">
                <a16:creationId xmlns:a16="http://schemas.microsoft.com/office/drawing/2014/main" id="{A631E188-E687-4E98-9A27-979FB23D43BD}"/>
              </a:ext>
            </a:extLst>
          </p:cNvPr>
          <p:cNvSpPr/>
          <p:nvPr/>
        </p:nvSpPr>
        <p:spPr>
          <a:xfrm>
            <a:off x="5609289" y="5913921"/>
            <a:ext cx="2160000" cy="900000"/>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Shibboleths and complexities?</a:t>
            </a:r>
          </a:p>
        </p:txBody>
      </p:sp>
      <p:sp>
        <p:nvSpPr>
          <p:cNvPr id="37" name="Rectangle: Rounded Corners 36">
            <a:extLst>
              <a:ext uri="{FF2B5EF4-FFF2-40B4-BE49-F238E27FC236}">
                <a16:creationId xmlns:a16="http://schemas.microsoft.com/office/drawing/2014/main" id="{1EF820F5-9D56-41F9-A586-618FDAEB5D97}"/>
              </a:ext>
            </a:extLst>
          </p:cNvPr>
          <p:cNvSpPr/>
          <p:nvPr/>
        </p:nvSpPr>
        <p:spPr>
          <a:xfrm>
            <a:off x="7818470" y="5913921"/>
            <a:ext cx="2160000" cy="900000"/>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Movement from out to in: initiation?</a:t>
            </a:r>
          </a:p>
        </p:txBody>
      </p:sp>
      <p:sp>
        <p:nvSpPr>
          <p:cNvPr id="38" name="Rectangle: Rounded Corners 37">
            <a:extLst>
              <a:ext uri="{FF2B5EF4-FFF2-40B4-BE49-F238E27FC236}">
                <a16:creationId xmlns:a16="http://schemas.microsoft.com/office/drawing/2014/main" id="{CBE18B6D-075B-4A0D-B577-FA2BD67478F6}"/>
              </a:ext>
            </a:extLst>
          </p:cNvPr>
          <p:cNvSpPr/>
          <p:nvPr/>
        </p:nvSpPr>
        <p:spPr>
          <a:xfrm>
            <a:off x="10027651" y="5913921"/>
            <a:ext cx="2160000" cy="900000"/>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ysClr val="windowText" lastClr="000000"/>
                </a:solidFill>
              </a:rPr>
              <a:t>What makes the in-group special?</a:t>
            </a:r>
            <a:endParaRPr lang="en-GB" dirty="0">
              <a:solidFill>
                <a:sysClr val="windowText" lastClr="000000"/>
              </a:solidFill>
            </a:endParaRPr>
          </a:p>
        </p:txBody>
      </p:sp>
    </p:spTree>
    <p:extLst>
      <p:ext uri="{BB962C8B-B14F-4D97-AF65-F5344CB8AC3E}">
        <p14:creationId xmlns:p14="http://schemas.microsoft.com/office/powerpoint/2010/main" val="134718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0-#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0-#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1000" fill="hold"/>
                                        <p:tgtEl>
                                          <p:spTgt spid="8"/>
                                        </p:tgtEl>
                                        <p:attrNameLst>
                                          <p:attrName>ppt_x</p:attrName>
                                        </p:attrNameLst>
                                      </p:cBhvr>
                                      <p:tavLst>
                                        <p:tav tm="0">
                                          <p:val>
                                            <p:strVal val="0-#ppt_w/2"/>
                                          </p:val>
                                        </p:tav>
                                        <p:tav tm="100000">
                                          <p:val>
                                            <p:strVal val="#ppt_x"/>
                                          </p:val>
                                        </p:tav>
                                      </p:tavLst>
                                    </p:anim>
                                    <p:anim calcmode="lin" valueType="num">
                                      <p:cBhvr additive="base">
                                        <p:cTn id="24" dur="1000" fill="hold"/>
                                        <p:tgtEl>
                                          <p:spTgt spid="8"/>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1000" fill="hold"/>
                                        <p:tgtEl>
                                          <p:spTgt spid="9"/>
                                        </p:tgtEl>
                                        <p:attrNameLst>
                                          <p:attrName>ppt_x</p:attrName>
                                        </p:attrNameLst>
                                      </p:cBhvr>
                                      <p:tavLst>
                                        <p:tav tm="0">
                                          <p:val>
                                            <p:strVal val="0-#ppt_w/2"/>
                                          </p:val>
                                        </p:tav>
                                        <p:tav tm="100000">
                                          <p:val>
                                            <p:strVal val="#ppt_x"/>
                                          </p:val>
                                        </p:tav>
                                      </p:tavLst>
                                    </p:anim>
                                    <p:anim calcmode="lin" valueType="num">
                                      <p:cBhvr additive="base">
                                        <p:cTn id="28" dur="1000" fill="hold"/>
                                        <p:tgtEl>
                                          <p:spTgt spid="9"/>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1000" fill="hold"/>
                                        <p:tgtEl>
                                          <p:spTgt spid="10"/>
                                        </p:tgtEl>
                                        <p:attrNameLst>
                                          <p:attrName>ppt_x</p:attrName>
                                        </p:attrNameLst>
                                      </p:cBhvr>
                                      <p:tavLst>
                                        <p:tav tm="0">
                                          <p:val>
                                            <p:strVal val="0-#ppt_w/2"/>
                                          </p:val>
                                        </p:tav>
                                        <p:tav tm="100000">
                                          <p:val>
                                            <p:strVal val="#ppt_x"/>
                                          </p:val>
                                        </p:tav>
                                      </p:tavLst>
                                    </p:anim>
                                    <p:anim calcmode="lin" valueType="num">
                                      <p:cBhvr additive="base">
                                        <p:cTn id="32" dur="1000" fill="hold"/>
                                        <p:tgtEl>
                                          <p:spTgt spid="10"/>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0-#ppt_w/2"/>
                                          </p:val>
                                        </p:tav>
                                        <p:tav tm="100000">
                                          <p:val>
                                            <p:strVal val="#ppt_x"/>
                                          </p:val>
                                        </p:tav>
                                      </p:tavLst>
                                    </p:anim>
                                    <p:anim calcmode="lin" valueType="num">
                                      <p:cBhvr additive="base">
                                        <p:cTn id="36" dur="1000" fill="hold"/>
                                        <p:tgtEl>
                                          <p:spTgt spid="11"/>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1000" fill="hold"/>
                                        <p:tgtEl>
                                          <p:spTgt spid="12"/>
                                        </p:tgtEl>
                                        <p:attrNameLst>
                                          <p:attrName>ppt_x</p:attrName>
                                        </p:attrNameLst>
                                      </p:cBhvr>
                                      <p:tavLst>
                                        <p:tav tm="0">
                                          <p:val>
                                            <p:strVal val="0-#ppt_w/2"/>
                                          </p:val>
                                        </p:tav>
                                        <p:tav tm="100000">
                                          <p:val>
                                            <p:strVal val="#ppt_x"/>
                                          </p:val>
                                        </p:tav>
                                      </p:tavLst>
                                    </p:anim>
                                    <p:anim calcmode="lin" valueType="num">
                                      <p:cBhvr additive="base">
                                        <p:cTn id="40" dur="1000" fill="hold"/>
                                        <p:tgtEl>
                                          <p:spTgt spid="12"/>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1000" fill="hold"/>
                                        <p:tgtEl>
                                          <p:spTgt spid="13"/>
                                        </p:tgtEl>
                                        <p:attrNameLst>
                                          <p:attrName>ppt_x</p:attrName>
                                        </p:attrNameLst>
                                      </p:cBhvr>
                                      <p:tavLst>
                                        <p:tav tm="0">
                                          <p:val>
                                            <p:strVal val="0-#ppt_w/2"/>
                                          </p:val>
                                        </p:tav>
                                        <p:tav tm="100000">
                                          <p:val>
                                            <p:strVal val="#ppt_x"/>
                                          </p:val>
                                        </p:tav>
                                      </p:tavLst>
                                    </p:anim>
                                    <p:anim calcmode="lin" valueType="num">
                                      <p:cBhvr additive="base">
                                        <p:cTn id="44" dur="1000" fill="hold"/>
                                        <p:tgtEl>
                                          <p:spTgt spid="13"/>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1000" fill="hold"/>
                                        <p:tgtEl>
                                          <p:spTgt spid="14"/>
                                        </p:tgtEl>
                                        <p:attrNameLst>
                                          <p:attrName>ppt_x</p:attrName>
                                        </p:attrNameLst>
                                      </p:cBhvr>
                                      <p:tavLst>
                                        <p:tav tm="0">
                                          <p:val>
                                            <p:strVal val="0-#ppt_w/2"/>
                                          </p:val>
                                        </p:tav>
                                        <p:tav tm="100000">
                                          <p:val>
                                            <p:strVal val="#ppt_x"/>
                                          </p:val>
                                        </p:tav>
                                      </p:tavLst>
                                    </p:anim>
                                    <p:anim calcmode="lin" valueType="num">
                                      <p:cBhvr additive="base">
                                        <p:cTn id="48" dur="1000" fill="hold"/>
                                        <p:tgtEl>
                                          <p:spTgt spid="14"/>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1000" fill="hold"/>
                                        <p:tgtEl>
                                          <p:spTgt spid="15"/>
                                        </p:tgtEl>
                                        <p:attrNameLst>
                                          <p:attrName>ppt_x</p:attrName>
                                        </p:attrNameLst>
                                      </p:cBhvr>
                                      <p:tavLst>
                                        <p:tav tm="0">
                                          <p:val>
                                            <p:strVal val="0-#ppt_w/2"/>
                                          </p:val>
                                        </p:tav>
                                        <p:tav tm="100000">
                                          <p:val>
                                            <p:strVal val="#ppt_x"/>
                                          </p:val>
                                        </p:tav>
                                      </p:tavLst>
                                    </p:anim>
                                    <p:anim calcmode="lin" valueType="num">
                                      <p:cBhvr additive="base">
                                        <p:cTn id="52" dur="1000" fill="hold"/>
                                        <p:tgtEl>
                                          <p:spTgt spid="15"/>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1000" fill="hold"/>
                                        <p:tgtEl>
                                          <p:spTgt spid="16"/>
                                        </p:tgtEl>
                                        <p:attrNameLst>
                                          <p:attrName>ppt_x</p:attrName>
                                        </p:attrNameLst>
                                      </p:cBhvr>
                                      <p:tavLst>
                                        <p:tav tm="0">
                                          <p:val>
                                            <p:strVal val="0-#ppt_w/2"/>
                                          </p:val>
                                        </p:tav>
                                        <p:tav tm="100000">
                                          <p:val>
                                            <p:strVal val="#ppt_x"/>
                                          </p:val>
                                        </p:tav>
                                      </p:tavLst>
                                    </p:anim>
                                    <p:anim calcmode="lin" valueType="num">
                                      <p:cBhvr additive="base">
                                        <p:cTn id="56" dur="1000" fill="hold"/>
                                        <p:tgtEl>
                                          <p:spTgt spid="16"/>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1000" fill="hold"/>
                                        <p:tgtEl>
                                          <p:spTgt spid="17"/>
                                        </p:tgtEl>
                                        <p:attrNameLst>
                                          <p:attrName>ppt_x</p:attrName>
                                        </p:attrNameLst>
                                      </p:cBhvr>
                                      <p:tavLst>
                                        <p:tav tm="0">
                                          <p:val>
                                            <p:strVal val="0-#ppt_w/2"/>
                                          </p:val>
                                        </p:tav>
                                        <p:tav tm="100000">
                                          <p:val>
                                            <p:strVal val="#ppt_x"/>
                                          </p:val>
                                        </p:tav>
                                      </p:tavLst>
                                    </p:anim>
                                    <p:anim calcmode="lin" valueType="num">
                                      <p:cBhvr additive="base">
                                        <p:cTn id="60" dur="1000" fill="hold"/>
                                        <p:tgtEl>
                                          <p:spTgt spid="17"/>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additive="base">
                                        <p:cTn id="63" dur="1000" fill="hold"/>
                                        <p:tgtEl>
                                          <p:spTgt spid="18"/>
                                        </p:tgtEl>
                                        <p:attrNameLst>
                                          <p:attrName>ppt_x</p:attrName>
                                        </p:attrNameLst>
                                      </p:cBhvr>
                                      <p:tavLst>
                                        <p:tav tm="0">
                                          <p:val>
                                            <p:strVal val="0-#ppt_w/2"/>
                                          </p:val>
                                        </p:tav>
                                        <p:tav tm="100000">
                                          <p:val>
                                            <p:strVal val="#ppt_x"/>
                                          </p:val>
                                        </p:tav>
                                      </p:tavLst>
                                    </p:anim>
                                    <p:anim calcmode="lin" valueType="num">
                                      <p:cBhvr additive="base">
                                        <p:cTn id="64" dur="1000" fill="hold"/>
                                        <p:tgtEl>
                                          <p:spTgt spid="1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1000" fill="hold"/>
                                        <p:tgtEl>
                                          <p:spTgt spid="19"/>
                                        </p:tgtEl>
                                        <p:attrNameLst>
                                          <p:attrName>ppt_x</p:attrName>
                                        </p:attrNameLst>
                                      </p:cBhvr>
                                      <p:tavLst>
                                        <p:tav tm="0">
                                          <p:val>
                                            <p:strVal val="0-#ppt_w/2"/>
                                          </p:val>
                                        </p:tav>
                                        <p:tav tm="100000">
                                          <p:val>
                                            <p:strVal val="#ppt_x"/>
                                          </p:val>
                                        </p:tav>
                                      </p:tavLst>
                                    </p:anim>
                                    <p:anim calcmode="lin" valueType="num">
                                      <p:cBhvr additive="base">
                                        <p:cTn id="68" dur="1000" fill="hold"/>
                                        <p:tgtEl>
                                          <p:spTgt spid="19"/>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additive="base">
                                        <p:cTn id="71" dur="1000" fill="hold"/>
                                        <p:tgtEl>
                                          <p:spTgt spid="20"/>
                                        </p:tgtEl>
                                        <p:attrNameLst>
                                          <p:attrName>ppt_x</p:attrName>
                                        </p:attrNameLst>
                                      </p:cBhvr>
                                      <p:tavLst>
                                        <p:tav tm="0">
                                          <p:val>
                                            <p:strVal val="0-#ppt_w/2"/>
                                          </p:val>
                                        </p:tav>
                                        <p:tav tm="100000">
                                          <p:val>
                                            <p:strVal val="#ppt_x"/>
                                          </p:val>
                                        </p:tav>
                                      </p:tavLst>
                                    </p:anim>
                                    <p:anim calcmode="lin" valueType="num">
                                      <p:cBhvr additive="base">
                                        <p:cTn id="72" dur="1000" fill="hold"/>
                                        <p:tgtEl>
                                          <p:spTgt spid="20"/>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21"/>
                                        </p:tgtEl>
                                        <p:attrNameLst>
                                          <p:attrName>style.visibility</p:attrName>
                                        </p:attrNameLst>
                                      </p:cBhvr>
                                      <p:to>
                                        <p:strVal val="visible"/>
                                      </p:to>
                                    </p:set>
                                    <p:anim calcmode="lin" valueType="num">
                                      <p:cBhvr additive="base">
                                        <p:cTn id="75" dur="1000" fill="hold"/>
                                        <p:tgtEl>
                                          <p:spTgt spid="21"/>
                                        </p:tgtEl>
                                        <p:attrNameLst>
                                          <p:attrName>ppt_x</p:attrName>
                                        </p:attrNameLst>
                                      </p:cBhvr>
                                      <p:tavLst>
                                        <p:tav tm="0">
                                          <p:val>
                                            <p:strVal val="0-#ppt_w/2"/>
                                          </p:val>
                                        </p:tav>
                                        <p:tav tm="100000">
                                          <p:val>
                                            <p:strVal val="#ppt_x"/>
                                          </p:val>
                                        </p:tav>
                                      </p:tavLst>
                                    </p:anim>
                                    <p:anim calcmode="lin" valueType="num">
                                      <p:cBhvr additive="base">
                                        <p:cTn id="76" dur="1000" fill="hold"/>
                                        <p:tgtEl>
                                          <p:spTgt spid="21"/>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additive="base">
                                        <p:cTn id="79" dur="1000" fill="hold"/>
                                        <p:tgtEl>
                                          <p:spTgt spid="22"/>
                                        </p:tgtEl>
                                        <p:attrNameLst>
                                          <p:attrName>ppt_x</p:attrName>
                                        </p:attrNameLst>
                                      </p:cBhvr>
                                      <p:tavLst>
                                        <p:tav tm="0">
                                          <p:val>
                                            <p:strVal val="0-#ppt_w/2"/>
                                          </p:val>
                                        </p:tav>
                                        <p:tav tm="100000">
                                          <p:val>
                                            <p:strVal val="#ppt_x"/>
                                          </p:val>
                                        </p:tav>
                                      </p:tavLst>
                                    </p:anim>
                                    <p:anim calcmode="lin" valueType="num">
                                      <p:cBhvr additive="base">
                                        <p:cTn id="80" dur="1000" fill="hold"/>
                                        <p:tgtEl>
                                          <p:spTgt spid="22"/>
                                        </p:tgtEl>
                                        <p:attrNameLst>
                                          <p:attrName>ppt_y</p:attrName>
                                        </p:attrNameLst>
                                      </p:cBhvr>
                                      <p:tavLst>
                                        <p:tav tm="0">
                                          <p:val>
                                            <p:strVal val="#ppt_y"/>
                                          </p:val>
                                        </p:tav>
                                        <p:tav tm="100000">
                                          <p:val>
                                            <p:strVal val="#ppt_y"/>
                                          </p:val>
                                        </p:tav>
                                      </p:tavLst>
                                    </p:anim>
                                  </p:childTnLst>
                                </p:cTn>
                              </p:par>
                              <p:par>
                                <p:cTn id="81" presetID="2" presetClass="entr" presetSubtype="8" fill="hold" grpId="0" nodeType="with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additive="base">
                                        <p:cTn id="83" dur="1000" fill="hold"/>
                                        <p:tgtEl>
                                          <p:spTgt spid="23"/>
                                        </p:tgtEl>
                                        <p:attrNameLst>
                                          <p:attrName>ppt_x</p:attrName>
                                        </p:attrNameLst>
                                      </p:cBhvr>
                                      <p:tavLst>
                                        <p:tav tm="0">
                                          <p:val>
                                            <p:strVal val="0-#ppt_w/2"/>
                                          </p:val>
                                        </p:tav>
                                        <p:tav tm="100000">
                                          <p:val>
                                            <p:strVal val="#ppt_x"/>
                                          </p:val>
                                        </p:tav>
                                      </p:tavLst>
                                    </p:anim>
                                    <p:anim calcmode="lin" valueType="num">
                                      <p:cBhvr additive="base">
                                        <p:cTn id="84" dur="1000" fill="hold"/>
                                        <p:tgtEl>
                                          <p:spTgt spid="23"/>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additive="base">
                                        <p:cTn id="87" dur="1000" fill="hold"/>
                                        <p:tgtEl>
                                          <p:spTgt spid="24"/>
                                        </p:tgtEl>
                                        <p:attrNameLst>
                                          <p:attrName>ppt_x</p:attrName>
                                        </p:attrNameLst>
                                      </p:cBhvr>
                                      <p:tavLst>
                                        <p:tav tm="0">
                                          <p:val>
                                            <p:strVal val="0-#ppt_w/2"/>
                                          </p:val>
                                        </p:tav>
                                        <p:tav tm="100000">
                                          <p:val>
                                            <p:strVal val="#ppt_x"/>
                                          </p:val>
                                        </p:tav>
                                      </p:tavLst>
                                    </p:anim>
                                    <p:anim calcmode="lin" valueType="num">
                                      <p:cBhvr additive="base">
                                        <p:cTn id="88" dur="1000" fill="hold"/>
                                        <p:tgtEl>
                                          <p:spTgt spid="24"/>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25"/>
                                        </p:tgtEl>
                                        <p:attrNameLst>
                                          <p:attrName>style.visibility</p:attrName>
                                        </p:attrNameLst>
                                      </p:cBhvr>
                                      <p:to>
                                        <p:strVal val="visible"/>
                                      </p:to>
                                    </p:set>
                                    <p:anim calcmode="lin" valueType="num">
                                      <p:cBhvr additive="base">
                                        <p:cTn id="91" dur="1000" fill="hold"/>
                                        <p:tgtEl>
                                          <p:spTgt spid="25"/>
                                        </p:tgtEl>
                                        <p:attrNameLst>
                                          <p:attrName>ppt_x</p:attrName>
                                        </p:attrNameLst>
                                      </p:cBhvr>
                                      <p:tavLst>
                                        <p:tav tm="0">
                                          <p:val>
                                            <p:strVal val="0-#ppt_w/2"/>
                                          </p:val>
                                        </p:tav>
                                        <p:tav tm="100000">
                                          <p:val>
                                            <p:strVal val="#ppt_x"/>
                                          </p:val>
                                        </p:tav>
                                      </p:tavLst>
                                    </p:anim>
                                    <p:anim calcmode="lin" valueType="num">
                                      <p:cBhvr additive="base">
                                        <p:cTn id="92" dur="1000" fill="hold"/>
                                        <p:tgtEl>
                                          <p:spTgt spid="25"/>
                                        </p:tgtEl>
                                        <p:attrNameLst>
                                          <p:attrName>ppt_y</p:attrName>
                                        </p:attrNameLst>
                                      </p:cBhvr>
                                      <p:tavLst>
                                        <p:tav tm="0">
                                          <p:val>
                                            <p:strVal val="#ppt_y"/>
                                          </p:val>
                                        </p:tav>
                                        <p:tav tm="100000">
                                          <p:val>
                                            <p:strVal val="#ppt_y"/>
                                          </p:val>
                                        </p:tav>
                                      </p:tavLst>
                                    </p:anim>
                                  </p:childTnLst>
                                </p:cTn>
                              </p:par>
                              <p:par>
                                <p:cTn id="93" presetID="2" presetClass="entr" presetSubtype="8" fill="hold" grpId="0" nodeType="withEffect">
                                  <p:stCondLst>
                                    <p:cond delay="0"/>
                                  </p:stCondLst>
                                  <p:childTnLst>
                                    <p:set>
                                      <p:cBhvr>
                                        <p:cTn id="94" dur="1" fill="hold">
                                          <p:stCondLst>
                                            <p:cond delay="0"/>
                                          </p:stCondLst>
                                        </p:cTn>
                                        <p:tgtEl>
                                          <p:spTgt spid="26"/>
                                        </p:tgtEl>
                                        <p:attrNameLst>
                                          <p:attrName>style.visibility</p:attrName>
                                        </p:attrNameLst>
                                      </p:cBhvr>
                                      <p:to>
                                        <p:strVal val="visible"/>
                                      </p:to>
                                    </p:set>
                                    <p:anim calcmode="lin" valueType="num">
                                      <p:cBhvr additive="base">
                                        <p:cTn id="95" dur="1000" fill="hold"/>
                                        <p:tgtEl>
                                          <p:spTgt spid="26"/>
                                        </p:tgtEl>
                                        <p:attrNameLst>
                                          <p:attrName>ppt_x</p:attrName>
                                        </p:attrNameLst>
                                      </p:cBhvr>
                                      <p:tavLst>
                                        <p:tav tm="0">
                                          <p:val>
                                            <p:strVal val="0-#ppt_w/2"/>
                                          </p:val>
                                        </p:tav>
                                        <p:tav tm="100000">
                                          <p:val>
                                            <p:strVal val="#ppt_x"/>
                                          </p:val>
                                        </p:tav>
                                      </p:tavLst>
                                    </p:anim>
                                    <p:anim calcmode="lin" valueType="num">
                                      <p:cBhvr additive="base">
                                        <p:cTn id="96" dur="1000" fill="hold"/>
                                        <p:tgtEl>
                                          <p:spTgt spid="26"/>
                                        </p:tgtEl>
                                        <p:attrNameLst>
                                          <p:attrName>ppt_y</p:attrName>
                                        </p:attrNameLst>
                                      </p:cBhvr>
                                      <p:tavLst>
                                        <p:tav tm="0">
                                          <p:val>
                                            <p:strVal val="#ppt_y"/>
                                          </p:val>
                                        </p:tav>
                                        <p:tav tm="100000">
                                          <p:val>
                                            <p:strVal val="#ppt_y"/>
                                          </p:val>
                                        </p:tav>
                                      </p:tavLst>
                                    </p:anim>
                                  </p:childTnLst>
                                </p:cTn>
                              </p:par>
                              <p:par>
                                <p:cTn id="97" presetID="2" presetClass="entr" presetSubtype="8"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additive="base">
                                        <p:cTn id="99" dur="1000" fill="hold"/>
                                        <p:tgtEl>
                                          <p:spTgt spid="27"/>
                                        </p:tgtEl>
                                        <p:attrNameLst>
                                          <p:attrName>ppt_x</p:attrName>
                                        </p:attrNameLst>
                                      </p:cBhvr>
                                      <p:tavLst>
                                        <p:tav tm="0">
                                          <p:val>
                                            <p:strVal val="0-#ppt_w/2"/>
                                          </p:val>
                                        </p:tav>
                                        <p:tav tm="100000">
                                          <p:val>
                                            <p:strVal val="#ppt_x"/>
                                          </p:val>
                                        </p:tav>
                                      </p:tavLst>
                                    </p:anim>
                                    <p:anim calcmode="lin" valueType="num">
                                      <p:cBhvr additive="base">
                                        <p:cTn id="100" dur="1000" fill="hold"/>
                                        <p:tgtEl>
                                          <p:spTgt spid="27"/>
                                        </p:tgtEl>
                                        <p:attrNameLst>
                                          <p:attrName>ppt_y</p:attrName>
                                        </p:attrNameLst>
                                      </p:cBhvr>
                                      <p:tavLst>
                                        <p:tav tm="0">
                                          <p:val>
                                            <p:strVal val="#ppt_y"/>
                                          </p:val>
                                        </p:tav>
                                        <p:tav tm="100000">
                                          <p:val>
                                            <p:strVal val="#ppt_y"/>
                                          </p:val>
                                        </p:tav>
                                      </p:tavLst>
                                    </p:anim>
                                  </p:childTnLst>
                                </p:cTn>
                              </p:par>
                              <p:par>
                                <p:cTn id="101" presetID="2" presetClass="entr" presetSubtype="8" fill="hold" grpId="0" nodeType="withEffect">
                                  <p:stCondLst>
                                    <p:cond delay="0"/>
                                  </p:stCondLst>
                                  <p:childTnLst>
                                    <p:set>
                                      <p:cBhvr>
                                        <p:cTn id="102" dur="1" fill="hold">
                                          <p:stCondLst>
                                            <p:cond delay="0"/>
                                          </p:stCondLst>
                                        </p:cTn>
                                        <p:tgtEl>
                                          <p:spTgt spid="28"/>
                                        </p:tgtEl>
                                        <p:attrNameLst>
                                          <p:attrName>style.visibility</p:attrName>
                                        </p:attrNameLst>
                                      </p:cBhvr>
                                      <p:to>
                                        <p:strVal val="visible"/>
                                      </p:to>
                                    </p:set>
                                    <p:anim calcmode="lin" valueType="num">
                                      <p:cBhvr additive="base">
                                        <p:cTn id="103" dur="1000" fill="hold"/>
                                        <p:tgtEl>
                                          <p:spTgt spid="28"/>
                                        </p:tgtEl>
                                        <p:attrNameLst>
                                          <p:attrName>ppt_x</p:attrName>
                                        </p:attrNameLst>
                                      </p:cBhvr>
                                      <p:tavLst>
                                        <p:tav tm="0">
                                          <p:val>
                                            <p:strVal val="0-#ppt_w/2"/>
                                          </p:val>
                                        </p:tav>
                                        <p:tav tm="100000">
                                          <p:val>
                                            <p:strVal val="#ppt_x"/>
                                          </p:val>
                                        </p:tav>
                                      </p:tavLst>
                                    </p:anim>
                                    <p:anim calcmode="lin" valueType="num">
                                      <p:cBhvr additive="base">
                                        <p:cTn id="104" dur="1000" fill="hold"/>
                                        <p:tgtEl>
                                          <p:spTgt spid="28"/>
                                        </p:tgtEl>
                                        <p:attrNameLst>
                                          <p:attrName>ppt_y</p:attrName>
                                        </p:attrNameLst>
                                      </p:cBhvr>
                                      <p:tavLst>
                                        <p:tav tm="0">
                                          <p:val>
                                            <p:strVal val="#ppt_y"/>
                                          </p:val>
                                        </p:tav>
                                        <p:tav tm="100000">
                                          <p:val>
                                            <p:strVal val="#ppt_y"/>
                                          </p:val>
                                        </p:tav>
                                      </p:tavLst>
                                    </p:anim>
                                  </p:childTnLst>
                                </p:cTn>
                              </p:par>
                              <p:par>
                                <p:cTn id="105" presetID="2" presetClass="entr" presetSubtype="8" fill="hold" grpId="0" nodeType="withEffect">
                                  <p:stCondLst>
                                    <p:cond delay="0"/>
                                  </p:stCondLst>
                                  <p:childTnLst>
                                    <p:set>
                                      <p:cBhvr>
                                        <p:cTn id="106" dur="1" fill="hold">
                                          <p:stCondLst>
                                            <p:cond delay="0"/>
                                          </p:stCondLst>
                                        </p:cTn>
                                        <p:tgtEl>
                                          <p:spTgt spid="29"/>
                                        </p:tgtEl>
                                        <p:attrNameLst>
                                          <p:attrName>style.visibility</p:attrName>
                                        </p:attrNameLst>
                                      </p:cBhvr>
                                      <p:to>
                                        <p:strVal val="visible"/>
                                      </p:to>
                                    </p:set>
                                    <p:anim calcmode="lin" valueType="num">
                                      <p:cBhvr additive="base">
                                        <p:cTn id="107" dur="1000" fill="hold"/>
                                        <p:tgtEl>
                                          <p:spTgt spid="29"/>
                                        </p:tgtEl>
                                        <p:attrNameLst>
                                          <p:attrName>ppt_x</p:attrName>
                                        </p:attrNameLst>
                                      </p:cBhvr>
                                      <p:tavLst>
                                        <p:tav tm="0">
                                          <p:val>
                                            <p:strVal val="0-#ppt_w/2"/>
                                          </p:val>
                                        </p:tav>
                                        <p:tav tm="100000">
                                          <p:val>
                                            <p:strVal val="#ppt_x"/>
                                          </p:val>
                                        </p:tav>
                                      </p:tavLst>
                                    </p:anim>
                                    <p:anim calcmode="lin" valueType="num">
                                      <p:cBhvr additive="base">
                                        <p:cTn id="108" dur="1000" fill="hold"/>
                                        <p:tgtEl>
                                          <p:spTgt spid="29"/>
                                        </p:tgtEl>
                                        <p:attrNameLst>
                                          <p:attrName>ppt_y</p:attrName>
                                        </p:attrNameLst>
                                      </p:cBhvr>
                                      <p:tavLst>
                                        <p:tav tm="0">
                                          <p:val>
                                            <p:strVal val="#ppt_y"/>
                                          </p:val>
                                        </p:tav>
                                        <p:tav tm="100000">
                                          <p:val>
                                            <p:strVal val="#ppt_y"/>
                                          </p:val>
                                        </p:tav>
                                      </p:tavLst>
                                    </p:anim>
                                  </p:childTnLst>
                                </p:cTn>
                              </p:par>
                              <p:par>
                                <p:cTn id="109" presetID="2" presetClass="entr" presetSubtype="8" fill="hold" grpId="0" nodeType="withEffect">
                                  <p:stCondLst>
                                    <p:cond delay="0"/>
                                  </p:stCondLst>
                                  <p:childTnLst>
                                    <p:set>
                                      <p:cBhvr>
                                        <p:cTn id="110" dur="1" fill="hold">
                                          <p:stCondLst>
                                            <p:cond delay="0"/>
                                          </p:stCondLst>
                                        </p:cTn>
                                        <p:tgtEl>
                                          <p:spTgt spid="30"/>
                                        </p:tgtEl>
                                        <p:attrNameLst>
                                          <p:attrName>style.visibility</p:attrName>
                                        </p:attrNameLst>
                                      </p:cBhvr>
                                      <p:to>
                                        <p:strVal val="visible"/>
                                      </p:to>
                                    </p:set>
                                    <p:anim calcmode="lin" valueType="num">
                                      <p:cBhvr additive="base">
                                        <p:cTn id="111" dur="1000" fill="hold"/>
                                        <p:tgtEl>
                                          <p:spTgt spid="30"/>
                                        </p:tgtEl>
                                        <p:attrNameLst>
                                          <p:attrName>ppt_x</p:attrName>
                                        </p:attrNameLst>
                                      </p:cBhvr>
                                      <p:tavLst>
                                        <p:tav tm="0">
                                          <p:val>
                                            <p:strVal val="0-#ppt_w/2"/>
                                          </p:val>
                                        </p:tav>
                                        <p:tav tm="100000">
                                          <p:val>
                                            <p:strVal val="#ppt_x"/>
                                          </p:val>
                                        </p:tav>
                                      </p:tavLst>
                                    </p:anim>
                                    <p:anim calcmode="lin" valueType="num">
                                      <p:cBhvr additive="base">
                                        <p:cTn id="112" dur="1000" fill="hold"/>
                                        <p:tgtEl>
                                          <p:spTgt spid="30"/>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additive="base">
                                        <p:cTn id="115" dur="1000" fill="hold"/>
                                        <p:tgtEl>
                                          <p:spTgt spid="31"/>
                                        </p:tgtEl>
                                        <p:attrNameLst>
                                          <p:attrName>ppt_x</p:attrName>
                                        </p:attrNameLst>
                                      </p:cBhvr>
                                      <p:tavLst>
                                        <p:tav tm="0">
                                          <p:val>
                                            <p:strVal val="0-#ppt_w/2"/>
                                          </p:val>
                                        </p:tav>
                                        <p:tav tm="100000">
                                          <p:val>
                                            <p:strVal val="#ppt_x"/>
                                          </p:val>
                                        </p:tav>
                                      </p:tavLst>
                                    </p:anim>
                                    <p:anim calcmode="lin" valueType="num">
                                      <p:cBhvr additive="base">
                                        <p:cTn id="116" dur="1000" fill="hold"/>
                                        <p:tgtEl>
                                          <p:spTgt spid="31"/>
                                        </p:tgtEl>
                                        <p:attrNameLst>
                                          <p:attrName>ppt_y</p:attrName>
                                        </p:attrNameLst>
                                      </p:cBhvr>
                                      <p:tavLst>
                                        <p:tav tm="0">
                                          <p:val>
                                            <p:strVal val="#ppt_y"/>
                                          </p:val>
                                        </p:tav>
                                        <p:tav tm="100000">
                                          <p:val>
                                            <p:strVal val="#ppt_y"/>
                                          </p:val>
                                        </p:tav>
                                      </p:tavLst>
                                    </p:anim>
                                  </p:childTnLst>
                                </p:cTn>
                              </p:par>
                              <p:par>
                                <p:cTn id="117" presetID="2" presetClass="entr" presetSubtype="8" fill="hold" grpId="0" nodeType="with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additive="base">
                                        <p:cTn id="119" dur="1000" fill="hold"/>
                                        <p:tgtEl>
                                          <p:spTgt spid="32"/>
                                        </p:tgtEl>
                                        <p:attrNameLst>
                                          <p:attrName>ppt_x</p:attrName>
                                        </p:attrNameLst>
                                      </p:cBhvr>
                                      <p:tavLst>
                                        <p:tav tm="0">
                                          <p:val>
                                            <p:strVal val="0-#ppt_w/2"/>
                                          </p:val>
                                        </p:tav>
                                        <p:tav tm="100000">
                                          <p:val>
                                            <p:strVal val="#ppt_x"/>
                                          </p:val>
                                        </p:tav>
                                      </p:tavLst>
                                    </p:anim>
                                    <p:anim calcmode="lin" valueType="num">
                                      <p:cBhvr additive="base">
                                        <p:cTn id="120" dur="1000" fill="hold"/>
                                        <p:tgtEl>
                                          <p:spTgt spid="32"/>
                                        </p:tgtEl>
                                        <p:attrNameLst>
                                          <p:attrName>ppt_y</p:attrName>
                                        </p:attrNameLst>
                                      </p:cBhvr>
                                      <p:tavLst>
                                        <p:tav tm="0">
                                          <p:val>
                                            <p:strVal val="#ppt_y"/>
                                          </p:val>
                                        </p:tav>
                                        <p:tav tm="100000">
                                          <p:val>
                                            <p:strVal val="#ppt_y"/>
                                          </p:val>
                                        </p:tav>
                                      </p:tavLst>
                                    </p:anim>
                                  </p:childTnLst>
                                </p:cTn>
                              </p:par>
                              <p:par>
                                <p:cTn id="121" presetID="2" presetClass="entr" presetSubtype="8" fill="hold" grpId="0" nodeType="withEffect">
                                  <p:stCondLst>
                                    <p:cond delay="0"/>
                                  </p:stCondLst>
                                  <p:childTnLst>
                                    <p:set>
                                      <p:cBhvr>
                                        <p:cTn id="122" dur="1" fill="hold">
                                          <p:stCondLst>
                                            <p:cond delay="0"/>
                                          </p:stCondLst>
                                        </p:cTn>
                                        <p:tgtEl>
                                          <p:spTgt spid="33"/>
                                        </p:tgtEl>
                                        <p:attrNameLst>
                                          <p:attrName>style.visibility</p:attrName>
                                        </p:attrNameLst>
                                      </p:cBhvr>
                                      <p:to>
                                        <p:strVal val="visible"/>
                                      </p:to>
                                    </p:set>
                                    <p:anim calcmode="lin" valueType="num">
                                      <p:cBhvr additive="base">
                                        <p:cTn id="123" dur="1000" fill="hold"/>
                                        <p:tgtEl>
                                          <p:spTgt spid="33"/>
                                        </p:tgtEl>
                                        <p:attrNameLst>
                                          <p:attrName>ppt_x</p:attrName>
                                        </p:attrNameLst>
                                      </p:cBhvr>
                                      <p:tavLst>
                                        <p:tav tm="0">
                                          <p:val>
                                            <p:strVal val="0-#ppt_w/2"/>
                                          </p:val>
                                        </p:tav>
                                        <p:tav tm="100000">
                                          <p:val>
                                            <p:strVal val="#ppt_x"/>
                                          </p:val>
                                        </p:tav>
                                      </p:tavLst>
                                    </p:anim>
                                    <p:anim calcmode="lin" valueType="num">
                                      <p:cBhvr additive="base">
                                        <p:cTn id="124" dur="1000" fill="hold"/>
                                        <p:tgtEl>
                                          <p:spTgt spid="33"/>
                                        </p:tgtEl>
                                        <p:attrNameLst>
                                          <p:attrName>ppt_y</p:attrName>
                                        </p:attrNameLst>
                                      </p:cBhvr>
                                      <p:tavLst>
                                        <p:tav tm="0">
                                          <p:val>
                                            <p:strVal val="#ppt_y"/>
                                          </p:val>
                                        </p:tav>
                                        <p:tav tm="100000">
                                          <p:val>
                                            <p:strVal val="#ppt_y"/>
                                          </p:val>
                                        </p:tav>
                                      </p:tavLst>
                                    </p:anim>
                                  </p:childTnLst>
                                </p:cTn>
                              </p:par>
                              <p:par>
                                <p:cTn id="125" presetID="2" presetClass="entr" presetSubtype="8" fill="hold" grpId="0" nodeType="withEffect">
                                  <p:stCondLst>
                                    <p:cond delay="0"/>
                                  </p:stCondLst>
                                  <p:childTnLst>
                                    <p:set>
                                      <p:cBhvr>
                                        <p:cTn id="126" dur="1" fill="hold">
                                          <p:stCondLst>
                                            <p:cond delay="0"/>
                                          </p:stCondLst>
                                        </p:cTn>
                                        <p:tgtEl>
                                          <p:spTgt spid="34"/>
                                        </p:tgtEl>
                                        <p:attrNameLst>
                                          <p:attrName>style.visibility</p:attrName>
                                        </p:attrNameLst>
                                      </p:cBhvr>
                                      <p:to>
                                        <p:strVal val="visible"/>
                                      </p:to>
                                    </p:set>
                                    <p:anim calcmode="lin" valueType="num">
                                      <p:cBhvr additive="base">
                                        <p:cTn id="127" dur="1000" fill="hold"/>
                                        <p:tgtEl>
                                          <p:spTgt spid="34"/>
                                        </p:tgtEl>
                                        <p:attrNameLst>
                                          <p:attrName>ppt_x</p:attrName>
                                        </p:attrNameLst>
                                      </p:cBhvr>
                                      <p:tavLst>
                                        <p:tav tm="0">
                                          <p:val>
                                            <p:strVal val="0-#ppt_w/2"/>
                                          </p:val>
                                        </p:tav>
                                        <p:tav tm="100000">
                                          <p:val>
                                            <p:strVal val="#ppt_x"/>
                                          </p:val>
                                        </p:tav>
                                      </p:tavLst>
                                    </p:anim>
                                    <p:anim calcmode="lin" valueType="num">
                                      <p:cBhvr additive="base">
                                        <p:cTn id="128" dur="1000" fill="hold"/>
                                        <p:tgtEl>
                                          <p:spTgt spid="34"/>
                                        </p:tgtEl>
                                        <p:attrNameLst>
                                          <p:attrName>ppt_y</p:attrName>
                                        </p:attrNameLst>
                                      </p:cBhvr>
                                      <p:tavLst>
                                        <p:tav tm="0">
                                          <p:val>
                                            <p:strVal val="#ppt_y"/>
                                          </p:val>
                                        </p:tav>
                                        <p:tav tm="100000">
                                          <p:val>
                                            <p:strVal val="#ppt_y"/>
                                          </p:val>
                                        </p:tav>
                                      </p:tavLst>
                                    </p:anim>
                                  </p:childTnLst>
                                </p:cTn>
                              </p:par>
                              <p:par>
                                <p:cTn id="129" presetID="2" presetClass="entr" presetSubtype="8" fill="hold" grpId="0" nodeType="withEffect">
                                  <p:stCondLst>
                                    <p:cond delay="0"/>
                                  </p:stCondLst>
                                  <p:childTnLst>
                                    <p:set>
                                      <p:cBhvr>
                                        <p:cTn id="130" dur="1" fill="hold">
                                          <p:stCondLst>
                                            <p:cond delay="0"/>
                                          </p:stCondLst>
                                        </p:cTn>
                                        <p:tgtEl>
                                          <p:spTgt spid="35"/>
                                        </p:tgtEl>
                                        <p:attrNameLst>
                                          <p:attrName>style.visibility</p:attrName>
                                        </p:attrNameLst>
                                      </p:cBhvr>
                                      <p:to>
                                        <p:strVal val="visible"/>
                                      </p:to>
                                    </p:set>
                                    <p:anim calcmode="lin" valueType="num">
                                      <p:cBhvr additive="base">
                                        <p:cTn id="131" dur="1000" fill="hold"/>
                                        <p:tgtEl>
                                          <p:spTgt spid="35"/>
                                        </p:tgtEl>
                                        <p:attrNameLst>
                                          <p:attrName>ppt_x</p:attrName>
                                        </p:attrNameLst>
                                      </p:cBhvr>
                                      <p:tavLst>
                                        <p:tav tm="0">
                                          <p:val>
                                            <p:strVal val="0-#ppt_w/2"/>
                                          </p:val>
                                        </p:tav>
                                        <p:tav tm="100000">
                                          <p:val>
                                            <p:strVal val="#ppt_x"/>
                                          </p:val>
                                        </p:tav>
                                      </p:tavLst>
                                    </p:anim>
                                    <p:anim calcmode="lin" valueType="num">
                                      <p:cBhvr additive="base">
                                        <p:cTn id="132" dur="1000" fill="hold"/>
                                        <p:tgtEl>
                                          <p:spTgt spid="35"/>
                                        </p:tgtEl>
                                        <p:attrNameLst>
                                          <p:attrName>ppt_y</p:attrName>
                                        </p:attrNameLst>
                                      </p:cBhvr>
                                      <p:tavLst>
                                        <p:tav tm="0">
                                          <p:val>
                                            <p:strVal val="#ppt_y"/>
                                          </p:val>
                                        </p:tav>
                                        <p:tav tm="100000">
                                          <p:val>
                                            <p:strVal val="#ppt_y"/>
                                          </p:val>
                                        </p:tav>
                                      </p:tavLst>
                                    </p:anim>
                                  </p:childTnLst>
                                </p:cTn>
                              </p:par>
                              <p:par>
                                <p:cTn id="133" presetID="2" presetClass="entr" presetSubtype="8" fill="hold" grpId="0" nodeType="withEffect">
                                  <p:stCondLst>
                                    <p:cond delay="0"/>
                                  </p:stCondLst>
                                  <p:childTnLst>
                                    <p:set>
                                      <p:cBhvr>
                                        <p:cTn id="134" dur="1" fill="hold">
                                          <p:stCondLst>
                                            <p:cond delay="0"/>
                                          </p:stCondLst>
                                        </p:cTn>
                                        <p:tgtEl>
                                          <p:spTgt spid="36"/>
                                        </p:tgtEl>
                                        <p:attrNameLst>
                                          <p:attrName>style.visibility</p:attrName>
                                        </p:attrNameLst>
                                      </p:cBhvr>
                                      <p:to>
                                        <p:strVal val="visible"/>
                                      </p:to>
                                    </p:set>
                                    <p:anim calcmode="lin" valueType="num">
                                      <p:cBhvr additive="base">
                                        <p:cTn id="135" dur="1000" fill="hold"/>
                                        <p:tgtEl>
                                          <p:spTgt spid="36"/>
                                        </p:tgtEl>
                                        <p:attrNameLst>
                                          <p:attrName>ppt_x</p:attrName>
                                        </p:attrNameLst>
                                      </p:cBhvr>
                                      <p:tavLst>
                                        <p:tav tm="0">
                                          <p:val>
                                            <p:strVal val="0-#ppt_w/2"/>
                                          </p:val>
                                        </p:tav>
                                        <p:tav tm="100000">
                                          <p:val>
                                            <p:strVal val="#ppt_x"/>
                                          </p:val>
                                        </p:tav>
                                      </p:tavLst>
                                    </p:anim>
                                    <p:anim calcmode="lin" valueType="num">
                                      <p:cBhvr additive="base">
                                        <p:cTn id="136" dur="1000" fill="hold"/>
                                        <p:tgtEl>
                                          <p:spTgt spid="36"/>
                                        </p:tgtEl>
                                        <p:attrNameLst>
                                          <p:attrName>ppt_y</p:attrName>
                                        </p:attrNameLst>
                                      </p:cBhvr>
                                      <p:tavLst>
                                        <p:tav tm="0">
                                          <p:val>
                                            <p:strVal val="#ppt_y"/>
                                          </p:val>
                                        </p:tav>
                                        <p:tav tm="100000">
                                          <p:val>
                                            <p:strVal val="#ppt_y"/>
                                          </p:val>
                                        </p:tav>
                                      </p:tavLst>
                                    </p:anim>
                                  </p:childTnLst>
                                </p:cTn>
                              </p:par>
                              <p:par>
                                <p:cTn id="137" presetID="2" presetClass="entr" presetSubtype="8" fill="hold" grpId="0" nodeType="withEffect">
                                  <p:stCondLst>
                                    <p:cond delay="0"/>
                                  </p:stCondLst>
                                  <p:childTnLst>
                                    <p:set>
                                      <p:cBhvr>
                                        <p:cTn id="138" dur="1" fill="hold">
                                          <p:stCondLst>
                                            <p:cond delay="0"/>
                                          </p:stCondLst>
                                        </p:cTn>
                                        <p:tgtEl>
                                          <p:spTgt spid="37"/>
                                        </p:tgtEl>
                                        <p:attrNameLst>
                                          <p:attrName>style.visibility</p:attrName>
                                        </p:attrNameLst>
                                      </p:cBhvr>
                                      <p:to>
                                        <p:strVal val="visible"/>
                                      </p:to>
                                    </p:set>
                                    <p:anim calcmode="lin" valueType="num">
                                      <p:cBhvr additive="base">
                                        <p:cTn id="139" dur="1000" fill="hold"/>
                                        <p:tgtEl>
                                          <p:spTgt spid="37"/>
                                        </p:tgtEl>
                                        <p:attrNameLst>
                                          <p:attrName>ppt_x</p:attrName>
                                        </p:attrNameLst>
                                      </p:cBhvr>
                                      <p:tavLst>
                                        <p:tav tm="0">
                                          <p:val>
                                            <p:strVal val="0-#ppt_w/2"/>
                                          </p:val>
                                        </p:tav>
                                        <p:tav tm="100000">
                                          <p:val>
                                            <p:strVal val="#ppt_x"/>
                                          </p:val>
                                        </p:tav>
                                      </p:tavLst>
                                    </p:anim>
                                    <p:anim calcmode="lin" valueType="num">
                                      <p:cBhvr additive="base">
                                        <p:cTn id="140" dur="1000" fill="hold"/>
                                        <p:tgtEl>
                                          <p:spTgt spid="37"/>
                                        </p:tgtEl>
                                        <p:attrNameLst>
                                          <p:attrName>ppt_y</p:attrName>
                                        </p:attrNameLst>
                                      </p:cBhvr>
                                      <p:tavLst>
                                        <p:tav tm="0">
                                          <p:val>
                                            <p:strVal val="#ppt_y"/>
                                          </p:val>
                                        </p:tav>
                                        <p:tav tm="100000">
                                          <p:val>
                                            <p:strVal val="#ppt_y"/>
                                          </p:val>
                                        </p:tav>
                                      </p:tavLst>
                                    </p:anim>
                                  </p:childTnLst>
                                </p:cTn>
                              </p:par>
                              <p:par>
                                <p:cTn id="141" presetID="2" presetClass="entr" presetSubtype="8" fill="hold" grpId="0" nodeType="withEffect">
                                  <p:stCondLst>
                                    <p:cond delay="0"/>
                                  </p:stCondLst>
                                  <p:childTnLst>
                                    <p:set>
                                      <p:cBhvr>
                                        <p:cTn id="142" dur="1" fill="hold">
                                          <p:stCondLst>
                                            <p:cond delay="0"/>
                                          </p:stCondLst>
                                        </p:cTn>
                                        <p:tgtEl>
                                          <p:spTgt spid="38"/>
                                        </p:tgtEl>
                                        <p:attrNameLst>
                                          <p:attrName>style.visibility</p:attrName>
                                        </p:attrNameLst>
                                      </p:cBhvr>
                                      <p:to>
                                        <p:strVal val="visible"/>
                                      </p:to>
                                    </p:set>
                                    <p:anim calcmode="lin" valueType="num">
                                      <p:cBhvr additive="base">
                                        <p:cTn id="143" dur="1000" fill="hold"/>
                                        <p:tgtEl>
                                          <p:spTgt spid="38"/>
                                        </p:tgtEl>
                                        <p:attrNameLst>
                                          <p:attrName>ppt_x</p:attrName>
                                        </p:attrNameLst>
                                      </p:cBhvr>
                                      <p:tavLst>
                                        <p:tav tm="0">
                                          <p:val>
                                            <p:strVal val="0-#ppt_w/2"/>
                                          </p:val>
                                        </p:tav>
                                        <p:tav tm="100000">
                                          <p:val>
                                            <p:strVal val="#ppt_x"/>
                                          </p:val>
                                        </p:tav>
                                      </p:tavLst>
                                    </p:anim>
                                    <p:anim calcmode="lin" valueType="num">
                                      <p:cBhvr additive="base">
                                        <p:cTn id="144" dur="10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C0504D"/>
      </a:accent1>
      <a:accent2>
        <a:srgbClr val="F79646"/>
      </a:accent2>
      <a:accent3>
        <a:srgbClr val="CC9900"/>
      </a:accent3>
      <a:accent4>
        <a:srgbClr val="9BBB59"/>
      </a:accent4>
      <a:accent5>
        <a:srgbClr val="4F81BD"/>
      </a:accent5>
      <a:accent6>
        <a:srgbClr val="80008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2399</TotalTime>
  <Words>715</Words>
  <Application>Microsoft Office PowerPoint</Application>
  <PresentationFormat>Widescreen</PresentationFormat>
  <Paragraphs>137</Paragraphs>
  <Slides>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Times New Roman</vt:lpstr>
      <vt:lpstr>Office Theme</vt:lpstr>
      <vt:lpstr>5SSEL026 – Language Construction Lecture 1 The Psychology of Language Creation</vt:lpstr>
      <vt:lpstr>What makes a language: 1</vt:lpstr>
      <vt:lpstr>What makes a language: 2</vt:lpstr>
      <vt:lpstr>What makes a language: 3</vt:lpstr>
      <vt:lpstr>What makes a language: 4</vt:lpstr>
      <vt:lpstr>What makes a language: 5</vt:lpstr>
      <vt:lpstr>What makes a language: 6</vt:lpstr>
      <vt:lpstr>What makes a language: 7</vt:lpstr>
      <vt:lpstr>What makes a language</vt:lpstr>
      <vt:lpstr>What is language for?</vt:lpstr>
      <vt:lpstr>Why create a language</vt:lpstr>
      <vt:lpstr>What a conlang cannot do</vt:lpstr>
      <vt:lpstr>Becoming a language creator</vt:lpstr>
      <vt:lpstr>And finally ...</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3 Psycholinguistics and the -isms</dc:title>
  <dc:creator>Martin Edwardes</dc:creator>
  <cp:lastModifiedBy>Martin Edwardes</cp:lastModifiedBy>
  <cp:revision>89</cp:revision>
  <dcterms:created xsi:type="dcterms:W3CDTF">2013-07-15T11:34:14Z</dcterms:created>
  <dcterms:modified xsi:type="dcterms:W3CDTF">2018-09-23T06:42:13Z</dcterms:modified>
</cp:coreProperties>
</file>