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 varScale="1">
        <p:scale>
          <a:sx n="104" d="100"/>
          <a:sy n="104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ingweb.eva.mpg.de/apics/index.php/Image:Creole_map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9974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5SSEL026 – Language Creation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2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Continuous Creation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4" y="1998794"/>
            <a:ext cx="6408712" cy="4806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counts as a language?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10577892" cy="68580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20380615">
            <a:off x="5356890" y="5168824"/>
            <a:ext cx="990456" cy="7397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06802" y="4130591"/>
            <a:ext cx="330152" cy="4997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951984" y="4714161"/>
            <a:ext cx="619026" cy="4997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592357" y="3011767"/>
            <a:ext cx="233634" cy="2498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256639">
            <a:off x="7443069" y="4745266"/>
            <a:ext cx="1128033" cy="6608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431914" y="784588"/>
            <a:ext cx="1806826" cy="254194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500690" y="3965928"/>
            <a:ext cx="235792" cy="4164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604192" y="2678568"/>
            <a:ext cx="398710" cy="2498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Grammaticalization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7888" y="1904145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Flavia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60389" y="1902709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Rome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8911" y="1904145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Go to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31189" y="1902709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Before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87888" y="1176449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Went</a:t>
            </a:r>
          </a:p>
          <a:p>
            <a:pPr algn="ctr"/>
            <a:r>
              <a:rPr lang="en-GB" sz="1600" dirty="0"/>
              <a:t>Go + tense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86543" y="1904145"/>
            <a:ext cx="1728192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Isolating</a:t>
            </a:r>
          </a:p>
          <a:p>
            <a:pPr algn="ctr"/>
            <a:r>
              <a:rPr lang="en-GB" sz="1600" dirty="0"/>
              <a:t>BSL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16865" y="1176449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Flavia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9934" y="1176449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Rome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58911" y="1176449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75520" y="1176449"/>
            <a:ext cx="1728192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Fusional</a:t>
            </a:r>
          </a:p>
          <a:p>
            <a:pPr algn="ctr"/>
            <a:r>
              <a:rPr lang="en-GB" sz="1600" dirty="0"/>
              <a:t>English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74860" y="450189"/>
            <a:ext cx="251507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Advenit</a:t>
            </a:r>
            <a:endParaRPr lang="en-GB" sz="2000" dirty="0"/>
          </a:p>
          <a:p>
            <a:pPr algn="ctr"/>
            <a:r>
              <a:rPr lang="en-GB" sz="1600" dirty="0"/>
              <a:t>Towards + Go + tense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16865" y="443080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Flavia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03836" y="448753"/>
            <a:ext cx="1260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Romae</a:t>
            </a:r>
            <a:endParaRPr lang="en-GB" sz="2000" dirty="0"/>
          </a:p>
          <a:p>
            <a:pPr algn="ctr"/>
            <a:r>
              <a:rPr lang="en-GB" sz="1600" dirty="0"/>
              <a:t>To + Rome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75520" y="443080"/>
            <a:ext cx="1728192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Agglutinating</a:t>
            </a:r>
          </a:p>
          <a:p>
            <a:pPr algn="ctr"/>
            <a:r>
              <a:rPr lang="en-GB" sz="1600" dirty="0"/>
              <a:t>Latin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0692" y="4411741"/>
            <a:ext cx="2041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has undergone:</a:t>
            </a:r>
          </a:p>
        </p:txBody>
      </p:sp>
      <p:sp>
        <p:nvSpPr>
          <p:cNvPr id="26" name="Oval 25"/>
          <p:cNvSpPr/>
          <p:nvPr/>
        </p:nvSpPr>
        <p:spPr>
          <a:xfrm>
            <a:off x="5952036" y="3645024"/>
            <a:ext cx="6048672" cy="30243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English</a:t>
            </a:r>
          </a:p>
        </p:txBody>
      </p:sp>
      <p:sp>
        <p:nvSpPr>
          <p:cNvPr id="27" name="Oval 26"/>
          <p:cNvSpPr/>
          <p:nvPr/>
        </p:nvSpPr>
        <p:spPr>
          <a:xfrm>
            <a:off x="7694326" y="3811888"/>
            <a:ext cx="2736304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External influence</a:t>
            </a:r>
          </a:p>
          <a:p>
            <a:pPr algn="ctr"/>
            <a:r>
              <a:rPr lang="en-GB" sz="1600" b="1" i="1" dirty="0">
                <a:solidFill>
                  <a:srgbClr val="7030A0"/>
                </a:solidFill>
              </a:rPr>
              <a:t>e.g. Norman French</a:t>
            </a:r>
          </a:p>
        </p:txBody>
      </p:sp>
      <p:sp>
        <p:nvSpPr>
          <p:cNvPr id="28" name="Oval 27"/>
          <p:cNvSpPr/>
          <p:nvPr/>
        </p:nvSpPr>
        <p:spPr>
          <a:xfrm>
            <a:off x="6017699" y="4539584"/>
            <a:ext cx="2333147" cy="12732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Internal Subgrouping</a:t>
            </a:r>
          </a:p>
          <a:p>
            <a:pPr algn="ctr"/>
            <a:r>
              <a:rPr lang="en-GB" sz="1600" b="1" i="1" dirty="0">
                <a:solidFill>
                  <a:srgbClr val="7030A0"/>
                </a:solidFill>
              </a:rPr>
              <a:t>e.g. Regional dialects</a:t>
            </a:r>
          </a:p>
        </p:txBody>
      </p:sp>
      <p:sp>
        <p:nvSpPr>
          <p:cNvPr id="29" name="Oval 28"/>
          <p:cNvSpPr/>
          <p:nvPr/>
        </p:nvSpPr>
        <p:spPr>
          <a:xfrm>
            <a:off x="9720200" y="4446404"/>
            <a:ext cx="2201187" cy="114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Language Drift</a:t>
            </a:r>
          </a:p>
          <a:p>
            <a:pPr algn="ctr"/>
            <a:r>
              <a:rPr lang="en-GB" sz="1600" b="1" i="1" dirty="0">
                <a:solidFill>
                  <a:srgbClr val="7030A0"/>
                </a:solidFill>
              </a:rPr>
              <a:t>e.g. Great Vowel Shift</a:t>
            </a:r>
          </a:p>
        </p:txBody>
      </p:sp>
      <p:sp>
        <p:nvSpPr>
          <p:cNvPr id="30" name="Oval 29"/>
          <p:cNvSpPr/>
          <p:nvPr/>
        </p:nvSpPr>
        <p:spPr>
          <a:xfrm>
            <a:off x="7797497" y="5583300"/>
            <a:ext cx="2907602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Cultural Constraint</a:t>
            </a:r>
          </a:p>
          <a:p>
            <a:pPr algn="ctr"/>
            <a:r>
              <a:rPr lang="en-GB" sz="1600" b="1" i="1" dirty="0">
                <a:solidFill>
                  <a:srgbClr val="7030A0"/>
                </a:solidFill>
              </a:rPr>
              <a:t>e.g. Standard English</a:t>
            </a:r>
          </a:p>
        </p:txBody>
      </p:sp>
    </p:spTree>
    <p:extLst>
      <p:ext uri="{BB962C8B-B14F-4D97-AF65-F5344CB8AC3E}">
        <p14:creationId xmlns:p14="http://schemas.microsoft.com/office/powerpoint/2010/main" val="740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7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440000" cy="685800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Typing of Languages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00000" y="373084"/>
            <a:ext cx="7920000" cy="6480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Isolating: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Book (N) = Book (N)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00000" y="1088185"/>
            <a:ext cx="7920000" cy="9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B050"/>
                </a:solidFill>
              </a:rPr>
              <a:t>Analytic: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Book (N) 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 Book (V)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Over + book (</a:t>
            </a:r>
            <a:r>
              <a:rPr lang="en-GB" sz="2000" dirty="0" err="1">
                <a:solidFill>
                  <a:schemeClr val="tx1"/>
                </a:solidFill>
              </a:rPr>
              <a:t>Adj</a:t>
            </a:r>
            <a:r>
              <a:rPr lang="en-GB" sz="2000" dirty="0">
                <a:solidFill>
                  <a:schemeClr val="tx1"/>
                </a:solidFill>
              </a:rPr>
              <a:t> + V) = Overbook (V)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00000" y="2127250"/>
            <a:ext cx="7920000" cy="6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Synthetic - Agglutinative: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Over + book + </a:t>
            </a:r>
            <a:r>
              <a:rPr lang="en-GB" sz="2000" dirty="0" err="1">
                <a:solidFill>
                  <a:schemeClr val="tx1"/>
                </a:solidFill>
              </a:rPr>
              <a:t>ed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Adj</a:t>
            </a:r>
            <a:r>
              <a:rPr lang="en-GB" sz="2000" dirty="0">
                <a:solidFill>
                  <a:schemeClr val="tx1"/>
                </a:solidFill>
              </a:rPr>
              <a:t> + N + [past]) = Overbooked (V-past)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700000" y="2842315"/>
            <a:ext cx="7920000" cy="6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Synthetic - Fusional: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Joan</a:t>
            </a:r>
            <a:r>
              <a:rPr lang="en-GB" sz="2000" b="1" dirty="0">
                <a:solidFill>
                  <a:srgbClr val="FF0000"/>
                </a:solidFill>
              </a:rPr>
              <a:t>’s</a:t>
            </a:r>
            <a:r>
              <a:rPr lang="en-GB" sz="2000" dirty="0">
                <a:solidFill>
                  <a:schemeClr val="tx1"/>
                </a:solidFill>
              </a:rPr>
              <a:t> overbooked (</a:t>
            </a:r>
            <a:r>
              <a:rPr lang="en-GB" sz="2000" b="1" dirty="0">
                <a:solidFill>
                  <a:srgbClr val="FF0000"/>
                </a:solidFill>
              </a:rPr>
              <a:t>’s</a:t>
            </a:r>
            <a:r>
              <a:rPr lang="en-GB" sz="2000" dirty="0">
                <a:solidFill>
                  <a:schemeClr val="tx1"/>
                </a:solidFill>
              </a:rPr>
              <a:t> represents </a:t>
            </a:r>
            <a:r>
              <a:rPr lang="en-GB" sz="2000" b="1" dirty="0">
                <a:solidFill>
                  <a:srgbClr val="FF0000"/>
                </a:solidFill>
              </a:rPr>
              <a:t>is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AND</a:t>
            </a:r>
            <a:r>
              <a:rPr lang="en-GB" sz="2000" dirty="0">
                <a:solidFill>
                  <a:schemeClr val="tx1"/>
                </a:solidFill>
              </a:rPr>
              <a:t> indicates intransitivity)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700000" y="3557380"/>
            <a:ext cx="7920000" cy="6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Synthetic - Polysynthetic: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In + dubious - </a:t>
            </a:r>
            <a:r>
              <a:rPr lang="en-GB" sz="2000" dirty="0" err="1">
                <a:solidFill>
                  <a:schemeClr val="tx1"/>
                </a:solidFill>
              </a:rPr>
              <a:t>ious</a:t>
            </a:r>
            <a:r>
              <a:rPr lang="en-GB" sz="2000" dirty="0">
                <a:solidFill>
                  <a:schemeClr val="tx1"/>
                </a:solidFill>
              </a:rPr>
              <a:t> + it + able – e + y = Indubitably (holistic utterance)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700000" y="4271854"/>
            <a:ext cx="7920000" cy="6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Synthetic - </a:t>
            </a:r>
            <a:r>
              <a:rPr lang="en-GB" sz="2000" b="1" dirty="0" err="1">
                <a:solidFill>
                  <a:srgbClr val="00B0F0"/>
                </a:solidFill>
              </a:rPr>
              <a:t>Oligosynthetic</a:t>
            </a:r>
            <a:r>
              <a:rPr lang="en-GB" sz="2000" b="1" dirty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Un + prove - e + able = Unprovable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0000" y="4986328"/>
            <a:ext cx="7920000" cy="1319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English is an isolating, analytic, agglutinative, fusional, polysynthetic, and possibly </a:t>
            </a:r>
            <a:r>
              <a:rPr lang="en-GB" sz="2000" b="1" dirty="0" err="1">
                <a:solidFill>
                  <a:srgbClr val="7030A0"/>
                </a:solidFill>
              </a:rPr>
              <a:t>oligosynthetic</a:t>
            </a:r>
            <a:r>
              <a:rPr lang="en-GB" sz="2000" b="1" dirty="0">
                <a:solidFill>
                  <a:srgbClr val="7030A0"/>
                </a:solidFill>
              </a:rPr>
              <a:t> language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</a:rPr>
              <a:t>Or, to put it another way, these are not </a:t>
            </a:r>
            <a:r>
              <a:rPr lang="en-GB" sz="2000" b="1" i="1" dirty="0">
                <a:solidFill>
                  <a:srgbClr val="C00000"/>
                </a:solidFill>
              </a:rPr>
              <a:t>types of language</a:t>
            </a:r>
            <a:r>
              <a:rPr lang="en-GB" sz="2000" dirty="0">
                <a:solidFill>
                  <a:srgbClr val="C00000"/>
                </a:solidFill>
              </a:rPr>
              <a:t>, they are </a:t>
            </a:r>
            <a:r>
              <a:rPr lang="en-GB" sz="2000" b="1" i="1" dirty="0">
                <a:solidFill>
                  <a:srgbClr val="C00000"/>
                </a:solidFill>
              </a:rPr>
              <a:t>strategies that languages can use</a:t>
            </a:r>
          </a:p>
        </p:txBody>
      </p:sp>
    </p:spTree>
    <p:extLst>
      <p:ext uri="{BB962C8B-B14F-4D97-AF65-F5344CB8AC3E}">
        <p14:creationId xmlns:p14="http://schemas.microsoft.com/office/powerpoint/2010/main" val="22164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440000" cy="685800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54505" y="2431656"/>
            <a:ext cx="1368152" cy="12146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Animate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92686" y="2431656"/>
            <a:ext cx="136815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092686" y="3070239"/>
            <a:ext cx="136815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animal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96644" y="3708822"/>
            <a:ext cx="136815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Concrete inanimate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92686" y="4347405"/>
            <a:ext cx="136815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Abstract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34825" y="1793073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Feminine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34825" y="2431656"/>
            <a:ext cx="136815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C00000"/>
                </a:solidFill>
              </a:rPr>
              <a:t>Woman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34825" y="3070239"/>
            <a:ext cx="136815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C00000"/>
                </a:solidFill>
              </a:rPr>
              <a:t>Mare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38783" y="3708822"/>
            <a:ext cx="136815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C00000"/>
                </a:solidFill>
              </a:rPr>
              <a:t>House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34825" y="4347405"/>
            <a:ext cx="136815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C00000"/>
                </a:solidFill>
              </a:rPr>
              <a:t>Actuality,</a:t>
            </a:r>
          </a:p>
          <a:p>
            <a:pPr algn="ctr"/>
            <a:r>
              <a:rPr lang="en-GB" i="1" dirty="0">
                <a:solidFill>
                  <a:srgbClr val="C00000"/>
                </a:solidFill>
              </a:rPr>
              <a:t>Difficulty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76544" y="1793073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Neuter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76544" y="2431656"/>
            <a:ext cx="1368152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Child, </a:t>
            </a:r>
          </a:p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Person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976544" y="3070239"/>
            <a:ext cx="1368152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Foal,</a:t>
            </a:r>
          </a:p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Horse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980502" y="3708822"/>
            <a:ext cx="1368152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Brick,</a:t>
            </a:r>
          </a:p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Town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76544" y="4347405"/>
            <a:ext cx="1368152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Whole,</a:t>
            </a:r>
          </a:p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Nothing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18263" y="1793073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Masculine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18263" y="2431656"/>
            <a:ext cx="136815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Man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18263" y="3070239"/>
            <a:ext cx="136815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Stallion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22221" y="3708822"/>
            <a:ext cx="136815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Wall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18263" y="4347405"/>
            <a:ext cx="136815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Ideal,</a:t>
            </a:r>
          </a:p>
          <a:p>
            <a:pPr algn="ctr"/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Hope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650547" y="3708822"/>
            <a:ext cx="1368152" cy="12146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Inanimate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768409" y="1022653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68409" y="1238653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68409" y="1454653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68409" y="1670653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308409" y="1022653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308409" y="1238653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308409" y="1454653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308409" y="1670653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0848409" y="1022653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848409" y="1238653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848409" y="1454653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848409" y="1670653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772368" y="2544010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772368" y="2760010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772368" y="2976010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772368" y="3192010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312368" y="2544010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312368" y="2760010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312368" y="2976010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312368" y="3192010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852368" y="2544010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852368" y="2760010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0852368" y="2976010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852368" y="3192010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777363" y="4066826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777363" y="4282826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777363" y="4498826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9777363" y="4714826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17363" y="4066826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17363" y="4282826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317363" y="4498826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0317363" y="4714826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0857363" y="4066826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0857363" y="4282826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0857363" y="4498826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857363" y="4714826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781010" y="5599392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781010" y="5815392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781010" y="6031392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781010" y="6247392"/>
            <a:ext cx="502497" cy="21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0321010" y="5599392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0321010" y="5815392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0321010" y="6031392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0321010" y="6247392"/>
            <a:ext cx="502497" cy="2104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0861010" y="5599392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861010" y="5815392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0861010" y="6031392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0861010" y="6247392"/>
            <a:ext cx="502497" cy="21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8339" y="1974767"/>
            <a:ext cx="158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809600" y="3496125"/>
            <a:ext cx="158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817293" y="5026526"/>
            <a:ext cx="158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Euskera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817446" y="6559092"/>
            <a:ext cx="158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68408" y="1015067"/>
            <a:ext cx="791248" cy="86602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ounded Rectangle 97"/>
          <p:cNvSpPr/>
          <p:nvPr/>
        </p:nvSpPr>
        <p:spPr>
          <a:xfrm>
            <a:off x="10551651" y="1021640"/>
            <a:ext cx="791248" cy="86602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ounded Rectangle 98"/>
          <p:cNvSpPr/>
          <p:nvPr/>
        </p:nvSpPr>
        <p:spPr>
          <a:xfrm>
            <a:off x="9773428" y="2545958"/>
            <a:ext cx="500640" cy="866026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ounded Rectangle 99"/>
          <p:cNvSpPr/>
          <p:nvPr/>
        </p:nvSpPr>
        <p:spPr>
          <a:xfrm>
            <a:off x="10859219" y="2552536"/>
            <a:ext cx="500640" cy="866026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ounded Rectangle 100"/>
          <p:cNvSpPr/>
          <p:nvPr/>
        </p:nvSpPr>
        <p:spPr>
          <a:xfrm>
            <a:off x="10301331" y="2552536"/>
            <a:ext cx="500640" cy="866026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ounded Rectangle 101"/>
          <p:cNvSpPr/>
          <p:nvPr/>
        </p:nvSpPr>
        <p:spPr>
          <a:xfrm>
            <a:off x="9769356" y="4059240"/>
            <a:ext cx="1590503" cy="43402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ounded Rectangle 102"/>
          <p:cNvSpPr/>
          <p:nvPr/>
        </p:nvSpPr>
        <p:spPr>
          <a:xfrm>
            <a:off x="9773359" y="4498826"/>
            <a:ext cx="1590503" cy="43402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ounded Rectangle 104"/>
          <p:cNvSpPr/>
          <p:nvPr/>
        </p:nvSpPr>
        <p:spPr>
          <a:xfrm>
            <a:off x="9791119" y="5585701"/>
            <a:ext cx="500640" cy="62543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ounded Rectangle 105"/>
          <p:cNvSpPr/>
          <p:nvPr/>
        </p:nvSpPr>
        <p:spPr>
          <a:xfrm>
            <a:off x="10319220" y="5594477"/>
            <a:ext cx="500640" cy="62543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ounded Rectangle 106"/>
          <p:cNvSpPr/>
          <p:nvPr/>
        </p:nvSpPr>
        <p:spPr>
          <a:xfrm>
            <a:off x="10861937" y="5585701"/>
            <a:ext cx="500640" cy="62543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ounded Rectangle 107"/>
          <p:cNvSpPr/>
          <p:nvPr/>
        </p:nvSpPr>
        <p:spPr>
          <a:xfrm>
            <a:off x="9801927" y="6228921"/>
            <a:ext cx="756821" cy="21664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ounded Rectangle 108"/>
          <p:cNvSpPr/>
          <p:nvPr/>
        </p:nvSpPr>
        <p:spPr>
          <a:xfrm>
            <a:off x="10614006" y="6228921"/>
            <a:ext cx="756821" cy="21664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8936797" y="359724"/>
            <a:ext cx="299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languages divide up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gender space differently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1155B-753B-4B6C-8156-AD5C31D57C05}"/>
              </a:ext>
            </a:extLst>
          </p:cNvPr>
          <p:cNvSpPr txBox="1"/>
          <p:nvPr/>
        </p:nvSpPr>
        <p:spPr>
          <a:xfrm>
            <a:off x="1660686" y="5530621"/>
            <a:ext cx="7136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Feminine and Masculine are conventional terms for how we divide up the lexical landscape. They do not necessarily correspond to logical sexes – or even genders, in the conventional meaning of the word gender.</a:t>
            </a:r>
          </a:p>
        </p:txBody>
      </p:sp>
    </p:spTree>
    <p:extLst>
      <p:ext uri="{BB962C8B-B14F-4D97-AF65-F5344CB8AC3E}">
        <p14:creationId xmlns:p14="http://schemas.microsoft.com/office/powerpoint/2010/main" val="41802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440000" cy="685800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32232" y="980728"/>
            <a:ext cx="136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Alf,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367808" y="980728"/>
            <a:ext cx="1368000" cy="720000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your dog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903616" y="980728"/>
            <a:ext cx="1368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chased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38960" y="980728"/>
            <a:ext cx="1368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Beth’s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832232" y="1772728"/>
            <a:ext cx="136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Vocative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(listener)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367808" y="1772728"/>
            <a:ext cx="1368152" cy="720000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Nominative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(subject)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38960" y="1772728"/>
            <a:ext cx="1368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Genitive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</a:t>
            </a:r>
            <a:r>
              <a:rPr lang="en-GB" i="1" dirty="0" err="1">
                <a:solidFill>
                  <a:srgbClr val="0070C0"/>
                </a:solidFill>
              </a:rPr>
              <a:t>attributee</a:t>
            </a:r>
            <a:r>
              <a:rPr lang="en-GB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974768" y="1772728"/>
            <a:ext cx="1368000" cy="7200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Accusative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(object)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974768" y="980728"/>
            <a:ext cx="1368000" cy="7200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367808" y="5156728"/>
            <a:ext cx="2903576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Ablative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(movement away)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903384" y="4364728"/>
            <a:ext cx="1368000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spite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367808" y="4364728"/>
            <a:ext cx="1368000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 of 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367808" y="3464728"/>
            <a:ext cx="2903576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Instrumental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(type of chase)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39192" y="5156728"/>
            <a:ext cx="2903344" cy="72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Locative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(position in time or space)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974536" y="4364728"/>
            <a:ext cx="1368000" cy="72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lunch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39192" y="4364728"/>
            <a:ext cx="1368000" cy="72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39192" y="2672728"/>
            <a:ext cx="1368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into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974536" y="2672728"/>
            <a:ext cx="1368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barn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39192" y="3464728"/>
            <a:ext cx="2903344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Dative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(recipient of chase)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367808" y="2672728"/>
            <a:ext cx="1368000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with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903384" y="2672728"/>
            <a:ext cx="1368000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alacrity</a:t>
            </a:r>
          </a:p>
        </p:txBody>
      </p:sp>
    </p:spTree>
    <p:extLst>
      <p:ext uri="{BB962C8B-B14F-4D97-AF65-F5344CB8AC3E}">
        <p14:creationId xmlns:p14="http://schemas.microsoft.com/office/powerpoint/2010/main" val="16450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440000" cy="685800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 Languages</a:t>
            </a:r>
          </a:p>
        </p:txBody>
      </p:sp>
      <p:pic>
        <p:nvPicPr>
          <p:cNvPr id="24" name="Picture 23" descr="Where languages covered by the APiCS project are spoken">
            <a:hlinkClick r:id="rId2" tooltip="Where languages covered by the APiCS project are spoke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28482"/>
            <a:ext cx="6120679" cy="27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22" y="3840540"/>
            <a:ext cx="6105989" cy="2816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504" y="553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pidgins and creoles shown in 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0454" y="178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5144" y="495640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this?</a:t>
            </a:r>
          </a:p>
        </p:txBody>
      </p:sp>
    </p:spTree>
    <p:extLst>
      <p:ext uri="{BB962C8B-B14F-4D97-AF65-F5344CB8AC3E}">
        <p14:creationId xmlns:p14="http://schemas.microsoft.com/office/powerpoint/2010/main" val="28621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440000" cy="685800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Negotiation toward Meaning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67" y="2132856"/>
            <a:ext cx="4500000" cy="2893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212976"/>
            <a:ext cx="4500000" cy="289328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437502" y="2141598"/>
            <a:ext cx="1152128" cy="504056"/>
          </a:xfrm>
          <a:prstGeom prst="wedgeRectCallout">
            <a:avLst>
              <a:gd name="adj1" fmla="val -95985"/>
              <a:gd name="adj2" fmla="val 592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Wingdings" panose="05000000000000000000" pitchFamily="2" charset="2"/>
              </a:rPr>
              <a:t>ghfb</a:t>
            </a:r>
            <a:endParaRPr lang="en-GB" dirty="0">
              <a:solidFill>
                <a:schemeClr val="tx1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854681" y="260648"/>
            <a:ext cx="4317773" cy="1656184"/>
          </a:xfrm>
          <a:prstGeom prst="cloudCallout">
            <a:avLst>
              <a:gd name="adj1" fmla="val -27123"/>
              <a:gd name="adj2" fmla="val 690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Does he believe that I intend that he believes that I intend that he believes what I am saying?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8850056" y="3226679"/>
            <a:ext cx="1152128" cy="504056"/>
          </a:xfrm>
          <a:prstGeom prst="wedgeRectCallout">
            <a:avLst>
              <a:gd name="adj1" fmla="val -96771"/>
              <a:gd name="adj2" fmla="val 574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Wingdings" panose="05000000000000000000" pitchFamily="2" charset="2"/>
              </a:rPr>
              <a:t>ghfb</a:t>
            </a:r>
            <a:endParaRPr lang="en-GB" dirty="0">
              <a:solidFill>
                <a:schemeClr val="tx1"/>
              </a:solidFill>
              <a:latin typeface="Wingdings" panose="05000000000000000000" pitchFamily="2" charset="2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267234" y="1345729"/>
            <a:ext cx="2071833" cy="1656184"/>
          </a:xfrm>
          <a:prstGeom prst="cloudCallout">
            <a:avLst>
              <a:gd name="adj1" fmla="val -4035"/>
              <a:gd name="adj2" fmla="val 679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he listening?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Does he understand?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483084" y="1344486"/>
            <a:ext cx="2071833" cy="1656184"/>
          </a:xfrm>
          <a:prstGeom prst="cloudCallout">
            <a:avLst>
              <a:gd name="adj1" fmla="val 22621"/>
              <a:gd name="adj2" fmla="val 6086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don’t understand! 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8851794" y="3794001"/>
            <a:ext cx="1152128" cy="504056"/>
          </a:xfrm>
          <a:prstGeom prst="wedgeRectCallout">
            <a:avLst>
              <a:gd name="adj1" fmla="val 113039"/>
              <a:gd name="adj2" fmla="val -826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Pardon?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567" y="5169263"/>
            <a:ext cx="45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Scott-Phillips’ Signalling of Signalhood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8819" y="6254344"/>
            <a:ext cx="45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 toward Meaning</a:t>
            </a:r>
          </a:p>
        </p:txBody>
      </p:sp>
    </p:spTree>
    <p:extLst>
      <p:ext uri="{BB962C8B-B14F-4D97-AF65-F5344CB8AC3E}">
        <p14:creationId xmlns:p14="http://schemas.microsoft.com/office/powerpoint/2010/main" val="24248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631475"/>
            <a:ext cx="9438604" cy="55950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441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5SSEL026 – Language Creation Lecture 2 Continuous Creation</vt:lpstr>
      <vt:lpstr>What counts as a language?</vt:lpstr>
      <vt:lpstr>Grammaticalization</vt:lpstr>
      <vt:lpstr>Typing of Languages</vt:lpstr>
      <vt:lpstr>Gender</vt:lpstr>
      <vt:lpstr>Case</vt:lpstr>
      <vt:lpstr>Contact Languages</vt:lpstr>
      <vt:lpstr>Negotiation toward Meaning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107</cp:revision>
  <dcterms:created xsi:type="dcterms:W3CDTF">2013-07-15T11:34:14Z</dcterms:created>
  <dcterms:modified xsi:type="dcterms:W3CDTF">2020-01-20T17:59:17Z</dcterms:modified>
</cp:coreProperties>
</file>