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74" r:id="rId4"/>
    <p:sldId id="283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4660"/>
  </p:normalViewPr>
  <p:slideViewPr>
    <p:cSldViewPr>
      <p:cViewPr varScale="1">
        <p:scale>
          <a:sx n="97" d="100"/>
          <a:sy n="97" d="100"/>
        </p:scale>
        <p:origin x="90" y="3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26/01/2020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26/01/2020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26/01/2020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26/01/2020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26/01/2020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26/01/2020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26/01/2020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26/01/2020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26/01/2020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26/01/2020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26/01/2020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FFCC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5FB12-BE0D-43CE-A139-F31923BBE6CE}" type="datetimeFigureOut">
              <a:rPr lang="en-GB" smtClean="0"/>
              <a:pPr/>
              <a:t>26/01/2020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g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9974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4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5SSEL026 – Language </a:t>
            </a:r>
            <a:r>
              <a:rPr lang="en-GB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Construction</a:t>
            </a:r>
            <a:br>
              <a:rPr lang="en-GB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GB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Lecture 3</a:t>
            </a:r>
            <a:br>
              <a:rPr lang="en-GB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GB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Grammar 1</a:t>
            </a:r>
            <a:endParaRPr lang="en-GB" sz="4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49613E-8284-4AC5-9B6C-5CDF7E7D2F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340" y="1997460"/>
            <a:ext cx="4785320" cy="478532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40000" cy="6858000"/>
          </a:xfrm>
          <a:ln w="38100">
            <a:solidFill>
              <a:srgbClr val="00B0F0"/>
            </a:solidFill>
            <a:prstDash val="sysDash"/>
          </a:ln>
        </p:spPr>
        <p:txBody>
          <a:bodyPr vert="vert270">
            <a:normAutofit/>
          </a:bodyPr>
          <a:lstStyle/>
          <a:p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Conjugation of Verbs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4DE5BD-991D-415F-BD53-80E99508A1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64" b="2337"/>
          <a:stretch/>
        </p:blipFill>
        <p:spPr>
          <a:xfrm>
            <a:off x="2351584" y="400110"/>
            <a:ext cx="8856985" cy="5081876"/>
          </a:xfrm>
          <a:prstGeom prst="rect">
            <a:avLst/>
          </a:prstGeom>
        </p:spPr>
      </p:pic>
      <p:sp>
        <p:nvSpPr>
          <p:cNvPr id="5" name="Rectangle: Folded Corner 4">
            <a:extLst>
              <a:ext uri="{FF2B5EF4-FFF2-40B4-BE49-F238E27FC236}">
                <a16:creationId xmlns:a16="http://schemas.microsoft.com/office/drawing/2014/main" id="{27C35A5C-BA0D-4884-A833-42903F2D968C}"/>
              </a:ext>
            </a:extLst>
          </p:cNvPr>
          <p:cNvSpPr/>
          <p:nvPr/>
        </p:nvSpPr>
        <p:spPr>
          <a:xfrm>
            <a:off x="1703512" y="5489848"/>
            <a:ext cx="3168352" cy="1368152"/>
          </a:xfrm>
          <a:prstGeom prst="foldedCorne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b="1" dirty="0">
                <a:solidFill>
                  <a:srgbClr val="FFFF00"/>
                </a:solidFill>
              </a:rPr>
              <a:t>Imperfect</a:t>
            </a:r>
            <a:r>
              <a:rPr lang="en-GB" sz="1600" dirty="0"/>
              <a:t> = “is going”</a:t>
            </a:r>
          </a:p>
          <a:p>
            <a:r>
              <a:rPr lang="en-GB" sz="1600" b="1" dirty="0">
                <a:solidFill>
                  <a:srgbClr val="FFFF00"/>
                </a:solidFill>
              </a:rPr>
              <a:t>Perfect</a:t>
            </a:r>
            <a:r>
              <a:rPr lang="en-GB" sz="1600" dirty="0"/>
              <a:t> = “went”</a:t>
            </a:r>
          </a:p>
          <a:p>
            <a:r>
              <a:rPr lang="en-GB" sz="1600" b="1" dirty="0">
                <a:solidFill>
                  <a:srgbClr val="FFFF00"/>
                </a:solidFill>
              </a:rPr>
              <a:t>Pluperfect</a:t>
            </a:r>
            <a:r>
              <a:rPr lang="en-GB" sz="1600" dirty="0"/>
              <a:t> = “had gone”</a:t>
            </a:r>
          </a:p>
          <a:p>
            <a:r>
              <a:rPr lang="en-GB" sz="1600" b="1" dirty="0">
                <a:solidFill>
                  <a:srgbClr val="FFFF00"/>
                </a:solidFill>
              </a:rPr>
              <a:t>Future Perfect</a:t>
            </a:r>
            <a:r>
              <a:rPr lang="en-GB" sz="1600" dirty="0"/>
              <a:t> = “will have gone”</a:t>
            </a:r>
          </a:p>
          <a:p>
            <a:r>
              <a:rPr lang="en-GB" sz="1600" b="1" dirty="0">
                <a:solidFill>
                  <a:srgbClr val="FFFF00"/>
                </a:solidFill>
              </a:rPr>
              <a:t>Subjunctive</a:t>
            </a:r>
            <a:r>
              <a:rPr lang="en-GB" sz="1600" dirty="0"/>
              <a:t> = Modal, Conditional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9774A8-05F2-44A6-A59E-3B1385AB8FC9}"/>
              </a:ext>
            </a:extLst>
          </p:cNvPr>
          <p:cNvSpPr txBox="1"/>
          <p:nvPr/>
        </p:nvSpPr>
        <p:spPr>
          <a:xfrm>
            <a:off x="2351584" y="0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Latin Master Verb Chart</a:t>
            </a:r>
          </a:p>
        </p:txBody>
      </p:sp>
      <p:sp>
        <p:nvSpPr>
          <p:cNvPr id="7" name="Flowchart: Alternate Process 6">
            <a:extLst>
              <a:ext uri="{FF2B5EF4-FFF2-40B4-BE49-F238E27FC236}">
                <a16:creationId xmlns:a16="http://schemas.microsoft.com/office/drawing/2014/main" id="{B261B676-5543-4FDA-A64C-75B226433EAE}"/>
              </a:ext>
            </a:extLst>
          </p:cNvPr>
          <p:cNvSpPr/>
          <p:nvPr/>
        </p:nvSpPr>
        <p:spPr>
          <a:xfrm>
            <a:off x="8256240" y="5489848"/>
            <a:ext cx="3744416" cy="1323527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>
                <a:solidFill>
                  <a:schemeClr val="tx1"/>
                </a:solidFill>
                <a:latin typeface="Castellar" panose="020A0402060406010301" pitchFamily="18" charset="0"/>
              </a:rPr>
              <a:t>Videssemus</a:t>
            </a:r>
            <a:r>
              <a:rPr lang="en-GB" sz="2400" dirty="0">
                <a:solidFill>
                  <a:schemeClr val="tx1"/>
                </a:solidFill>
                <a:latin typeface="Castellar" panose="020A0402060406010301" pitchFamily="18" charset="0"/>
              </a:rPr>
              <a:t>: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  <a:latin typeface="Castellar" panose="020A0402060406010301" pitchFamily="18" charset="0"/>
              </a:rPr>
              <a:t>We may have been previously seen</a:t>
            </a:r>
          </a:p>
        </p:txBody>
      </p:sp>
    </p:spTree>
    <p:extLst>
      <p:ext uri="{BB962C8B-B14F-4D97-AF65-F5344CB8AC3E}">
        <p14:creationId xmlns:p14="http://schemas.microsoft.com/office/powerpoint/2010/main" val="211059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40000" cy="6858000"/>
          </a:xfrm>
          <a:ln w="38100">
            <a:solidFill>
              <a:srgbClr val="00B0F0"/>
            </a:solidFill>
            <a:prstDash val="sysDash"/>
          </a:ln>
        </p:spPr>
        <p:txBody>
          <a:bodyPr vert="vert270"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Features of Tense</a:t>
            </a:r>
            <a:endParaRPr lang="en-GB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E8E3E35-557B-4116-A08E-8F9BFC12B767}"/>
              </a:ext>
            </a:extLst>
          </p:cNvPr>
          <p:cNvSpPr/>
          <p:nvPr/>
        </p:nvSpPr>
        <p:spPr>
          <a:xfrm>
            <a:off x="1559496" y="4221368"/>
            <a:ext cx="3240000" cy="2520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Continuity</a:t>
            </a:r>
          </a:p>
          <a:p>
            <a:pPr algn="ctr"/>
            <a:r>
              <a:rPr lang="en-GB" dirty="0"/>
              <a:t>The event of the verb may be ongoing  at the Point of Event. In English this is marked by the present participle, x-</a:t>
            </a:r>
            <a:r>
              <a:rPr lang="en-GB" dirty="0" err="1"/>
              <a:t>ing</a:t>
            </a:r>
            <a:r>
              <a:rPr lang="en-GB" dirty="0"/>
              <a:t>; e.g. </a:t>
            </a:r>
            <a:r>
              <a:rPr lang="en-GB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I am going</a:t>
            </a:r>
            <a:r>
              <a:rPr lang="en-GB" dirty="0"/>
              <a:t>, </a:t>
            </a:r>
            <a:r>
              <a:rPr lang="en-GB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I will have been sleeping</a:t>
            </a:r>
            <a:r>
              <a:rPr lang="en-GB" dirty="0"/>
              <a:t>.</a:t>
            </a:r>
          </a:p>
          <a:p>
            <a:pPr algn="ctr"/>
            <a:endParaRPr lang="en-GB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046EC53-4A78-4CB0-937A-8071278873FD}"/>
              </a:ext>
            </a:extLst>
          </p:cNvPr>
          <p:cNvSpPr/>
          <p:nvPr/>
        </p:nvSpPr>
        <p:spPr>
          <a:xfrm>
            <a:off x="1559496" y="116632"/>
            <a:ext cx="10585176" cy="183648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tense system</a:t>
            </a:r>
          </a:p>
          <a:p>
            <a:pPr algn="ctr"/>
            <a:r>
              <a:rPr lang="en-GB" sz="2800" dirty="0"/>
              <a:t>Systemic Functional tense system?</a:t>
            </a:r>
          </a:p>
          <a:p>
            <a:pPr algn="ctr"/>
            <a:r>
              <a:rPr lang="en-GB" sz="2800" dirty="0"/>
              <a:t>Reichenbachian tense system?</a:t>
            </a:r>
          </a:p>
          <a:p>
            <a:pPr algn="ctr"/>
            <a:r>
              <a:rPr lang="en-GB" sz="2800" dirty="0"/>
              <a:t>Something else?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34FB4CD-5B18-457A-AA8B-F7A1BD5EA98A}"/>
              </a:ext>
            </a:extLst>
          </p:cNvPr>
          <p:cNvSpPr/>
          <p:nvPr/>
        </p:nvSpPr>
        <p:spPr>
          <a:xfrm>
            <a:off x="5232084" y="4221368"/>
            <a:ext cx="3240000" cy="25200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Imminence</a:t>
            </a:r>
          </a:p>
          <a:p>
            <a:pPr algn="ctr"/>
            <a:r>
              <a:rPr lang="en-GB" dirty="0"/>
              <a:t>The distances between the Points of Speech, Reference and Event. English can introduce imminence with adverbials; e.g. </a:t>
            </a:r>
            <a:r>
              <a:rPr lang="en-GB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I will soon have previously done it</a:t>
            </a:r>
            <a:r>
              <a:rPr lang="en-GB" dirty="0"/>
              <a:t>.</a:t>
            </a:r>
          </a:p>
          <a:p>
            <a:pPr algn="ctr"/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B015548-0F56-4A94-A8C4-16218B99862C}"/>
              </a:ext>
            </a:extLst>
          </p:cNvPr>
          <p:cNvSpPr/>
          <p:nvPr/>
        </p:nvSpPr>
        <p:spPr>
          <a:xfrm>
            <a:off x="8904672" y="4221368"/>
            <a:ext cx="3240000" cy="25200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Connectiveness</a:t>
            </a:r>
          </a:p>
          <a:p>
            <a:pPr algn="ctr"/>
            <a:r>
              <a:rPr lang="en-GB" dirty="0"/>
              <a:t>The temporal relationship between this utterance and other utterances; the ordering of events in a tale; e.g. </a:t>
            </a:r>
            <a:r>
              <a:rPr lang="en-GB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She went to the market and ate a pie after she had bought it</a:t>
            </a:r>
            <a:r>
              <a:rPr lang="en-GB" dirty="0"/>
              <a:t>.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761F88D-F581-45B7-B8F4-4FCB21C72AE1}"/>
              </a:ext>
            </a:extLst>
          </p:cNvPr>
          <p:cNvSpPr/>
          <p:nvPr/>
        </p:nvSpPr>
        <p:spPr>
          <a:xfrm>
            <a:off x="1559496" y="2115134"/>
            <a:ext cx="10585176" cy="194421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Forming a tense</a:t>
            </a:r>
          </a:p>
          <a:p>
            <a:r>
              <a:rPr lang="en-GB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 of Speech:</a:t>
            </a:r>
            <a:r>
              <a:rPr lang="en-GB" dirty="0"/>
              <a:t> When the utterance is made. Almost always treated as the Present.</a:t>
            </a:r>
          </a:p>
          <a:p>
            <a:r>
              <a:rPr lang="en-GB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 of Reference:  </a:t>
            </a:r>
            <a:r>
              <a:rPr lang="en-GB" dirty="0"/>
              <a:t>The point in time from which the speaker observes the event of the verb.</a:t>
            </a:r>
          </a:p>
          <a:p>
            <a:r>
              <a:rPr lang="en-GB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 of Event: </a:t>
            </a:r>
            <a:r>
              <a:rPr lang="en-GB" dirty="0"/>
              <a:t>The point in time when the event happens, relative to point of reference, not point of speech.</a:t>
            </a:r>
          </a:p>
          <a:p>
            <a:r>
              <a:rPr lang="en-GB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Modality:</a:t>
            </a:r>
            <a:r>
              <a:rPr lang="en-GB" dirty="0"/>
              <a:t> The point in probability space where the event happens.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79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40000" cy="6858000"/>
          </a:xfrm>
          <a:ln w="38100">
            <a:solidFill>
              <a:srgbClr val="00B0F0"/>
            </a:solidFill>
            <a:prstDash val="sysDash"/>
          </a:ln>
        </p:spPr>
        <p:txBody>
          <a:bodyPr vert="vert270">
            <a:normAutofit/>
          </a:bodyPr>
          <a:lstStyle/>
          <a:p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Grammar is 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1559496" y="180000"/>
            <a:ext cx="2520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Like everything metaphysical, the harmony between thought and reality is to be found in the grammar of the language.</a:t>
            </a:r>
          </a:p>
          <a:p>
            <a:pPr algn="ctr"/>
            <a:r>
              <a:rPr lang="en-GB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Ludwig Wittgenstein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90706" y="1080000"/>
            <a:ext cx="2520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No important national language, at least in the Occidental world, has complete regularity of grammatical structure, nor is there a single logical category which is adequately and consistently handled in terms of linguistic symbolism.</a:t>
            </a:r>
          </a:p>
          <a:p>
            <a:pPr algn="ctr"/>
            <a:r>
              <a:rPr lang="en-GB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Edward Sapir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8A09C9-3855-4EDC-BD6E-9E1DF91D4A0B}"/>
              </a:ext>
            </a:extLst>
          </p:cNvPr>
          <p:cNvSpPr/>
          <p:nvPr/>
        </p:nvSpPr>
        <p:spPr>
          <a:xfrm>
            <a:off x="6819609" y="1980000"/>
            <a:ext cx="2520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20202020204" pitchFamily="34" charset="0"/>
              </a:rPr>
              <a:t>Forming grammatically correct sentences is for the normal individual the prerequisite for any submission to social laws. No one is supposed to be ignorant of grammaticality; those who are, belong in special institutions. The unity of language is fundamentally political. </a:t>
            </a:r>
          </a:p>
          <a:p>
            <a:pPr algn="ctr"/>
            <a:r>
              <a:rPr lang="en-US" sz="16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20202020204" pitchFamily="34" charset="0"/>
              </a:rPr>
              <a:t>Gilles Deleuze</a:t>
            </a:r>
            <a:endParaRPr lang="en-GB" sz="16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6AA1F7-0A67-4B40-BFFA-C0F1D37A92F9}"/>
              </a:ext>
            </a:extLst>
          </p:cNvPr>
          <p:cNvSpPr txBox="1"/>
          <p:nvPr/>
        </p:nvSpPr>
        <p:spPr>
          <a:xfrm>
            <a:off x="9453128" y="2880000"/>
            <a:ext cx="2520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gyptian710 BT" panose="02060704030705020204" pitchFamily="18" charset="0"/>
              </a:rPr>
              <a:t>He </a:t>
            </a:r>
            <a:r>
              <a: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gyptian710 BT" panose="02060704030705020204" pitchFamily="18" charset="0"/>
              </a:rPr>
              <a:t>just keeps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gyptian710 BT" panose="02060704030705020204" pitchFamily="18" charset="0"/>
              </a:rPr>
              <a:t>saying “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gyptian710 BT" panose="02060704030705020204" pitchFamily="18" charset="0"/>
              </a:rPr>
              <a:t>getbrexitdone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gyptian710 BT" panose="02060704030705020204" pitchFamily="18" charset="0"/>
              </a:rPr>
              <a:t>”, as if it were a magic formula to resolve all ills. It is typical of the man that he uses an imperative, where the responsibility to “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gyptian710 BT" panose="02060704030705020204" pitchFamily="18" charset="0"/>
              </a:rPr>
              <a:t>getbrexitdone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gyptian710 BT" panose="02060704030705020204" pitchFamily="18" charset="0"/>
              </a:rPr>
              <a:t>” is everyone’s and no one’s, but most definitely not his.”</a:t>
            </a:r>
          </a:p>
          <a:p>
            <a:pPr algn="ctr"/>
            <a:r>
              <a:rPr lang="en-GB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gyptian710 BT" panose="02060704030705020204" pitchFamily="18" charset="0"/>
              </a:rPr>
              <a:t>Anon</a:t>
            </a:r>
          </a:p>
        </p:txBody>
      </p:sp>
    </p:spTree>
    <p:extLst>
      <p:ext uri="{BB962C8B-B14F-4D97-AF65-F5344CB8AC3E}">
        <p14:creationId xmlns:p14="http://schemas.microsoft.com/office/powerpoint/2010/main" val="237289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902"/>
            <a:ext cx="1440000" cy="6859902"/>
          </a:xfrm>
          <a:ln w="38100">
            <a:solidFill>
              <a:srgbClr val="00B0F0"/>
            </a:solidFill>
            <a:prstDash val="sysDash"/>
          </a:ln>
        </p:spPr>
        <p:txBody>
          <a:bodyPr vert="vert270">
            <a:norm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 finally ...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496" y="1802339"/>
            <a:ext cx="10494586" cy="32533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40000" cy="6858000"/>
          </a:xfrm>
          <a:ln w="38100">
            <a:solidFill>
              <a:srgbClr val="00B0F0"/>
            </a:solidFill>
            <a:prstDash val="sysDash"/>
          </a:ln>
        </p:spPr>
        <p:txBody>
          <a:bodyPr vert="vert270">
            <a:normAutofit/>
          </a:bodyPr>
          <a:lstStyle/>
          <a:p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Dilemmas of Language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3475410" y="2852936"/>
            <a:ext cx="1872208" cy="280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6571755" y="2852352"/>
            <a:ext cx="1949531" cy="2808000"/>
          </a:xfrm>
          <a:prstGeom prst="rect">
            <a:avLst/>
          </a:prstGeom>
        </p:spPr>
      </p:pic>
      <p:sp>
        <p:nvSpPr>
          <p:cNvPr id="9" name="Explosion 2 8"/>
          <p:cNvSpPr/>
          <p:nvPr/>
        </p:nvSpPr>
        <p:spPr>
          <a:xfrm>
            <a:off x="1783730" y="1988840"/>
            <a:ext cx="3203848" cy="1368152"/>
          </a:xfrm>
          <a:prstGeom prst="irregularSeal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Valuable Information</a:t>
            </a:r>
          </a:p>
        </p:txBody>
      </p:sp>
      <p:sp>
        <p:nvSpPr>
          <p:cNvPr id="10" name="Cloud Callout 9"/>
          <p:cNvSpPr/>
          <p:nvPr/>
        </p:nvSpPr>
        <p:spPr>
          <a:xfrm>
            <a:off x="4439816" y="1124744"/>
            <a:ext cx="2952328" cy="1368152"/>
          </a:xfrm>
          <a:prstGeom prst="cloudCallout">
            <a:avLst>
              <a:gd name="adj1" fmla="val -43526"/>
              <a:gd name="adj2" fmla="val 10091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Why should I give away valuable information?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4939190" y="2780636"/>
            <a:ext cx="2088232" cy="864096"/>
          </a:xfrm>
          <a:prstGeom prst="wedgeEllipseCallout">
            <a:avLst>
              <a:gd name="adj1" fmla="val -61152"/>
              <a:gd name="adj2" fmla="val 9079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Valuable Information!</a:t>
            </a:r>
          </a:p>
        </p:txBody>
      </p:sp>
      <p:sp>
        <p:nvSpPr>
          <p:cNvPr id="28" name="Cloud Callout 27"/>
          <p:cNvSpPr/>
          <p:nvPr/>
        </p:nvSpPr>
        <p:spPr>
          <a:xfrm>
            <a:off x="7392144" y="791968"/>
            <a:ext cx="3068042" cy="1052856"/>
          </a:xfrm>
          <a:prstGeom prst="cloudCallout">
            <a:avLst>
              <a:gd name="adj1" fmla="val -40457"/>
              <a:gd name="adj2" fmla="val 14418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This guy is offering information voluntarily</a:t>
            </a:r>
          </a:p>
        </p:txBody>
      </p:sp>
      <p:sp>
        <p:nvSpPr>
          <p:cNvPr id="29" name="Cloud Callout 28"/>
          <p:cNvSpPr/>
          <p:nvPr/>
        </p:nvSpPr>
        <p:spPr>
          <a:xfrm>
            <a:off x="8371954" y="1800080"/>
            <a:ext cx="2555776" cy="1484904"/>
          </a:xfrm>
          <a:prstGeom prst="cloudCallout">
            <a:avLst>
              <a:gd name="adj1" fmla="val -73444"/>
              <a:gd name="adj2" fmla="val 2934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This information could be true or false </a:t>
            </a:r>
          </a:p>
        </p:txBody>
      </p:sp>
      <p:sp>
        <p:nvSpPr>
          <p:cNvPr id="30" name="Cloud Callout 29"/>
          <p:cNvSpPr/>
          <p:nvPr/>
        </p:nvSpPr>
        <p:spPr>
          <a:xfrm>
            <a:off x="8434688" y="3325650"/>
            <a:ext cx="2241523" cy="1484904"/>
          </a:xfrm>
          <a:prstGeom prst="cloudCallout">
            <a:avLst>
              <a:gd name="adj1" fmla="val -72736"/>
              <a:gd name="adj2" fmla="val -615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If true, I gain; if false, he gains</a:t>
            </a:r>
          </a:p>
        </p:txBody>
      </p:sp>
      <p:sp>
        <p:nvSpPr>
          <p:cNvPr id="31" name="Cloud Callout 30"/>
          <p:cNvSpPr/>
          <p:nvPr/>
        </p:nvSpPr>
        <p:spPr>
          <a:xfrm>
            <a:off x="5160981" y="4004188"/>
            <a:ext cx="2049571" cy="1368152"/>
          </a:xfrm>
          <a:prstGeom prst="cloudCallout">
            <a:avLst>
              <a:gd name="adj1" fmla="val 55539"/>
              <a:gd name="adj2" fmla="val -11149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Why should I believe him?</a:t>
            </a:r>
          </a:p>
        </p:txBody>
      </p:sp>
      <p:sp>
        <p:nvSpPr>
          <p:cNvPr id="16" name="Right Arrow Callout 15"/>
          <p:cNvSpPr/>
          <p:nvPr/>
        </p:nvSpPr>
        <p:spPr>
          <a:xfrm rot="725306">
            <a:off x="3045209" y="729426"/>
            <a:ext cx="1602558" cy="1152128"/>
          </a:xfrm>
          <a:prstGeom prst="rightArrowCallout">
            <a:avLst>
              <a:gd name="adj1" fmla="val 25000"/>
              <a:gd name="adj2" fmla="val 25000"/>
              <a:gd name="adj3" fmla="val 13824"/>
              <a:gd name="adj4" fmla="val 7262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Sender’s Dilemma</a:t>
            </a:r>
          </a:p>
        </p:txBody>
      </p:sp>
      <p:sp>
        <p:nvSpPr>
          <p:cNvPr id="17" name="Up Arrow Callout 16"/>
          <p:cNvSpPr/>
          <p:nvPr/>
        </p:nvSpPr>
        <p:spPr>
          <a:xfrm rot="333443">
            <a:off x="4981332" y="5329554"/>
            <a:ext cx="1656184" cy="1138726"/>
          </a:xfrm>
          <a:prstGeom prst="upArrowCallout">
            <a:avLst>
              <a:gd name="adj1" fmla="val 25000"/>
              <a:gd name="adj2" fmla="val 25000"/>
              <a:gd name="adj3" fmla="val 13869"/>
              <a:gd name="adj4" fmla="val 6497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Receiver’s Dilemma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040216" y="6391910"/>
            <a:ext cx="3960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b="1" i="1" dirty="0">
                <a:solidFill>
                  <a:srgbClr val="0070C0"/>
                </a:solidFill>
              </a:rPr>
              <a:t>No Smurfs were harmed in the making of this slide </a:t>
            </a:r>
          </a:p>
        </p:txBody>
      </p:sp>
    </p:spTree>
    <p:extLst>
      <p:ext uri="{BB962C8B-B14F-4D97-AF65-F5344CB8AC3E}">
        <p14:creationId xmlns:p14="http://schemas.microsoft.com/office/powerpoint/2010/main" val="233000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25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3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4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0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95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750"/>
                            </p:stCondLst>
                            <p:childTnLst>
                              <p:par>
                                <p:cTn id="83" presetID="42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25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25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25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28" grpId="0" animBg="1"/>
      <p:bldP spid="29" grpId="0" animBg="1"/>
      <p:bldP spid="30" grpId="0" animBg="1"/>
      <p:bldP spid="31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40000" cy="6858000"/>
          </a:xfrm>
          <a:ln w="38100">
            <a:solidFill>
              <a:srgbClr val="00B0F0"/>
            </a:solidFill>
            <a:prstDash val="sysDash"/>
          </a:ln>
        </p:spPr>
        <p:txBody>
          <a:bodyPr vert="vert270">
            <a:normAutofit/>
          </a:bodyPr>
          <a:lstStyle/>
          <a:p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What is Grammar (1)?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6FC491-9AE6-478A-82B7-0A6E3432FA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6" y="188640"/>
            <a:ext cx="2989334" cy="214235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F4CD957-4D8D-4C4F-8FAD-54336D57B7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909" y="188640"/>
            <a:ext cx="3371420" cy="25365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3E9C696-FE3D-4F8A-8AAC-EB61A2104126}"/>
              </a:ext>
            </a:extLst>
          </p:cNvPr>
          <p:cNvSpPr txBox="1"/>
          <p:nvPr/>
        </p:nvSpPr>
        <p:spPr>
          <a:xfrm>
            <a:off x="1919536" y="2330996"/>
            <a:ext cx="298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 &amp; Parameters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7FC2DD-9A46-4AA7-A7CA-AF2CFF9928A9}"/>
              </a:ext>
            </a:extLst>
          </p:cNvPr>
          <p:cNvSpPr txBox="1"/>
          <p:nvPr/>
        </p:nvSpPr>
        <p:spPr>
          <a:xfrm>
            <a:off x="5472909" y="2725232"/>
            <a:ext cx="3371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 and Binding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2AB8F74-0438-4B06-A3C8-A607C09D48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188640"/>
            <a:ext cx="2638425" cy="214312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F80809F-C0B8-4E47-A833-B597CFA66641}"/>
              </a:ext>
            </a:extLst>
          </p:cNvPr>
          <p:cNvSpPr txBox="1"/>
          <p:nvPr/>
        </p:nvSpPr>
        <p:spPr>
          <a:xfrm>
            <a:off x="9408368" y="2355900"/>
            <a:ext cx="2638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Deep to Surface Structure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0494C4D-2164-4397-AA5E-90D14CE6C4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5" t="11314" r="7871" b="6254"/>
          <a:stretch/>
        </p:blipFill>
        <p:spPr>
          <a:xfrm>
            <a:off x="2284837" y="3094564"/>
            <a:ext cx="5091707" cy="3763436"/>
          </a:xfrm>
          <a:prstGeom prst="rect">
            <a:avLst/>
          </a:prstGeom>
        </p:spPr>
      </p:pic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5DC455B3-76A0-4518-9D87-DBB9038F54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5" t="805" r="19573" b="1503"/>
          <a:stretch/>
        </p:blipFill>
        <p:spPr bwMode="auto">
          <a:xfrm>
            <a:off x="7376544" y="3094564"/>
            <a:ext cx="3879234" cy="376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Multiplication Sign 13">
            <a:extLst>
              <a:ext uri="{FF2B5EF4-FFF2-40B4-BE49-F238E27FC236}">
                <a16:creationId xmlns:a16="http://schemas.microsoft.com/office/drawing/2014/main" id="{B813C194-2967-4BFD-8D87-397DBFF5ADA4}"/>
              </a:ext>
            </a:extLst>
          </p:cNvPr>
          <p:cNvSpPr/>
          <p:nvPr/>
        </p:nvSpPr>
        <p:spPr>
          <a:xfrm>
            <a:off x="1680191" y="-21938"/>
            <a:ext cx="3371420" cy="3085446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Multiplication Sign 15">
            <a:extLst>
              <a:ext uri="{FF2B5EF4-FFF2-40B4-BE49-F238E27FC236}">
                <a16:creationId xmlns:a16="http://schemas.microsoft.com/office/drawing/2014/main" id="{5822F5DD-9DD4-48A4-A3F7-184535B1E5F5}"/>
              </a:ext>
            </a:extLst>
          </p:cNvPr>
          <p:cNvSpPr/>
          <p:nvPr/>
        </p:nvSpPr>
        <p:spPr>
          <a:xfrm>
            <a:off x="5464034" y="9118"/>
            <a:ext cx="3371420" cy="3085446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ultiplication Sign 16">
            <a:extLst>
              <a:ext uri="{FF2B5EF4-FFF2-40B4-BE49-F238E27FC236}">
                <a16:creationId xmlns:a16="http://schemas.microsoft.com/office/drawing/2014/main" id="{B05262E4-F8EE-4EEF-9851-8BB703D8DAF8}"/>
              </a:ext>
            </a:extLst>
          </p:cNvPr>
          <p:cNvSpPr/>
          <p:nvPr/>
        </p:nvSpPr>
        <p:spPr>
          <a:xfrm>
            <a:off x="9084520" y="9118"/>
            <a:ext cx="3371420" cy="3085446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52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25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4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40000" cy="6858000"/>
          </a:xfrm>
          <a:ln w="38100">
            <a:solidFill>
              <a:srgbClr val="00B0F0"/>
            </a:solidFill>
            <a:prstDash val="sysDash"/>
          </a:ln>
        </p:spPr>
        <p:txBody>
          <a:bodyPr vert="vert270">
            <a:normAutofit/>
          </a:bodyPr>
          <a:lstStyle/>
          <a:p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What is Grammar (2)?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BA202C-421F-467E-80EC-12669D3611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633" y="55094"/>
            <a:ext cx="2621764" cy="324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4A958B1-C85F-4C18-9B84-1D344B7DDCA7}"/>
              </a:ext>
            </a:extLst>
          </p:cNvPr>
          <p:cNvSpPr txBox="1"/>
          <p:nvPr/>
        </p:nvSpPr>
        <p:spPr>
          <a:xfrm>
            <a:off x="1642634" y="3301386"/>
            <a:ext cx="26217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Vervet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Monkey</a:t>
            </a:r>
          </a:p>
          <a:p>
            <a:pPr algn="ctr"/>
            <a:r>
              <a:rPr lang="en-GB" dirty="0">
                <a:solidFill>
                  <a:srgbClr val="0070C0"/>
                </a:solidFill>
              </a:rPr>
              <a:t>Bark = leopard</a:t>
            </a:r>
          </a:p>
          <a:p>
            <a:pPr algn="ctr"/>
            <a:r>
              <a:rPr lang="en-GB" dirty="0">
                <a:solidFill>
                  <a:srgbClr val="00B050"/>
                </a:solidFill>
              </a:rPr>
              <a:t>Grunt = eagle</a:t>
            </a:r>
          </a:p>
          <a:p>
            <a:pPr algn="ctr"/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Chutter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= snake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21595F-613F-4B42-B133-44DF92CA7B2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60" r="14460" b="4607"/>
          <a:stretch/>
        </p:blipFill>
        <p:spPr>
          <a:xfrm>
            <a:off x="5424530" y="55094"/>
            <a:ext cx="2482127" cy="3240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6D4CC0C-EC84-416B-80A4-7EE530BC4533}"/>
              </a:ext>
            </a:extLst>
          </p:cNvPr>
          <p:cNvSpPr txBox="1"/>
          <p:nvPr/>
        </p:nvSpPr>
        <p:spPr>
          <a:xfrm>
            <a:off x="5261433" y="3284624"/>
            <a:ext cx="2808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Campbell’s Monkey</a:t>
            </a:r>
          </a:p>
          <a:p>
            <a:pPr algn="ctr"/>
            <a:r>
              <a:rPr lang="en-GB" dirty="0" err="1">
                <a:solidFill>
                  <a:srgbClr val="0070C0"/>
                </a:solidFill>
              </a:rPr>
              <a:t>Krak</a:t>
            </a:r>
            <a:r>
              <a:rPr lang="en-GB" dirty="0">
                <a:solidFill>
                  <a:srgbClr val="0070C0"/>
                </a:solidFill>
              </a:rPr>
              <a:t> = leopard</a:t>
            </a:r>
          </a:p>
          <a:p>
            <a:pPr algn="ctr"/>
            <a:r>
              <a:rPr lang="en-GB" dirty="0" err="1">
                <a:solidFill>
                  <a:srgbClr val="00B050"/>
                </a:solidFill>
              </a:rPr>
              <a:t>Hok</a:t>
            </a:r>
            <a:r>
              <a:rPr lang="en-GB" dirty="0">
                <a:solidFill>
                  <a:srgbClr val="00B050"/>
                </a:solidFill>
              </a:rPr>
              <a:t> = eagle</a:t>
            </a:r>
          </a:p>
          <a:p>
            <a:pPr algn="ctr"/>
            <a:r>
              <a:rPr lang="en-GB" dirty="0" err="1">
                <a:solidFill>
                  <a:srgbClr val="0070C0"/>
                </a:solidFill>
              </a:rPr>
              <a:t>Krak’oo</a:t>
            </a:r>
            <a:r>
              <a:rPr lang="en-GB" dirty="0">
                <a:solidFill>
                  <a:srgbClr val="0070C0"/>
                </a:solidFill>
              </a:rPr>
              <a:t> = leopard, probably</a:t>
            </a:r>
          </a:p>
          <a:p>
            <a:pPr algn="ctr"/>
            <a:r>
              <a:rPr lang="en-GB" dirty="0" err="1">
                <a:solidFill>
                  <a:srgbClr val="00B050"/>
                </a:solidFill>
              </a:rPr>
              <a:t>Hok’oo</a:t>
            </a:r>
            <a:r>
              <a:rPr lang="en-GB" dirty="0">
                <a:solidFill>
                  <a:srgbClr val="00B050"/>
                </a:solidFill>
              </a:rPr>
              <a:t> = eagle, probably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EF1F03-4B9B-4343-9593-6E5B3D81C5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551" y="44624"/>
            <a:ext cx="2160000" cy="3240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03CD072-8E74-4F0C-8FEF-ECAA15418EAF}"/>
              </a:ext>
            </a:extLst>
          </p:cNvPr>
          <p:cNvSpPr txBox="1"/>
          <p:nvPr/>
        </p:nvSpPr>
        <p:spPr>
          <a:xfrm>
            <a:off x="8381180" y="3295094"/>
            <a:ext cx="36194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 Monkey</a:t>
            </a:r>
          </a:p>
          <a:p>
            <a:pPr algn="ctr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Warnings =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pyows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&amp; hacks</a:t>
            </a:r>
          </a:p>
          <a:p>
            <a:pPr algn="ctr"/>
            <a:r>
              <a:rPr lang="en-GB" dirty="0" err="1">
                <a:solidFill>
                  <a:srgbClr val="0070C0"/>
                </a:solidFill>
              </a:rPr>
              <a:t>Pyows</a:t>
            </a:r>
            <a:r>
              <a:rPr lang="en-GB" dirty="0">
                <a:solidFill>
                  <a:srgbClr val="0070C0"/>
                </a:solidFill>
              </a:rPr>
              <a:t> only = leopard</a:t>
            </a:r>
          </a:p>
          <a:p>
            <a:pPr algn="ctr"/>
            <a:r>
              <a:rPr lang="en-GB" dirty="0">
                <a:solidFill>
                  <a:srgbClr val="00B050"/>
                </a:solidFill>
              </a:rPr>
              <a:t>Hacks and </a:t>
            </a:r>
            <a:r>
              <a:rPr lang="en-GB" dirty="0" err="1">
                <a:solidFill>
                  <a:srgbClr val="00B050"/>
                </a:solidFill>
              </a:rPr>
              <a:t>pyows</a:t>
            </a:r>
            <a:r>
              <a:rPr lang="en-GB" dirty="0">
                <a:solidFill>
                  <a:srgbClr val="00B050"/>
                </a:solidFill>
              </a:rPr>
              <a:t> = eagle</a:t>
            </a:r>
          </a:p>
          <a:p>
            <a:pPr algn="ctr"/>
            <a:r>
              <a:rPr lang="en-GB" dirty="0">
                <a:solidFill>
                  <a:srgbClr val="00B050"/>
                </a:solidFill>
              </a:rPr>
              <a:t>More hacks than </a:t>
            </a:r>
            <a:r>
              <a:rPr lang="en-GB" dirty="0" err="1">
                <a:solidFill>
                  <a:srgbClr val="00B050"/>
                </a:solidFill>
              </a:rPr>
              <a:t>pyows</a:t>
            </a:r>
            <a:r>
              <a:rPr lang="en-GB" dirty="0">
                <a:solidFill>
                  <a:srgbClr val="00B050"/>
                </a:solidFill>
              </a:rPr>
              <a:t>= eagle near</a:t>
            </a:r>
          </a:p>
          <a:p>
            <a:pPr algn="ctr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Longer delays between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pyows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= </a:t>
            </a:r>
          </a:p>
          <a:p>
            <a:pPr algn="ctr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eagle or leopard far away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44F9358-2CDD-447B-95B2-72CFDBF90F44}"/>
              </a:ext>
            </a:extLst>
          </p:cNvPr>
          <p:cNvSpPr/>
          <p:nvPr/>
        </p:nvSpPr>
        <p:spPr>
          <a:xfrm>
            <a:off x="1642633" y="5049420"/>
            <a:ext cx="4176464" cy="147520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Each call relates to a single predator (the object), so no syntax or grammar is needed</a:t>
            </a:r>
          </a:p>
        </p:txBody>
      </p:sp>
    </p:spTree>
    <p:extLst>
      <p:ext uri="{BB962C8B-B14F-4D97-AF65-F5344CB8AC3E}">
        <p14:creationId xmlns:p14="http://schemas.microsoft.com/office/powerpoint/2010/main" val="233115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5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40000" cy="6858000"/>
          </a:xfrm>
          <a:ln w="38100">
            <a:solidFill>
              <a:srgbClr val="00B0F0"/>
            </a:solidFill>
            <a:prstDash val="sysDash"/>
          </a:ln>
        </p:spPr>
        <p:txBody>
          <a:bodyPr vert="vert270">
            <a:normAutofit/>
          </a:bodyPr>
          <a:lstStyle/>
          <a:p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Basic Components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F8D6E8C-A158-4E22-AD7E-C394DFB78277}"/>
              </a:ext>
            </a:extLst>
          </p:cNvPr>
          <p:cNvSpPr/>
          <p:nvPr/>
        </p:nvSpPr>
        <p:spPr>
          <a:xfrm>
            <a:off x="3287606" y="4005104"/>
            <a:ext cx="1440000" cy="72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Noun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B4210F9-1E4C-4E71-8A1C-B83E09007E8D}"/>
              </a:ext>
            </a:extLst>
          </p:cNvPr>
          <p:cNvSpPr/>
          <p:nvPr/>
        </p:nvSpPr>
        <p:spPr>
          <a:xfrm>
            <a:off x="4872024" y="4005104"/>
            <a:ext cx="144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DDD62B1-DA7F-404A-873A-95114036C9C2}"/>
              </a:ext>
            </a:extLst>
          </p:cNvPr>
          <p:cNvSpPr/>
          <p:nvPr/>
        </p:nvSpPr>
        <p:spPr>
          <a:xfrm>
            <a:off x="3287606" y="3140968"/>
            <a:ext cx="3024418" cy="72000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One-argument form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6F12E6F-F5EC-40A7-A551-9937D53636EA}"/>
              </a:ext>
            </a:extLst>
          </p:cNvPr>
          <p:cNvSpPr/>
          <p:nvPr/>
        </p:nvSpPr>
        <p:spPr>
          <a:xfrm>
            <a:off x="7248128" y="4005104"/>
            <a:ext cx="1440000" cy="72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Noun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E9D2AC9-87F4-4E5E-9469-AF74DC64C187}"/>
              </a:ext>
            </a:extLst>
          </p:cNvPr>
          <p:cNvSpPr/>
          <p:nvPr/>
        </p:nvSpPr>
        <p:spPr>
          <a:xfrm>
            <a:off x="8832546" y="4005104"/>
            <a:ext cx="144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D90E179-06E8-441B-AED3-F749EDB69AEB}"/>
              </a:ext>
            </a:extLst>
          </p:cNvPr>
          <p:cNvSpPr/>
          <p:nvPr/>
        </p:nvSpPr>
        <p:spPr>
          <a:xfrm>
            <a:off x="7248128" y="3140968"/>
            <a:ext cx="4608836" cy="72000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Two-argument form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8F8EE0D-A91C-48DD-8A28-973FFCFDC96E}"/>
              </a:ext>
            </a:extLst>
          </p:cNvPr>
          <p:cNvSpPr/>
          <p:nvPr/>
        </p:nvSpPr>
        <p:spPr>
          <a:xfrm>
            <a:off x="10416964" y="4010283"/>
            <a:ext cx="1440000" cy="72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Noun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B014846E-0BD0-4E23-B6C6-6DCC6B7E2E9C}"/>
              </a:ext>
            </a:extLst>
          </p:cNvPr>
          <p:cNvSpPr/>
          <p:nvPr/>
        </p:nvSpPr>
        <p:spPr>
          <a:xfrm>
            <a:off x="3755580" y="2348719"/>
            <a:ext cx="360040" cy="7929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54D88CB1-7A5D-4555-AA32-95EA7C46A251}"/>
              </a:ext>
            </a:extLst>
          </p:cNvPr>
          <p:cNvSpPr/>
          <p:nvPr/>
        </p:nvSpPr>
        <p:spPr>
          <a:xfrm>
            <a:off x="9372526" y="2347977"/>
            <a:ext cx="360040" cy="7929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8FF4A880-DC19-4B0A-BC53-F38A4976C70A}"/>
              </a:ext>
            </a:extLst>
          </p:cNvPr>
          <p:cNvSpPr/>
          <p:nvPr/>
        </p:nvSpPr>
        <p:spPr>
          <a:xfrm rot="17751102">
            <a:off x="6074207" y="1584064"/>
            <a:ext cx="360040" cy="2196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613C073-2B01-4D4F-BC93-2DA1BD743B30}"/>
              </a:ext>
            </a:extLst>
          </p:cNvPr>
          <p:cNvSpPr/>
          <p:nvPr/>
        </p:nvSpPr>
        <p:spPr>
          <a:xfrm>
            <a:off x="2495600" y="908720"/>
            <a:ext cx="2880000" cy="14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Nouns:</a:t>
            </a:r>
          </a:p>
          <a:p>
            <a:pPr algn="ctr"/>
            <a:r>
              <a:rPr lang="en-GB" dirty="0"/>
              <a:t>Objects;</a:t>
            </a:r>
          </a:p>
          <a:p>
            <a:pPr algn="ctr"/>
            <a:r>
              <a:rPr lang="en-GB" dirty="0"/>
              <a:t>People;</a:t>
            </a:r>
          </a:p>
          <a:p>
            <a:pPr algn="ctr"/>
            <a:r>
              <a:rPr lang="en-GB" dirty="0"/>
              <a:t>States</a:t>
            </a: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C9CC7455-9059-4F6A-AFC2-37FAFEF5D8E0}"/>
              </a:ext>
            </a:extLst>
          </p:cNvPr>
          <p:cNvSpPr/>
          <p:nvPr/>
        </p:nvSpPr>
        <p:spPr>
          <a:xfrm rot="3840000">
            <a:off x="7048986" y="1653000"/>
            <a:ext cx="360040" cy="2080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C9E2FF0-8A23-4201-AF3C-5FFB5669434E}"/>
              </a:ext>
            </a:extLst>
          </p:cNvPr>
          <p:cNvSpPr/>
          <p:nvPr/>
        </p:nvSpPr>
        <p:spPr>
          <a:xfrm>
            <a:off x="7968208" y="908720"/>
            <a:ext cx="2880000" cy="144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Verbs:</a:t>
            </a:r>
          </a:p>
          <a:p>
            <a:pPr algn="ctr"/>
            <a:r>
              <a:rPr lang="en-GB" dirty="0"/>
              <a:t>Processes which can be initiated by, or act upon, nouns</a:t>
            </a: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4D3E7DD1-0F32-44E6-8BC6-5A9A1900043A}"/>
              </a:ext>
            </a:extLst>
          </p:cNvPr>
          <p:cNvSpPr/>
          <p:nvPr/>
        </p:nvSpPr>
        <p:spPr>
          <a:xfrm>
            <a:off x="3827586" y="3860968"/>
            <a:ext cx="360040" cy="14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15228D8F-B649-427E-8D59-20540B249A7A}"/>
              </a:ext>
            </a:extLst>
          </p:cNvPr>
          <p:cNvSpPr/>
          <p:nvPr/>
        </p:nvSpPr>
        <p:spPr>
          <a:xfrm>
            <a:off x="5412004" y="3860968"/>
            <a:ext cx="360040" cy="14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A668C357-CB94-4A4F-BD60-AB39DC0535A2}"/>
              </a:ext>
            </a:extLst>
          </p:cNvPr>
          <p:cNvSpPr/>
          <p:nvPr/>
        </p:nvSpPr>
        <p:spPr>
          <a:xfrm>
            <a:off x="7788108" y="3860968"/>
            <a:ext cx="360040" cy="14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BD16FF95-FAAB-4BEF-AA28-A187D531B428}"/>
              </a:ext>
            </a:extLst>
          </p:cNvPr>
          <p:cNvSpPr/>
          <p:nvPr/>
        </p:nvSpPr>
        <p:spPr>
          <a:xfrm>
            <a:off x="9372526" y="3848863"/>
            <a:ext cx="360040" cy="14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45A5A0E9-4108-414A-8912-166750994B73}"/>
              </a:ext>
            </a:extLst>
          </p:cNvPr>
          <p:cNvSpPr/>
          <p:nvPr/>
        </p:nvSpPr>
        <p:spPr>
          <a:xfrm>
            <a:off x="10956944" y="3860968"/>
            <a:ext cx="360040" cy="14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C34CED4-63A0-427F-A876-1A0C747E90A6}"/>
              </a:ext>
            </a:extLst>
          </p:cNvPr>
          <p:cNvSpPr/>
          <p:nvPr/>
        </p:nvSpPr>
        <p:spPr>
          <a:xfrm>
            <a:off x="7248128" y="4879598"/>
            <a:ext cx="4608836" cy="72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of events</a:t>
            </a: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475A03F0-5A4E-4D60-BB1B-FAC7A877ED34}"/>
              </a:ext>
            </a:extLst>
          </p:cNvPr>
          <p:cNvSpPr/>
          <p:nvPr/>
        </p:nvSpPr>
        <p:spPr>
          <a:xfrm>
            <a:off x="7788108" y="4745272"/>
            <a:ext cx="360040" cy="14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9E132414-1518-4483-B877-0FBE01639972}"/>
              </a:ext>
            </a:extLst>
          </p:cNvPr>
          <p:cNvSpPr/>
          <p:nvPr/>
        </p:nvSpPr>
        <p:spPr>
          <a:xfrm>
            <a:off x="9372526" y="4725104"/>
            <a:ext cx="360040" cy="14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A47E6B18-84A9-4BA4-99BE-14A368A5B229}"/>
              </a:ext>
            </a:extLst>
          </p:cNvPr>
          <p:cNvSpPr/>
          <p:nvPr/>
        </p:nvSpPr>
        <p:spPr>
          <a:xfrm>
            <a:off x="10956944" y="4732912"/>
            <a:ext cx="360040" cy="14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row: U-Turn 24">
            <a:extLst>
              <a:ext uri="{FF2B5EF4-FFF2-40B4-BE49-F238E27FC236}">
                <a16:creationId xmlns:a16="http://schemas.microsoft.com/office/drawing/2014/main" id="{A598D82A-9CDD-41A2-A89D-6D5DDC04886B}"/>
              </a:ext>
            </a:extLst>
          </p:cNvPr>
          <p:cNvSpPr/>
          <p:nvPr/>
        </p:nvSpPr>
        <p:spPr>
          <a:xfrm rot="16200000">
            <a:off x="2593008" y="647998"/>
            <a:ext cx="3888432" cy="5417988"/>
          </a:xfrm>
          <a:prstGeom prst="uturnArrow">
            <a:avLst>
              <a:gd name="adj1" fmla="val 4536"/>
              <a:gd name="adj2" fmla="val 5844"/>
              <a:gd name="adj3" fmla="val 7168"/>
              <a:gd name="adj4" fmla="val 8873"/>
              <a:gd name="adj5" fmla="val 124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25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5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000"/>
                            </p:stCondLst>
                            <p:childTnLst>
                              <p:par>
                                <p:cTn id="9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 animBg="1"/>
      <p:bldP spid="15" grpId="0" animBg="1"/>
      <p:bldP spid="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40000" cy="6858000"/>
          </a:xfrm>
          <a:ln w="38100">
            <a:solidFill>
              <a:srgbClr val="00B0F0"/>
            </a:solidFill>
            <a:prstDash val="sysDash"/>
          </a:ln>
        </p:spPr>
        <p:txBody>
          <a:bodyPr vert="vert270">
            <a:noAutofit/>
          </a:bodyPr>
          <a:lstStyle/>
          <a:p>
            <a:r>
              <a:rPr lang="en-GB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Nouns, Compounds &amp; Phrases</a:t>
            </a:r>
          </a:p>
        </p:txBody>
      </p:sp>
      <p:sp>
        <p:nvSpPr>
          <p:cNvPr id="3" name="Scroll: Vertical 2">
            <a:extLst>
              <a:ext uri="{FF2B5EF4-FFF2-40B4-BE49-F238E27FC236}">
                <a16:creationId xmlns:a16="http://schemas.microsoft.com/office/drawing/2014/main" id="{1A7D25BA-3F23-4483-8A67-69BE03B6D0EF}"/>
              </a:ext>
            </a:extLst>
          </p:cNvPr>
          <p:cNvSpPr/>
          <p:nvPr/>
        </p:nvSpPr>
        <p:spPr>
          <a:xfrm>
            <a:off x="1460700" y="116632"/>
            <a:ext cx="3600000" cy="6624736"/>
          </a:xfrm>
          <a:prstGeom prst="verticalScroll">
            <a:avLst>
              <a:gd name="adj" fmla="val 831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Noun</a:t>
            </a:r>
          </a:p>
          <a:p>
            <a:pPr algn="ctr"/>
            <a:r>
              <a:rPr lang="en-GB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 noun: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Names a specific thing: a person, place, time or object </a:t>
            </a:r>
            <a:r>
              <a:rPr lang="en-GB" i="1" dirty="0">
                <a:solidFill>
                  <a:schemeClr val="bg1"/>
                </a:solidFill>
              </a:rPr>
              <a:t>(but is a process like </a:t>
            </a:r>
            <a:r>
              <a:rPr lang="en-GB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Brexit </a:t>
            </a:r>
            <a:r>
              <a:rPr lang="en-GB" i="1" dirty="0">
                <a:solidFill>
                  <a:schemeClr val="bg1"/>
                </a:solidFill>
              </a:rPr>
              <a:t>proper enough?)</a:t>
            </a:r>
          </a:p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Concrete noun: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Something you can touch, see, hear, taste or smell</a:t>
            </a:r>
          </a:p>
          <a:p>
            <a:pPr algn="ctr"/>
            <a:r>
              <a:rPr lang="en-GB" i="1" dirty="0">
                <a:solidFill>
                  <a:schemeClr val="bg1"/>
                </a:solidFill>
              </a:rPr>
              <a:t>(but you can smell </a:t>
            </a:r>
            <a:r>
              <a:rPr lang="en-GB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fear</a:t>
            </a:r>
            <a:r>
              <a:rPr lang="en-GB" i="1" dirty="0">
                <a:solidFill>
                  <a:schemeClr val="bg1"/>
                </a:solidFill>
              </a:rPr>
              <a:t>; is fear concrete?)</a:t>
            </a:r>
            <a:endParaRPr lang="en-GB" dirty="0">
              <a:solidFill>
                <a:schemeClr val="bg1"/>
              </a:solidFill>
            </a:endParaRPr>
          </a:p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Abstract noun: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An idea, quality or state; an intangible concept</a:t>
            </a:r>
          </a:p>
          <a:p>
            <a:pPr algn="ctr"/>
            <a:r>
              <a:rPr lang="en-GB" i="1" dirty="0">
                <a:solidFill>
                  <a:schemeClr val="bg1"/>
                </a:solidFill>
              </a:rPr>
              <a:t>(but a </a:t>
            </a:r>
            <a:r>
              <a:rPr lang="en-GB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unicorn</a:t>
            </a:r>
            <a:r>
              <a:rPr lang="en-GB" i="1" dirty="0">
                <a:solidFill>
                  <a:schemeClr val="bg1"/>
                </a:solidFill>
              </a:rPr>
              <a:t> is an intangible concept; does that make it abstract?)</a:t>
            </a:r>
          </a:p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noun: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Any other noun.</a:t>
            </a:r>
          </a:p>
        </p:txBody>
      </p:sp>
      <p:sp>
        <p:nvSpPr>
          <p:cNvPr id="4" name="Scroll: Vertical 3">
            <a:extLst>
              <a:ext uri="{FF2B5EF4-FFF2-40B4-BE49-F238E27FC236}">
                <a16:creationId xmlns:a16="http://schemas.microsoft.com/office/drawing/2014/main" id="{97F9CFF3-7EBD-4D4A-BDA0-A605F9CE3688}"/>
              </a:ext>
            </a:extLst>
          </p:cNvPr>
          <p:cNvSpPr/>
          <p:nvPr/>
        </p:nvSpPr>
        <p:spPr>
          <a:xfrm>
            <a:off x="5024373" y="116632"/>
            <a:ext cx="3600000" cy="6624736"/>
          </a:xfrm>
          <a:prstGeom prst="verticalScroll">
            <a:avLst>
              <a:gd name="adj" fmla="val 831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Noun Compounds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A noun compound consists of more than one word, all of which are nouns, e.g. </a:t>
            </a:r>
            <a:r>
              <a:rPr lang="en-GB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book shelf</a:t>
            </a:r>
            <a:r>
              <a:rPr lang="en-GB" dirty="0">
                <a:solidFill>
                  <a:schemeClr val="bg1"/>
                </a:solidFill>
              </a:rPr>
              <a:t>. You can differentiate noun compounds from noun phrases with two tests.</a:t>
            </a:r>
          </a:p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 is/are A: </a:t>
            </a:r>
            <a:r>
              <a:rPr lang="en-GB" dirty="0">
                <a:solidFill>
                  <a:schemeClr val="bg1"/>
                </a:solidFill>
              </a:rPr>
              <a:t>e.g. </a:t>
            </a:r>
            <a:r>
              <a:rPr lang="en-GB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the shelf is book</a:t>
            </a:r>
            <a:r>
              <a:rPr lang="en-GB" dirty="0">
                <a:solidFill>
                  <a:schemeClr val="bg1"/>
                </a:solidFill>
              </a:rPr>
              <a:t>. If this sounds strange, it is probably a noun compound.</a:t>
            </a:r>
          </a:p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of As: </a:t>
            </a:r>
            <a:r>
              <a:rPr lang="en-GB" dirty="0">
                <a:solidFill>
                  <a:schemeClr val="bg1"/>
                </a:solidFill>
              </a:rPr>
              <a:t>e.g. </a:t>
            </a:r>
            <a:r>
              <a:rPr lang="en-GB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shelf of books</a:t>
            </a:r>
            <a:r>
              <a:rPr lang="en-GB" dirty="0">
                <a:solidFill>
                  <a:schemeClr val="bg1"/>
                </a:solidFill>
              </a:rPr>
              <a:t>. If this sounds OK, it is probably a noun compound.</a:t>
            </a:r>
          </a:p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</a:rPr>
              <a:t>But English word classes are breaking down; e.g. is </a:t>
            </a:r>
            <a:r>
              <a:rPr lang="en-GB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mammal</a:t>
            </a:r>
            <a:r>
              <a:rPr lang="en-GB" dirty="0">
                <a:solidFill>
                  <a:schemeClr val="bg1"/>
                </a:solidFill>
              </a:rPr>
              <a:t> in </a:t>
            </a:r>
            <a:r>
              <a:rPr lang="en-GB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mammal species </a:t>
            </a:r>
            <a:r>
              <a:rPr lang="en-GB" dirty="0">
                <a:solidFill>
                  <a:schemeClr val="bg1"/>
                </a:solidFill>
              </a:rPr>
              <a:t>a noun or an adjective? These tests are not perfect.   </a:t>
            </a:r>
          </a:p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4B50397E-E731-4FE7-AE72-7371A4C2CBD7}"/>
              </a:ext>
            </a:extLst>
          </p:cNvPr>
          <p:cNvSpPr/>
          <p:nvPr/>
        </p:nvSpPr>
        <p:spPr>
          <a:xfrm>
            <a:off x="8588046" y="116632"/>
            <a:ext cx="3600000" cy="6624736"/>
          </a:xfrm>
          <a:prstGeom prst="verticalScroll">
            <a:avLst>
              <a:gd name="adj" fmla="val 831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Noun Phrases</a:t>
            </a:r>
          </a:p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4ABA37-9447-40BD-A933-8EB7C76E5C14}"/>
              </a:ext>
            </a:extLst>
          </p:cNvPr>
          <p:cNvSpPr txBox="1"/>
          <p:nvPr/>
        </p:nvSpPr>
        <p:spPr>
          <a:xfrm>
            <a:off x="8967224" y="1196752"/>
            <a:ext cx="280831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Coming soon to a lecture room near you:</a:t>
            </a:r>
          </a:p>
          <a:p>
            <a:pPr algn="ctr"/>
            <a:r>
              <a:rPr lang="en-GB" sz="20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Qualifiers Awake!</a:t>
            </a:r>
          </a:p>
          <a:p>
            <a:pPr algn="ctr"/>
            <a:r>
              <a:rPr lang="en-GB" sz="20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Thrill to the versatility of the Adjective! Be amazed by the sheer raw power of the Determiner! Marvel at the strange Deictic Force unleashed in …</a:t>
            </a:r>
          </a:p>
          <a:p>
            <a:pPr algn="ctr"/>
            <a:r>
              <a:rPr lang="en-GB" sz="2800" b="1" dirty="0">
                <a:solidFill>
                  <a:srgbClr val="C00000"/>
                </a:solidFill>
                <a:latin typeface="Copperplate Gothic Bold" panose="020E0705020206020404" pitchFamily="34" charset="0"/>
              </a:rPr>
              <a:t>Qualifiers Awake!</a:t>
            </a:r>
          </a:p>
        </p:txBody>
      </p:sp>
    </p:spTree>
    <p:extLst>
      <p:ext uri="{BB962C8B-B14F-4D97-AF65-F5344CB8AC3E}">
        <p14:creationId xmlns:p14="http://schemas.microsoft.com/office/powerpoint/2010/main" val="55461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Arrow: Pentagon 48">
            <a:extLst>
              <a:ext uri="{FF2B5EF4-FFF2-40B4-BE49-F238E27FC236}">
                <a16:creationId xmlns:a16="http://schemas.microsoft.com/office/drawing/2014/main" id="{FA487FA6-66C8-4001-BFE2-BEE2D0F5478D}"/>
              </a:ext>
            </a:extLst>
          </p:cNvPr>
          <p:cNvSpPr/>
          <p:nvPr/>
        </p:nvSpPr>
        <p:spPr>
          <a:xfrm rot="5400000">
            <a:off x="7896368" y="3934183"/>
            <a:ext cx="1080000" cy="2445058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MERGE</a:t>
            </a:r>
          </a:p>
        </p:txBody>
      </p:sp>
      <p:sp>
        <p:nvSpPr>
          <p:cNvPr id="40" name="Arrow: Pentagon 39">
            <a:extLst>
              <a:ext uri="{FF2B5EF4-FFF2-40B4-BE49-F238E27FC236}">
                <a16:creationId xmlns:a16="http://schemas.microsoft.com/office/drawing/2014/main" id="{4708DADE-AB68-403E-AD1F-9DDC319BF77F}"/>
              </a:ext>
            </a:extLst>
          </p:cNvPr>
          <p:cNvSpPr/>
          <p:nvPr/>
        </p:nvSpPr>
        <p:spPr>
          <a:xfrm rot="5400000">
            <a:off x="9778384" y="2331090"/>
            <a:ext cx="1079999" cy="3491244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>
                <a:solidFill>
                  <a:srgbClr val="FF0000"/>
                </a:solidFill>
              </a:rPr>
              <a:t>MOVE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1" name="Arrow: Pentagon 30">
            <a:extLst>
              <a:ext uri="{FF2B5EF4-FFF2-40B4-BE49-F238E27FC236}">
                <a16:creationId xmlns:a16="http://schemas.microsoft.com/office/drawing/2014/main" id="{DC99A037-8283-4118-B5F3-4123A98FF96E}"/>
              </a:ext>
            </a:extLst>
          </p:cNvPr>
          <p:cNvSpPr/>
          <p:nvPr/>
        </p:nvSpPr>
        <p:spPr>
          <a:xfrm rot="5400000">
            <a:off x="2679392" y="1298591"/>
            <a:ext cx="1080000" cy="339624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MOVE</a:t>
            </a:r>
          </a:p>
        </p:txBody>
      </p:sp>
      <p:sp>
        <p:nvSpPr>
          <p:cNvPr id="30" name="Arrow: Pentagon 29">
            <a:extLst>
              <a:ext uri="{FF2B5EF4-FFF2-40B4-BE49-F238E27FC236}">
                <a16:creationId xmlns:a16="http://schemas.microsoft.com/office/drawing/2014/main" id="{AB4F85B4-FE65-4DE3-A11B-98EC6E2E581A}"/>
              </a:ext>
            </a:extLst>
          </p:cNvPr>
          <p:cNvSpPr/>
          <p:nvPr/>
        </p:nvSpPr>
        <p:spPr>
          <a:xfrm rot="5400000">
            <a:off x="3829297" y="694183"/>
            <a:ext cx="1080000" cy="2445058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MERGE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40000" cy="6858000"/>
          </a:xfrm>
          <a:ln w="38100">
            <a:solidFill>
              <a:srgbClr val="00B0F0"/>
            </a:solidFill>
            <a:prstDash val="sysDash"/>
          </a:ln>
        </p:spPr>
        <p:txBody>
          <a:bodyPr vert="vert270">
            <a:normAutofit/>
          </a:bodyPr>
          <a:lstStyle/>
          <a:p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Noun Clauses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F847060-5C11-4872-9297-48403936F31B}"/>
              </a:ext>
            </a:extLst>
          </p:cNvPr>
          <p:cNvSpPr/>
          <p:nvPr/>
        </p:nvSpPr>
        <p:spPr>
          <a:xfrm>
            <a:off x="1524796" y="836712"/>
            <a:ext cx="782228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Joan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4C5C449-0006-4577-8D8C-E0EDC63BA0E8}"/>
              </a:ext>
            </a:extLst>
          </p:cNvPr>
          <p:cNvSpPr/>
          <p:nvPr/>
        </p:nvSpPr>
        <p:spPr>
          <a:xfrm>
            <a:off x="2362010" y="836712"/>
            <a:ext cx="729772" cy="54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saw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E43E08D-3D41-48F1-982C-C351BF1E74C7}"/>
              </a:ext>
            </a:extLst>
          </p:cNvPr>
          <p:cNvSpPr/>
          <p:nvPr/>
        </p:nvSpPr>
        <p:spPr>
          <a:xfrm>
            <a:off x="3146768" y="836712"/>
            <a:ext cx="1080000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 man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97B7218-B51F-4F10-88A1-69F0E2F833F0}"/>
              </a:ext>
            </a:extLst>
          </p:cNvPr>
          <p:cNvSpPr/>
          <p:nvPr/>
        </p:nvSpPr>
        <p:spPr>
          <a:xfrm>
            <a:off x="4511824" y="836712"/>
            <a:ext cx="1080000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 man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C50E655-BFA0-4F2B-8B9C-18C78C8FFDF8}"/>
              </a:ext>
            </a:extLst>
          </p:cNvPr>
          <p:cNvSpPr/>
          <p:nvPr/>
        </p:nvSpPr>
        <p:spPr>
          <a:xfrm>
            <a:off x="5643765" y="836712"/>
            <a:ext cx="1512000" cy="54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was wearing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17CE78C-EB89-43EF-BDF8-03FCD1EE1A3E}"/>
              </a:ext>
            </a:extLst>
          </p:cNvPr>
          <p:cNvSpPr/>
          <p:nvPr/>
        </p:nvSpPr>
        <p:spPr>
          <a:xfrm>
            <a:off x="7207706" y="836712"/>
            <a:ext cx="1080000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 hat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7904E35-F6DB-426F-B683-443C79486670}"/>
              </a:ext>
            </a:extLst>
          </p:cNvPr>
          <p:cNvSpPr/>
          <p:nvPr/>
        </p:nvSpPr>
        <p:spPr>
          <a:xfrm>
            <a:off x="8572762" y="836712"/>
            <a:ext cx="782228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Joan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4278096-9E75-4868-BFE4-F8247B821796}"/>
              </a:ext>
            </a:extLst>
          </p:cNvPr>
          <p:cNvSpPr/>
          <p:nvPr/>
        </p:nvSpPr>
        <p:spPr>
          <a:xfrm>
            <a:off x="9413498" y="836712"/>
            <a:ext cx="1512000" cy="54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had bought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B90AFA8-274F-4401-BD2B-1A98ABF080EA}"/>
              </a:ext>
            </a:extLst>
          </p:cNvPr>
          <p:cNvSpPr/>
          <p:nvPr/>
        </p:nvSpPr>
        <p:spPr>
          <a:xfrm>
            <a:off x="10984006" y="836712"/>
            <a:ext cx="1080000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 hat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938025E-AD76-4233-B99D-EB5583B6F417}"/>
              </a:ext>
            </a:extLst>
          </p:cNvPr>
          <p:cNvSpPr/>
          <p:nvPr/>
        </p:nvSpPr>
        <p:spPr>
          <a:xfrm>
            <a:off x="1524796" y="1916712"/>
            <a:ext cx="782228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Joan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68AF1A3-FC34-419C-AD92-13E8F23566DA}"/>
              </a:ext>
            </a:extLst>
          </p:cNvPr>
          <p:cNvSpPr/>
          <p:nvPr/>
        </p:nvSpPr>
        <p:spPr>
          <a:xfrm>
            <a:off x="2362010" y="1916712"/>
            <a:ext cx="729772" cy="54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saw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B730266-DBB1-4C28-A8BA-4F3095DD7523}"/>
              </a:ext>
            </a:extLst>
          </p:cNvPr>
          <p:cNvSpPr/>
          <p:nvPr/>
        </p:nvSpPr>
        <p:spPr>
          <a:xfrm>
            <a:off x="3837513" y="1916712"/>
            <a:ext cx="1080000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 man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BE37679-9E0D-4A96-BA75-4ACE3D6962AF}"/>
              </a:ext>
            </a:extLst>
          </p:cNvPr>
          <p:cNvSpPr/>
          <p:nvPr/>
        </p:nvSpPr>
        <p:spPr>
          <a:xfrm>
            <a:off x="5637198" y="1916712"/>
            <a:ext cx="1512000" cy="54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was wearing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CC68E21-DE22-4526-B38D-4A71A9E0FE0C}"/>
              </a:ext>
            </a:extLst>
          </p:cNvPr>
          <p:cNvSpPr/>
          <p:nvPr/>
        </p:nvSpPr>
        <p:spPr>
          <a:xfrm>
            <a:off x="7207706" y="1916712"/>
            <a:ext cx="1080000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 hat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46AA28A-AAB7-4B34-BB36-B85E60D57287}"/>
              </a:ext>
            </a:extLst>
          </p:cNvPr>
          <p:cNvSpPr/>
          <p:nvPr/>
        </p:nvSpPr>
        <p:spPr>
          <a:xfrm>
            <a:off x="8572762" y="1916712"/>
            <a:ext cx="782228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Joan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A6850684-7E28-4C18-B9D8-180154287775}"/>
              </a:ext>
            </a:extLst>
          </p:cNvPr>
          <p:cNvSpPr/>
          <p:nvPr/>
        </p:nvSpPr>
        <p:spPr>
          <a:xfrm>
            <a:off x="9413498" y="1916712"/>
            <a:ext cx="1512000" cy="54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had bought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55B52EC9-69D2-471A-872E-1283561D52E9}"/>
              </a:ext>
            </a:extLst>
          </p:cNvPr>
          <p:cNvSpPr/>
          <p:nvPr/>
        </p:nvSpPr>
        <p:spPr>
          <a:xfrm>
            <a:off x="10984006" y="1916712"/>
            <a:ext cx="1080000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 hat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D7982F30-DF3D-4249-97E2-9F6C8D836F9F}"/>
              </a:ext>
            </a:extLst>
          </p:cNvPr>
          <p:cNvSpPr/>
          <p:nvPr/>
        </p:nvSpPr>
        <p:spPr>
          <a:xfrm>
            <a:off x="2659782" y="2996712"/>
            <a:ext cx="782228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Joan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42B775B0-F5B8-411C-8481-974B0513BCCD}"/>
              </a:ext>
            </a:extLst>
          </p:cNvPr>
          <p:cNvSpPr/>
          <p:nvPr/>
        </p:nvSpPr>
        <p:spPr>
          <a:xfrm>
            <a:off x="3498581" y="2996712"/>
            <a:ext cx="729772" cy="54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saw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8B93A3A-B228-4308-9C44-822C7CCADBCA}"/>
              </a:ext>
            </a:extLst>
          </p:cNvPr>
          <p:cNvSpPr/>
          <p:nvPr/>
        </p:nvSpPr>
        <p:spPr>
          <a:xfrm>
            <a:off x="1521274" y="2996712"/>
            <a:ext cx="1080000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 man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3CDE0119-13D9-4954-94E2-6A487E5A46D9}"/>
              </a:ext>
            </a:extLst>
          </p:cNvPr>
          <p:cNvSpPr/>
          <p:nvPr/>
        </p:nvSpPr>
        <p:spPr>
          <a:xfrm>
            <a:off x="5637198" y="2996712"/>
            <a:ext cx="1512000" cy="54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was wearing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CB8925D-AAE5-45BF-9D8B-004C775994E3}"/>
              </a:ext>
            </a:extLst>
          </p:cNvPr>
          <p:cNvSpPr/>
          <p:nvPr/>
        </p:nvSpPr>
        <p:spPr>
          <a:xfrm>
            <a:off x="7207706" y="2996712"/>
            <a:ext cx="1080000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 hat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389810BF-8ABC-4414-A7E5-4A294A70045C}"/>
              </a:ext>
            </a:extLst>
          </p:cNvPr>
          <p:cNvSpPr/>
          <p:nvPr/>
        </p:nvSpPr>
        <p:spPr>
          <a:xfrm>
            <a:off x="8572762" y="2996712"/>
            <a:ext cx="782228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Joan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54D7627-C125-4A1D-84C1-13854F68D77C}"/>
              </a:ext>
            </a:extLst>
          </p:cNvPr>
          <p:cNvSpPr/>
          <p:nvPr/>
        </p:nvSpPr>
        <p:spPr>
          <a:xfrm>
            <a:off x="9413498" y="2996712"/>
            <a:ext cx="1512000" cy="54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had bought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02811310-5D8D-4E90-AFD4-DC02E784ACFD}"/>
              </a:ext>
            </a:extLst>
          </p:cNvPr>
          <p:cNvSpPr/>
          <p:nvPr/>
        </p:nvSpPr>
        <p:spPr>
          <a:xfrm>
            <a:off x="10984006" y="2996712"/>
            <a:ext cx="1080000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 hat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9B2D0F4F-0E1B-404C-AFCD-7F2281A4E178}"/>
              </a:ext>
            </a:extLst>
          </p:cNvPr>
          <p:cNvSpPr/>
          <p:nvPr/>
        </p:nvSpPr>
        <p:spPr>
          <a:xfrm>
            <a:off x="2658197" y="4076712"/>
            <a:ext cx="782228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Joan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22CDD6D1-2D1E-42BC-870B-8B070F37FDFA}"/>
              </a:ext>
            </a:extLst>
          </p:cNvPr>
          <p:cNvSpPr/>
          <p:nvPr/>
        </p:nvSpPr>
        <p:spPr>
          <a:xfrm>
            <a:off x="3496996" y="4076712"/>
            <a:ext cx="729772" cy="54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saw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325832DC-0BCD-4519-93AE-9E9BF5DEB1CA}"/>
              </a:ext>
            </a:extLst>
          </p:cNvPr>
          <p:cNvSpPr/>
          <p:nvPr/>
        </p:nvSpPr>
        <p:spPr>
          <a:xfrm>
            <a:off x="1519689" y="4076712"/>
            <a:ext cx="1080000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 man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5E9F6273-F7A2-44C7-ABE7-D128A11244F0}"/>
              </a:ext>
            </a:extLst>
          </p:cNvPr>
          <p:cNvSpPr/>
          <p:nvPr/>
        </p:nvSpPr>
        <p:spPr>
          <a:xfrm>
            <a:off x="5635613" y="4076712"/>
            <a:ext cx="1512000" cy="54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was wearing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0C63048C-A47C-466F-877A-D9BB1E72B128}"/>
              </a:ext>
            </a:extLst>
          </p:cNvPr>
          <p:cNvSpPr/>
          <p:nvPr/>
        </p:nvSpPr>
        <p:spPr>
          <a:xfrm>
            <a:off x="7206121" y="4076712"/>
            <a:ext cx="1080000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 hat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87E04F7B-54C6-4676-82EC-63406EAC3516}"/>
              </a:ext>
            </a:extLst>
          </p:cNvPr>
          <p:cNvSpPr/>
          <p:nvPr/>
        </p:nvSpPr>
        <p:spPr>
          <a:xfrm>
            <a:off x="9726210" y="4076712"/>
            <a:ext cx="782228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Joan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38849188-D385-4554-9DC1-6921775733E4}"/>
              </a:ext>
            </a:extLst>
          </p:cNvPr>
          <p:cNvSpPr/>
          <p:nvPr/>
        </p:nvSpPr>
        <p:spPr>
          <a:xfrm>
            <a:off x="10552006" y="4076712"/>
            <a:ext cx="1512000" cy="54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had bought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FDA9CEC-3B80-4A51-BD15-FA6F12201E87}"/>
              </a:ext>
            </a:extLst>
          </p:cNvPr>
          <p:cNvSpPr/>
          <p:nvPr/>
        </p:nvSpPr>
        <p:spPr>
          <a:xfrm>
            <a:off x="8591415" y="4076712"/>
            <a:ext cx="1080000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 hat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64D928AE-AC25-421C-8FE2-16CA25E7DDC0}"/>
              </a:ext>
            </a:extLst>
          </p:cNvPr>
          <p:cNvSpPr/>
          <p:nvPr/>
        </p:nvSpPr>
        <p:spPr>
          <a:xfrm>
            <a:off x="2658197" y="5156712"/>
            <a:ext cx="782228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Joan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36848D9B-056B-4B45-B6DC-C44569EAD47C}"/>
              </a:ext>
            </a:extLst>
          </p:cNvPr>
          <p:cNvSpPr/>
          <p:nvPr/>
        </p:nvSpPr>
        <p:spPr>
          <a:xfrm>
            <a:off x="3496996" y="5156712"/>
            <a:ext cx="729772" cy="54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saw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D569E5FC-7E38-47E1-977B-BDFAB6003D99}"/>
              </a:ext>
            </a:extLst>
          </p:cNvPr>
          <p:cNvSpPr/>
          <p:nvPr/>
        </p:nvSpPr>
        <p:spPr>
          <a:xfrm>
            <a:off x="1519689" y="5156712"/>
            <a:ext cx="1080000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 man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0987FED4-7212-4174-8107-244D37F10380}"/>
              </a:ext>
            </a:extLst>
          </p:cNvPr>
          <p:cNvSpPr/>
          <p:nvPr/>
        </p:nvSpPr>
        <p:spPr>
          <a:xfrm>
            <a:off x="5635613" y="5156712"/>
            <a:ext cx="1512000" cy="54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was wearing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9C21C7D5-CFAD-4242-B18D-C2439E85BA02}"/>
              </a:ext>
            </a:extLst>
          </p:cNvPr>
          <p:cNvSpPr/>
          <p:nvPr/>
        </p:nvSpPr>
        <p:spPr>
          <a:xfrm>
            <a:off x="7896911" y="5156712"/>
            <a:ext cx="1080000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 hat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AB74AEDD-73BA-48C1-9E1C-88941F61E4D3}"/>
              </a:ext>
            </a:extLst>
          </p:cNvPr>
          <p:cNvSpPr/>
          <p:nvPr/>
        </p:nvSpPr>
        <p:spPr>
          <a:xfrm>
            <a:off x="9726210" y="5156712"/>
            <a:ext cx="782228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Joan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C95AF604-2D23-4FB2-963A-510E4AB32F32}"/>
              </a:ext>
            </a:extLst>
          </p:cNvPr>
          <p:cNvSpPr/>
          <p:nvPr/>
        </p:nvSpPr>
        <p:spPr>
          <a:xfrm>
            <a:off x="10552006" y="5156712"/>
            <a:ext cx="1512000" cy="54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had bought</a:t>
            </a:r>
          </a:p>
        </p:txBody>
      </p:sp>
    </p:spTree>
    <p:extLst>
      <p:ext uri="{BB962C8B-B14F-4D97-AF65-F5344CB8AC3E}">
        <p14:creationId xmlns:p14="http://schemas.microsoft.com/office/powerpoint/2010/main" val="316578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000"/>
                            </p:stCondLst>
                            <p:childTnLst>
                              <p:par>
                                <p:cTn id="10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6500"/>
                            </p:stCondLst>
                            <p:childTnLst>
                              <p:par>
                                <p:cTn id="1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000"/>
                            </p:stCondLst>
                            <p:childTnLst>
                              <p:par>
                                <p:cTn id="1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7500"/>
                            </p:stCondLst>
                            <p:childTnLst>
                              <p:par>
                                <p:cTn id="147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8500"/>
                            </p:stCondLst>
                            <p:childTnLst>
                              <p:par>
                                <p:cTn id="1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9000"/>
                            </p:stCondLst>
                            <p:childTnLst>
                              <p:par>
                                <p:cTn id="1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94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1500"/>
                            </p:stCondLst>
                            <p:childTnLst>
                              <p:par>
                                <p:cTn id="2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12500"/>
                            </p:stCondLst>
                            <p:childTnLst>
                              <p:par>
                                <p:cTn id="2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0" grpId="0" animBg="1"/>
      <p:bldP spid="31" grpId="0" animBg="1"/>
      <p:bldP spid="30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40000" cy="6858000"/>
          </a:xfrm>
          <a:ln w="38100">
            <a:solidFill>
              <a:srgbClr val="00B0F0"/>
            </a:solidFill>
            <a:prstDash val="sysDash"/>
          </a:ln>
        </p:spPr>
        <p:txBody>
          <a:bodyPr vert="vert270">
            <a:normAutofit/>
          </a:bodyPr>
          <a:lstStyle/>
          <a:p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Nouns and Number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4A53E3F-969D-4ED8-91B1-7C4E4C37383E}"/>
              </a:ext>
            </a:extLst>
          </p:cNvPr>
          <p:cNvSpPr/>
          <p:nvPr/>
        </p:nvSpPr>
        <p:spPr>
          <a:xfrm>
            <a:off x="1847528" y="89248"/>
            <a:ext cx="2700000" cy="158417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Imprint MT Shadow" panose="04020605060303030202" pitchFamily="82" charset="0"/>
              </a:rPr>
              <a:t>English has singular and plural affixes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0F4CB493-ADCE-4DB2-9190-757881D03027}"/>
              </a:ext>
            </a:extLst>
          </p:cNvPr>
          <p:cNvSpPr/>
          <p:nvPr/>
        </p:nvSpPr>
        <p:spPr>
          <a:xfrm>
            <a:off x="4680000" y="89248"/>
            <a:ext cx="7416821" cy="158417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>
                    <a:lumMod val="95000"/>
                  </a:schemeClr>
                </a:solidFill>
              </a:rPr>
              <a:t>Does your language have more?</a:t>
            </a:r>
          </a:p>
          <a:p>
            <a:pPr algn="ctr"/>
            <a:r>
              <a:rPr lang="en-GB" sz="2400" dirty="0">
                <a:solidFill>
                  <a:schemeClr val="bg1">
                    <a:lumMod val="95000"/>
                  </a:schemeClr>
                </a:solidFill>
              </a:rPr>
              <a:t>Or less?</a:t>
            </a:r>
          </a:p>
          <a:p>
            <a:pPr algn="ctr"/>
            <a:r>
              <a:rPr lang="en-GB" sz="2400" dirty="0">
                <a:solidFill>
                  <a:schemeClr val="bg1">
                    <a:lumMod val="95000"/>
                  </a:schemeClr>
                </a:solidFill>
              </a:rPr>
              <a:t>Or the same?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79CC04-1708-40C1-A28A-48D4CD0E8F20}"/>
              </a:ext>
            </a:extLst>
          </p:cNvPr>
          <p:cNvSpPr/>
          <p:nvPr/>
        </p:nvSpPr>
        <p:spPr>
          <a:xfrm>
            <a:off x="1847528" y="1739285"/>
            <a:ext cx="2700000" cy="158417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Imprint MT Shadow" panose="04020605060303030202" pitchFamily="82" charset="0"/>
              </a:rPr>
              <a:t>English has an open-ended adjectival number system</a:t>
            </a:r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57F10896-ACF8-4CB0-8C47-DCEB5D81D365}"/>
              </a:ext>
            </a:extLst>
          </p:cNvPr>
          <p:cNvSpPr/>
          <p:nvPr/>
        </p:nvSpPr>
        <p:spPr>
          <a:xfrm>
            <a:off x="4679999" y="1739285"/>
            <a:ext cx="7416000" cy="1584176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>
                    <a:lumMod val="95000"/>
                  </a:schemeClr>
                </a:solidFill>
              </a:rPr>
              <a:t>Is your number system open or closed?</a:t>
            </a:r>
          </a:p>
          <a:p>
            <a:pPr algn="ctr"/>
            <a:r>
              <a:rPr lang="en-GB" sz="2400" dirty="0">
                <a:solidFill>
                  <a:schemeClr val="bg1">
                    <a:lumMod val="95000"/>
                  </a:schemeClr>
                </a:solidFill>
              </a:rPr>
              <a:t>What is the counting base?</a:t>
            </a:r>
          </a:p>
          <a:p>
            <a:pPr algn="ctr"/>
            <a:r>
              <a:rPr lang="en-GB" sz="2400" dirty="0">
                <a:solidFill>
                  <a:schemeClr val="bg1">
                    <a:lumMod val="95000"/>
                  </a:schemeClr>
                </a:solidFill>
              </a:rPr>
              <a:t>Do you put bigger numbers to left or right?</a:t>
            </a:r>
          </a:p>
          <a:p>
            <a:pPr algn="ctr"/>
            <a:r>
              <a:rPr lang="en-GB" sz="2400" dirty="0">
                <a:solidFill>
                  <a:schemeClr val="bg1">
                    <a:lumMod val="95000"/>
                  </a:schemeClr>
                </a:solidFill>
              </a:rPr>
              <a:t>Do you have words for larger numbers?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17DCD2-0BED-42A8-8E24-60D5C10C0E6E}"/>
              </a:ext>
            </a:extLst>
          </p:cNvPr>
          <p:cNvSpPr/>
          <p:nvPr/>
        </p:nvSpPr>
        <p:spPr>
          <a:xfrm>
            <a:off x="1847528" y="3389322"/>
            <a:ext cx="2700000" cy="158417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Imprint MT Shadow" panose="04020605060303030202" pitchFamily="82" charset="0"/>
              </a:rPr>
              <a:t>English has cardinal and ordinal number systems</a:t>
            </a:r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AC9FF27A-7134-4427-A1C2-DCDD965291EE}"/>
              </a:ext>
            </a:extLst>
          </p:cNvPr>
          <p:cNvSpPr/>
          <p:nvPr/>
        </p:nvSpPr>
        <p:spPr>
          <a:xfrm>
            <a:off x="4680000" y="3389322"/>
            <a:ext cx="7416000" cy="1584176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>
                    <a:lumMod val="95000"/>
                  </a:schemeClr>
                </a:solidFill>
              </a:rPr>
              <a:t>Does your language have both counting (cardinal)</a:t>
            </a:r>
          </a:p>
          <a:p>
            <a:pPr algn="ctr"/>
            <a:r>
              <a:rPr lang="en-GB" sz="2400" dirty="0">
                <a:solidFill>
                  <a:schemeClr val="bg1">
                    <a:lumMod val="95000"/>
                  </a:schemeClr>
                </a:solidFill>
              </a:rPr>
              <a:t>and ordering (ordinal) words?</a:t>
            </a:r>
          </a:p>
          <a:p>
            <a:pPr algn="ctr"/>
            <a:r>
              <a:rPr lang="en-GB" sz="2400" dirty="0">
                <a:solidFill>
                  <a:schemeClr val="bg1">
                    <a:lumMod val="95000"/>
                  </a:schemeClr>
                </a:solidFill>
              </a:rPr>
              <a:t>Does it have culturally significant numbers?</a:t>
            </a:r>
          </a:p>
          <a:p>
            <a:pPr algn="ctr"/>
            <a:r>
              <a:rPr lang="en-GB" sz="2400" dirty="0">
                <a:solidFill>
                  <a:schemeClr val="bg1">
                    <a:lumMod val="95000"/>
                  </a:schemeClr>
                </a:solidFill>
              </a:rPr>
              <a:t>Does it have genetically significant numbers?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D8CF5D-6AF7-4D27-82A2-EF08647C1862}"/>
              </a:ext>
            </a:extLst>
          </p:cNvPr>
          <p:cNvSpPr/>
          <p:nvPr/>
        </p:nvSpPr>
        <p:spPr>
          <a:xfrm>
            <a:off x="1847528" y="5045531"/>
            <a:ext cx="2700000" cy="158417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Imprint MT Shadow" panose="04020605060303030202" pitchFamily="82" charset="0"/>
              </a:rPr>
              <a:t>English has some number affixes </a:t>
            </a:r>
          </a:p>
          <a:p>
            <a:pPr algn="ctr"/>
            <a:r>
              <a:rPr lang="en-GB" sz="2400" dirty="0">
                <a:latin typeface="Imprint MT Shadow" panose="04020605060303030202" pitchFamily="82" charset="0"/>
              </a:rPr>
              <a:t>(bi-, duo-, tri-, </a:t>
            </a:r>
            <a:r>
              <a:rPr lang="en-GB" sz="2400" dirty="0" err="1">
                <a:latin typeface="Imprint MT Shadow" panose="04020605060303030202" pitchFamily="82" charset="0"/>
              </a:rPr>
              <a:t>quadri</a:t>
            </a:r>
            <a:r>
              <a:rPr lang="en-GB" sz="2400" dirty="0">
                <a:latin typeface="Imprint MT Shadow" panose="04020605060303030202" pitchFamily="82" charset="0"/>
              </a:rPr>
              <a:t>-, penta-…)</a:t>
            </a:r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7D045A3F-3BC9-47C3-B4BF-1371FA828631}"/>
              </a:ext>
            </a:extLst>
          </p:cNvPr>
          <p:cNvSpPr/>
          <p:nvPr/>
        </p:nvSpPr>
        <p:spPr>
          <a:xfrm>
            <a:off x="4680000" y="5045531"/>
            <a:ext cx="7416824" cy="1584176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>
                    <a:lumMod val="95000"/>
                  </a:schemeClr>
                </a:solidFill>
              </a:rPr>
              <a:t>Does your numbering system use number affixation?</a:t>
            </a:r>
          </a:p>
          <a:p>
            <a:pPr algn="ctr"/>
            <a:r>
              <a:rPr lang="en-GB" sz="2400" dirty="0">
                <a:solidFill>
                  <a:schemeClr val="bg1">
                    <a:lumMod val="95000"/>
                  </a:schemeClr>
                </a:solidFill>
              </a:rPr>
              <a:t>Is it open or closed? (In one open system, new chemical elements are initially given number names, e.g. </a:t>
            </a:r>
            <a:r>
              <a:rPr lang="en-GB" sz="2400" b="1" i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ununtritium</a:t>
            </a:r>
            <a:r>
              <a:rPr lang="en-GB" sz="24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400" dirty="0">
                <a:solidFill>
                  <a:schemeClr val="bg1">
                    <a:lumMod val="95000"/>
                  </a:schemeClr>
                </a:solidFill>
              </a:rPr>
              <a:t>= 113, </a:t>
            </a:r>
            <a:r>
              <a:rPr lang="en-GB" sz="2400" b="1" i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ununquadrium</a:t>
            </a:r>
            <a:r>
              <a:rPr lang="en-GB" sz="24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400" dirty="0">
                <a:solidFill>
                  <a:schemeClr val="bg1">
                    <a:lumMod val="95000"/>
                  </a:schemeClr>
                </a:solidFill>
              </a:rPr>
              <a:t>= 114.)</a:t>
            </a:r>
          </a:p>
        </p:txBody>
      </p:sp>
    </p:spTree>
    <p:extLst>
      <p:ext uri="{BB962C8B-B14F-4D97-AF65-F5344CB8AC3E}">
        <p14:creationId xmlns:p14="http://schemas.microsoft.com/office/powerpoint/2010/main" val="161210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40000" cy="6858000"/>
          </a:xfrm>
          <a:ln w="38100">
            <a:solidFill>
              <a:srgbClr val="00B0F0"/>
            </a:solidFill>
            <a:prstDash val="sysDash"/>
          </a:ln>
        </p:spPr>
        <p:txBody>
          <a:bodyPr vert="vert270">
            <a:normAutofit/>
          </a:bodyPr>
          <a:lstStyle/>
          <a:p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Verbs and Verb Types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B0C9A46-0CA7-466B-8C79-C70D381601E0}"/>
              </a:ext>
            </a:extLst>
          </p:cNvPr>
          <p:cNvSpPr/>
          <p:nvPr/>
        </p:nvSpPr>
        <p:spPr>
          <a:xfrm>
            <a:off x="1631744" y="248062"/>
            <a:ext cx="2952328" cy="2160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Some English verbs can work with one argument, some need two arguments, some need three.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68FFF06-92FD-4FD1-9AFA-BD434207CB25}"/>
              </a:ext>
            </a:extLst>
          </p:cNvPr>
          <p:cNvSpPr/>
          <p:nvPr/>
        </p:nvSpPr>
        <p:spPr>
          <a:xfrm>
            <a:off x="5375920" y="248062"/>
            <a:ext cx="2952328" cy="216000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English verbs are of four types: </a:t>
            </a:r>
            <a:r>
              <a:rPr lang="en-US" dirty="0"/>
              <a:t>main, linking, auxiliary and modal.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863AA7F-7651-4999-ADFB-9FB235E77E2D}"/>
              </a:ext>
            </a:extLst>
          </p:cNvPr>
          <p:cNvSpPr/>
          <p:nvPr/>
        </p:nvSpPr>
        <p:spPr>
          <a:xfrm>
            <a:off x="9120096" y="248062"/>
            <a:ext cx="2952328" cy="2160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While English is generally a </a:t>
            </a:r>
            <a:r>
              <a:rPr lang="en-GB" b="1" dirty="0">
                <a:solidFill>
                  <a:srgbClr val="FF0000"/>
                </a:solidFill>
              </a:rPr>
              <a:t>fusional</a:t>
            </a:r>
            <a:r>
              <a:rPr lang="en-GB" dirty="0"/>
              <a:t> language, the verb system is mostly </a:t>
            </a:r>
            <a:r>
              <a:rPr lang="en-GB" b="1" dirty="0">
                <a:solidFill>
                  <a:srgbClr val="FF0000"/>
                </a:solidFill>
              </a:rPr>
              <a:t>isolating</a:t>
            </a:r>
            <a:r>
              <a:rPr lang="en-US" dirty="0"/>
              <a:t>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3849433-4386-4D9B-91CF-ED7F86B6CCE5}"/>
              </a:ext>
            </a:extLst>
          </p:cNvPr>
          <p:cNvSpPr/>
          <p:nvPr/>
        </p:nvSpPr>
        <p:spPr>
          <a:xfrm>
            <a:off x="2495600" y="3009539"/>
            <a:ext cx="2160000" cy="2736304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Modal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Can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Could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May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Might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Must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Shall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Should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Would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E13F66D-135E-4C89-9E8D-36B62B3314DB}"/>
              </a:ext>
            </a:extLst>
          </p:cNvPr>
          <p:cNvSpPr/>
          <p:nvPr/>
        </p:nvSpPr>
        <p:spPr>
          <a:xfrm>
            <a:off x="4710460" y="3009539"/>
            <a:ext cx="2160000" cy="273630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Auxiliary</a:t>
            </a:r>
          </a:p>
          <a:p>
            <a:pPr algn="ctr"/>
            <a:r>
              <a:rPr lang="en-US" dirty="0"/>
              <a:t>Be</a:t>
            </a:r>
          </a:p>
          <a:p>
            <a:pPr algn="ctr"/>
            <a:r>
              <a:rPr lang="en-US" dirty="0"/>
              <a:t>Do</a:t>
            </a:r>
          </a:p>
          <a:p>
            <a:pPr algn="ctr"/>
            <a:r>
              <a:rPr lang="en-US" dirty="0"/>
              <a:t>Have</a:t>
            </a:r>
          </a:p>
          <a:p>
            <a:pPr algn="ctr"/>
            <a:r>
              <a:rPr lang="en-US" dirty="0"/>
              <a:t>Will</a:t>
            </a:r>
          </a:p>
          <a:p>
            <a:pPr algn="ctr"/>
            <a:r>
              <a:rPr lang="en-US" dirty="0"/>
              <a:t>Going to</a:t>
            </a:r>
            <a:endParaRPr lang="en-GB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58BEDAF-B627-42DC-8A78-6C7E93BF650E}"/>
              </a:ext>
            </a:extLst>
          </p:cNvPr>
          <p:cNvSpPr/>
          <p:nvPr/>
        </p:nvSpPr>
        <p:spPr>
          <a:xfrm>
            <a:off x="6925320" y="3009539"/>
            <a:ext cx="2160000" cy="273630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Linking</a:t>
            </a:r>
          </a:p>
          <a:p>
            <a:pPr algn="ctr"/>
            <a:r>
              <a:rPr lang="en-US" dirty="0"/>
              <a:t>Appear</a:t>
            </a:r>
          </a:p>
          <a:p>
            <a:pPr algn="ctr"/>
            <a:r>
              <a:rPr lang="en-US" dirty="0"/>
              <a:t>Be</a:t>
            </a:r>
          </a:p>
          <a:p>
            <a:pPr algn="ctr"/>
            <a:r>
              <a:rPr lang="en-US" dirty="0"/>
              <a:t>Become</a:t>
            </a:r>
          </a:p>
          <a:p>
            <a:pPr algn="ctr"/>
            <a:r>
              <a:rPr lang="en-US" dirty="0"/>
              <a:t>Feel</a:t>
            </a:r>
          </a:p>
          <a:p>
            <a:pPr algn="ctr"/>
            <a:r>
              <a:rPr lang="en-US" dirty="0"/>
              <a:t>Get</a:t>
            </a:r>
          </a:p>
          <a:p>
            <a:pPr algn="ctr"/>
            <a:r>
              <a:rPr lang="en-US" dirty="0"/>
              <a:t>Look</a:t>
            </a:r>
          </a:p>
          <a:p>
            <a:pPr algn="ctr"/>
            <a:r>
              <a:rPr lang="en-US" dirty="0"/>
              <a:t>Remain</a:t>
            </a:r>
          </a:p>
          <a:p>
            <a:pPr algn="ctr"/>
            <a:r>
              <a:rPr lang="en-US" i="1" dirty="0"/>
              <a:t>Etc.</a:t>
            </a:r>
            <a:endParaRPr lang="en-GB" i="1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4E392E5-9E70-4CC7-8C6F-134B2055AD1B}"/>
              </a:ext>
            </a:extLst>
          </p:cNvPr>
          <p:cNvSpPr/>
          <p:nvPr/>
        </p:nvSpPr>
        <p:spPr>
          <a:xfrm>
            <a:off x="9140180" y="3009539"/>
            <a:ext cx="2160000" cy="2736304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</a:t>
            </a:r>
          </a:p>
          <a:p>
            <a:pPr algn="ctr"/>
            <a:r>
              <a:rPr lang="en-GB" dirty="0"/>
              <a:t>All the other verbs, which can be:</a:t>
            </a:r>
          </a:p>
          <a:p>
            <a:pPr algn="ctr"/>
            <a:r>
              <a:rPr lang="en-GB" dirty="0"/>
              <a:t>Actions;</a:t>
            </a:r>
          </a:p>
          <a:p>
            <a:pPr algn="ctr"/>
            <a:r>
              <a:rPr lang="en-GB" dirty="0"/>
              <a:t>Events;</a:t>
            </a:r>
          </a:p>
          <a:p>
            <a:pPr algn="ctr"/>
            <a:r>
              <a:rPr lang="en-GB" dirty="0"/>
              <a:t>States.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050E2EB-389F-422E-9D06-7FF23D30881E}"/>
              </a:ext>
            </a:extLst>
          </p:cNvPr>
          <p:cNvSpPr/>
          <p:nvPr/>
        </p:nvSpPr>
        <p:spPr>
          <a:xfrm>
            <a:off x="2495600" y="5877272"/>
            <a:ext cx="8804580" cy="864096"/>
          </a:xfrm>
          <a:prstGeom prst="round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your language handle verbs?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76D6935E-1F81-4876-8BB7-815BF021A2C5}"/>
              </a:ext>
            </a:extLst>
          </p:cNvPr>
          <p:cNvSpPr/>
          <p:nvPr/>
        </p:nvSpPr>
        <p:spPr>
          <a:xfrm>
            <a:off x="6744072" y="2408062"/>
            <a:ext cx="360000" cy="228850"/>
          </a:xfrm>
          <a:prstGeom prst="downArrow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4ED1D4-45C4-4F6A-8646-6536F9AC2A3B}"/>
              </a:ext>
            </a:extLst>
          </p:cNvPr>
          <p:cNvSpPr/>
          <p:nvPr/>
        </p:nvSpPr>
        <p:spPr>
          <a:xfrm>
            <a:off x="3503712" y="2522375"/>
            <a:ext cx="6777786" cy="13163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EF21B3FB-CF8C-4E54-B472-2C370E653376}"/>
              </a:ext>
            </a:extLst>
          </p:cNvPr>
          <p:cNvSpPr/>
          <p:nvPr/>
        </p:nvSpPr>
        <p:spPr>
          <a:xfrm>
            <a:off x="7825320" y="2666375"/>
            <a:ext cx="360000" cy="364414"/>
          </a:xfrm>
          <a:prstGeom prst="downArrow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3E774BC3-C693-4A9B-B3EF-9743F3BA7B67}"/>
              </a:ext>
            </a:extLst>
          </p:cNvPr>
          <p:cNvSpPr/>
          <p:nvPr/>
        </p:nvSpPr>
        <p:spPr>
          <a:xfrm>
            <a:off x="10040180" y="2539491"/>
            <a:ext cx="360000" cy="478935"/>
          </a:xfrm>
          <a:prstGeom prst="downArrow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873D44F4-170F-4D3A-9947-C20E6AA1FA87}"/>
              </a:ext>
            </a:extLst>
          </p:cNvPr>
          <p:cNvSpPr/>
          <p:nvPr/>
        </p:nvSpPr>
        <p:spPr>
          <a:xfrm>
            <a:off x="3395600" y="2539491"/>
            <a:ext cx="360000" cy="491298"/>
          </a:xfrm>
          <a:prstGeom prst="downArrow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CD730093-33A2-4F80-83F7-CA3C000F740B}"/>
              </a:ext>
            </a:extLst>
          </p:cNvPr>
          <p:cNvSpPr/>
          <p:nvPr/>
        </p:nvSpPr>
        <p:spPr>
          <a:xfrm>
            <a:off x="5616070" y="2654012"/>
            <a:ext cx="360000" cy="364414"/>
          </a:xfrm>
          <a:prstGeom prst="downArrow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12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4786</TotalTime>
  <Words>1211</Words>
  <Application>Microsoft Office PowerPoint</Application>
  <PresentationFormat>Widescreen</PresentationFormat>
  <Paragraphs>210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Arial Rounded MT Bold</vt:lpstr>
      <vt:lpstr>Baskerville Old Face</vt:lpstr>
      <vt:lpstr>Calibri</vt:lpstr>
      <vt:lpstr>Candara</vt:lpstr>
      <vt:lpstr>Castellar</vt:lpstr>
      <vt:lpstr>Copperplate Gothic Bold</vt:lpstr>
      <vt:lpstr>Daytona</vt:lpstr>
      <vt:lpstr>Egyptian710 BT</vt:lpstr>
      <vt:lpstr>Imprint MT Shadow</vt:lpstr>
      <vt:lpstr>Office Theme</vt:lpstr>
      <vt:lpstr>5SSEL026 – Language Construction Lecture 3 Grammar 1</vt:lpstr>
      <vt:lpstr>Dilemmas of Language</vt:lpstr>
      <vt:lpstr>What is Grammar (1)?</vt:lpstr>
      <vt:lpstr>What is Grammar (2)?</vt:lpstr>
      <vt:lpstr>The Basic Components</vt:lpstr>
      <vt:lpstr>Nouns, Compounds &amp; Phrases</vt:lpstr>
      <vt:lpstr>Noun Clauses</vt:lpstr>
      <vt:lpstr>Nouns and Number</vt:lpstr>
      <vt:lpstr>Verbs and Verb Types</vt:lpstr>
      <vt:lpstr>Conjugation of Verbs</vt:lpstr>
      <vt:lpstr>Features of Tense</vt:lpstr>
      <vt:lpstr>Grammar is …</vt:lpstr>
      <vt:lpstr>And finally ...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 Psycholinguistics and the -isms</dc:title>
  <dc:creator>Martin Edwardes</dc:creator>
  <cp:lastModifiedBy>Martin Edwardes</cp:lastModifiedBy>
  <cp:revision>177</cp:revision>
  <dcterms:created xsi:type="dcterms:W3CDTF">2013-07-15T11:34:14Z</dcterms:created>
  <dcterms:modified xsi:type="dcterms:W3CDTF">2020-01-26T17:28:39Z</dcterms:modified>
</cp:coreProperties>
</file>