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02" r:id="rId2"/>
    <p:sldId id="301" r:id="rId3"/>
    <p:sldId id="294" r:id="rId4"/>
    <p:sldId id="270" r:id="rId5"/>
    <p:sldId id="292" r:id="rId6"/>
    <p:sldId id="295" r:id="rId7"/>
    <p:sldId id="291" r:id="rId8"/>
    <p:sldId id="297" r:id="rId9"/>
    <p:sldId id="296" r:id="rId10"/>
    <p:sldId id="298" r:id="rId11"/>
    <p:sldId id="299" r:id="rId12"/>
    <p:sldId id="300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35" autoAdjust="0"/>
    <p:restoredTop sz="94660"/>
  </p:normalViewPr>
  <p:slideViewPr>
    <p:cSldViewPr>
      <p:cViewPr varScale="1">
        <p:scale>
          <a:sx n="104" d="100"/>
          <a:sy n="104" d="100"/>
        </p:scale>
        <p:origin x="894" y="10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57A859-6BB0-4219-9DC4-4153A8559F6B}" type="datetimeFigureOut">
              <a:rPr lang="en-GB" smtClean="0"/>
              <a:t>16/02/2020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31FF1D-FCCB-4134-89AC-B1E2FA28618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6732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31FF1D-FCCB-4134-89AC-B1E2FA286185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2837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FB12-BE0D-43CE-A139-F31923BBE6CE}" type="datetimeFigureOut">
              <a:rPr lang="en-GB" smtClean="0"/>
              <a:pPr/>
              <a:t>16/02/2020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8CD7-5A4E-427F-A646-6581E9CDF2D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FB12-BE0D-43CE-A139-F31923BBE6CE}" type="datetimeFigureOut">
              <a:rPr lang="en-GB" smtClean="0"/>
              <a:pPr/>
              <a:t>16/02/2020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8CD7-5A4E-427F-A646-6581E9CDF2D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FB12-BE0D-43CE-A139-F31923BBE6CE}" type="datetimeFigureOut">
              <a:rPr lang="en-GB" smtClean="0"/>
              <a:pPr/>
              <a:t>16/02/2020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8CD7-5A4E-427F-A646-6581E9CDF2D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FB12-BE0D-43CE-A139-F31923BBE6CE}" type="datetimeFigureOut">
              <a:rPr lang="en-GB" smtClean="0"/>
              <a:pPr/>
              <a:t>16/02/2020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8CD7-5A4E-427F-A646-6581E9CDF2D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FB12-BE0D-43CE-A139-F31923BBE6CE}" type="datetimeFigureOut">
              <a:rPr lang="en-GB" smtClean="0"/>
              <a:pPr/>
              <a:t>16/02/2020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8CD7-5A4E-427F-A646-6581E9CDF2D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FB12-BE0D-43CE-A139-F31923BBE6CE}" type="datetimeFigureOut">
              <a:rPr lang="en-GB" smtClean="0"/>
              <a:pPr/>
              <a:t>16/02/2020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8CD7-5A4E-427F-A646-6581E9CDF2D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FB12-BE0D-43CE-A139-F31923BBE6CE}" type="datetimeFigureOut">
              <a:rPr lang="en-GB" smtClean="0"/>
              <a:pPr/>
              <a:t>16/02/2020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8CD7-5A4E-427F-A646-6581E9CDF2D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FB12-BE0D-43CE-A139-F31923BBE6CE}" type="datetimeFigureOut">
              <a:rPr lang="en-GB" smtClean="0"/>
              <a:pPr/>
              <a:t>16/02/2020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8CD7-5A4E-427F-A646-6581E9CDF2D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FB12-BE0D-43CE-A139-F31923BBE6CE}" type="datetimeFigureOut">
              <a:rPr lang="en-GB" smtClean="0"/>
              <a:pPr/>
              <a:t>16/02/2020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8CD7-5A4E-427F-A646-6581E9CDF2D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FB12-BE0D-43CE-A139-F31923BBE6CE}" type="datetimeFigureOut">
              <a:rPr lang="en-GB" smtClean="0"/>
              <a:pPr/>
              <a:t>16/02/2020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8CD7-5A4E-427F-A646-6581E9CDF2D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FB12-BE0D-43CE-A139-F31923BBE6CE}" type="datetimeFigureOut">
              <a:rPr lang="en-GB" smtClean="0"/>
              <a:pPr/>
              <a:t>16/02/2020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8CD7-5A4E-427F-A646-6581E9CDF2D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00000">
              <a:srgbClr val="FFCCFF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5FB12-BE0D-43CE-A139-F31923BBE6CE}" type="datetimeFigureOut">
              <a:rPr lang="en-GB" smtClean="0"/>
              <a:pPr/>
              <a:t>16/02/2020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08CD7-5A4E-427F-A646-6581E9CDF2D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l.sankaran@kcl.ac.uk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391979" y="2564904"/>
            <a:ext cx="4344144" cy="144016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2020 BA ELL </a:t>
            </a:r>
            <a:br>
              <a:rPr lang="en-GB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GB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Poster Competition</a:t>
            </a:r>
            <a:endParaRPr lang="en-GB" sz="80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7E1BA4B6-09E2-45A9-A8FF-94496D705268}"/>
              </a:ext>
            </a:extLst>
          </p:cNvPr>
          <p:cNvSpPr/>
          <p:nvPr/>
        </p:nvSpPr>
        <p:spPr>
          <a:xfrm>
            <a:off x="404876" y="1412776"/>
            <a:ext cx="3386868" cy="1944216"/>
          </a:xfrm>
          <a:prstGeom prst="wedgeRoundRectCallout">
            <a:avLst>
              <a:gd name="adj1" fmla="val 86036"/>
              <a:gd name="adj2" fmla="val 43393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0070C0"/>
                </a:solidFill>
              </a:rPr>
              <a:t>Posters can be viewed on</a:t>
            </a:r>
          </a:p>
          <a:p>
            <a:pPr algn="ctr"/>
            <a:r>
              <a:rPr lang="en-US" sz="2400" b="1" dirty="0">
                <a:solidFill>
                  <a:srgbClr val="0070C0"/>
                </a:solidFill>
              </a:rPr>
              <a:t>Tuesday 11</a:t>
            </a:r>
            <a:r>
              <a:rPr lang="en-US" sz="2400" b="1" baseline="30000" dirty="0">
                <a:solidFill>
                  <a:srgbClr val="0070C0"/>
                </a:solidFill>
              </a:rPr>
              <a:t>th</a:t>
            </a:r>
            <a:r>
              <a:rPr lang="en-US" sz="2400" b="1" dirty="0">
                <a:solidFill>
                  <a:srgbClr val="0070C0"/>
                </a:solidFill>
              </a:rPr>
              <a:t> February</a:t>
            </a:r>
          </a:p>
          <a:p>
            <a:pPr algn="ctr"/>
            <a:r>
              <a:rPr lang="en-US" sz="2400" b="1" dirty="0">
                <a:solidFill>
                  <a:srgbClr val="0070C0"/>
                </a:solidFill>
              </a:rPr>
              <a:t>12:30 to 1:30pm</a:t>
            </a:r>
          </a:p>
          <a:p>
            <a:pPr algn="ctr"/>
            <a:r>
              <a:rPr lang="en-US" sz="2400" b="1" dirty="0">
                <a:solidFill>
                  <a:srgbClr val="0070C0"/>
                </a:solidFill>
              </a:rPr>
              <a:t>in FWB 1.60</a:t>
            </a:r>
          </a:p>
        </p:txBody>
      </p:sp>
      <p:sp>
        <p:nvSpPr>
          <p:cNvPr id="9" name="Speech Bubble: Rectangle with Corners Rounded 8">
            <a:extLst>
              <a:ext uri="{FF2B5EF4-FFF2-40B4-BE49-F238E27FC236}">
                <a16:creationId xmlns:a16="http://schemas.microsoft.com/office/drawing/2014/main" id="{A12AC76D-1E0B-4BC2-8858-9BBEE9907AC7}"/>
              </a:ext>
            </a:extLst>
          </p:cNvPr>
          <p:cNvSpPr/>
          <p:nvPr/>
        </p:nvSpPr>
        <p:spPr>
          <a:xfrm>
            <a:off x="4583832" y="304730"/>
            <a:ext cx="3024336" cy="1296144"/>
          </a:xfrm>
          <a:prstGeom prst="wedgeRoundRectCallout">
            <a:avLst>
              <a:gd name="adj1" fmla="val -2251"/>
              <a:gd name="adj2" fmla="val 131578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C00000"/>
                </a:solidFill>
              </a:rPr>
              <a:t>WHAT YOU DO</a:t>
            </a:r>
          </a:p>
          <a:p>
            <a:pPr algn="ctr"/>
            <a:r>
              <a:rPr lang="en-US" b="1" dirty="0">
                <a:solidFill>
                  <a:srgbClr val="0070C0"/>
                </a:solidFill>
              </a:rPr>
              <a:t>Create a dynamic and informative poster reflecting any area of linguistics</a:t>
            </a:r>
          </a:p>
        </p:txBody>
      </p:sp>
      <p:sp>
        <p:nvSpPr>
          <p:cNvPr id="10" name="Speech Bubble: Rectangle with Corners Rounded 9">
            <a:extLst>
              <a:ext uri="{FF2B5EF4-FFF2-40B4-BE49-F238E27FC236}">
                <a16:creationId xmlns:a16="http://schemas.microsoft.com/office/drawing/2014/main" id="{F579789E-2EC5-497A-A1E1-0821DA6812C7}"/>
              </a:ext>
            </a:extLst>
          </p:cNvPr>
          <p:cNvSpPr/>
          <p:nvPr/>
        </p:nvSpPr>
        <p:spPr>
          <a:xfrm>
            <a:off x="8862872" y="1129757"/>
            <a:ext cx="2736304" cy="1800200"/>
          </a:xfrm>
          <a:prstGeom prst="wedgeRoundRectCallout">
            <a:avLst>
              <a:gd name="adj1" fmla="val -81402"/>
              <a:gd name="adj2" fmla="val 48743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PRIZES</a:t>
            </a:r>
          </a:p>
          <a:p>
            <a:pPr algn="ctr"/>
            <a:r>
              <a:rPr lang="en-US" b="1" i="1" dirty="0">
                <a:solidFill>
                  <a:srgbClr val="7030A0"/>
                </a:solidFill>
              </a:rPr>
              <a:t>For each year group:</a:t>
            </a:r>
          </a:p>
          <a:p>
            <a:pPr algn="ctr"/>
            <a:r>
              <a:rPr lang="en-US" sz="2400" b="1" dirty="0">
                <a:solidFill>
                  <a:srgbClr val="7030A0"/>
                </a:solidFill>
              </a:rPr>
              <a:t>1</a:t>
            </a:r>
            <a:r>
              <a:rPr lang="en-US" sz="2400" b="1" baseline="30000" dirty="0">
                <a:solidFill>
                  <a:srgbClr val="7030A0"/>
                </a:solidFill>
              </a:rPr>
              <a:t>st</a:t>
            </a:r>
            <a:r>
              <a:rPr lang="en-US" sz="2400" b="1" dirty="0">
                <a:solidFill>
                  <a:srgbClr val="7030A0"/>
                </a:solidFill>
              </a:rPr>
              <a:t> prize of </a:t>
            </a:r>
            <a:r>
              <a:rPr lang="en-US" sz="2400" b="1" dirty="0">
                <a:solidFill>
                  <a:srgbClr val="C00000"/>
                </a:solidFill>
              </a:rPr>
              <a:t>£125</a:t>
            </a:r>
          </a:p>
          <a:p>
            <a:pPr algn="ctr"/>
            <a:r>
              <a:rPr lang="en-US" b="1" dirty="0">
                <a:solidFill>
                  <a:srgbClr val="7030A0"/>
                </a:solidFill>
              </a:rPr>
              <a:t> and </a:t>
            </a:r>
          </a:p>
          <a:p>
            <a:pPr algn="ctr"/>
            <a:r>
              <a:rPr lang="en-US" sz="2400" b="1" dirty="0">
                <a:solidFill>
                  <a:srgbClr val="7030A0"/>
                </a:solidFill>
              </a:rPr>
              <a:t>2</a:t>
            </a:r>
            <a:r>
              <a:rPr lang="en-US" sz="2400" b="1" baseline="30000" dirty="0">
                <a:solidFill>
                  <a:srgbClr val="7030A0"/>
                </a:solidFill>
              </a:rPr>
              <a:t>nd</a:t>
            </a:r>
            <a:r>
              <a:rPr lang="en-US" sz="2400" b="1" dirty="0">
                <a:solidFill>
                  <a:srgbClr val="7030A0"/>
                </a:solidFill>
              </a:rPr>
              <a:t> prize of </a:t>
            </a:r>
            <a:r>
              <a:rPr lang="en-US" sz="2400" b="1" dirty="0">
                <a:solidFill>
                  <a:srgbClr val="C00000"/>
                </a:solidFill>
              </a:rPr>
              <a:t>£75</a:t>
            </a:r>
          </a:p>
        </p:txBody>
      </p:sp>
      <p:sp>
        <p:nvSpPr>
          <p:cNvPr id="11" name="Speech Bubble: Rectangle with Corners Rounded 10">
            <a:extLst>
              <a:ext uri="{FF2B5EF4-FFF2-40B4-BE49-F238E27FC236}">
                <a16:creationId xmlns:a16="http://schemas.microsoft.com/office/drawing/2014/main" id="{696B2B37-9392-42A2-BF82-F93E12844152}"/>
              </a:ext>
            </a:extLst>
          </p:cNvPr>
          <p:cNvSpPr/>
          <p:nvPr/>
        </p:nvSpPr>
        <p:spPr>
          <a:xfrm>
            <a:off x="4391978" y="5373216"/>
            <a:ext cx="4584341" cy="1296144"/>
          </a:xfrm>
          <a:prstGeom prst="wedgeRoundRectCallout">
            <a:avLst>
              <a:gd name="adj1" fmla="val 330"/>
              <a:gd name="adj2" fmla="val -163106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If you produce a printed poster you will be reimbursed for your printing costs.</a:t>
            </a:r>
          </a:p>
          <a:p>
            <a:pPr algn="ctr"/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 You can submit a poster even if you cannot attend the poster competition itself.</a:t>
            </a:r>
          </a:p>
        </p:txBody>
      </p:sp>
      <p:sp>
        <p:nvSpPr>
          <p:cNvPr id="12" name="Speech Bubble: Rectangle with Corners Rounded 11">
            <a:extLst>
              <a:ext uri="{FF2B5EF4-FFF2-40B4-BE49-F238E27FC236}">
                <a16:creationId xmlns:a16="http://schemas.microsoft.com/office/drawing/2014/main" id="{0ABB50CC-968D-4795-A08B-ECFA4B7F6E70}"/>
              </a:ext>
            </a:extLst>
          </p:cNvPr>
          <p:cNvSpPr/>
          <p:nvPr/>
        </p:nvSpPr>
        <p:spPr>
          <a:xfrm>
            <a:off x="9120336" y="3922185"/>
            <a:ext cx="2736304" cy="1296144"/>
          </a:xfrm>
          <a:prstGeom prst="wedgeRoundRectCallout">
            <a:avLst>
              <a:gd name="adj1" fmla="val -85579"/>
              <a:gd name="adj2" fmla="val -55080"/>
              <a:gd name="adj3" fmla="val 16667"/>
            </a:avLst>
          </a:prstGeom>
          <a:gradFill>
            <a:gsLst>
              <a:gs pos="0">
                <a:srgbClr val="FFFF00"/>
              </a:gs>
              <a:gs pos="35000">
                <a:srgbClr val="FFFF99"/>
              </a:gs>
              <a:gs pos="100000">
                <a:srgbClr val="FFFFCC"/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i="1" dirty="0">
                <a:solidFill>
                  <a:srgbClr val="C00000"/>
                </a:solidFill>
              </a:rPr>
              <a:t>Individual and group entries are welcome</a:t>
            </a:r>
          </a:p>
        </p:txBody>
      </p:sp>
      <p:sp>
        <p:nvSpPr>
          <p:cNvPr id="13" name="Speech Bubble: Rectangle with Corners Rounded 12">
            <a:extLst>
              <a:ext uri="{FF2B5EF4-FFF2-40B4-BE49-F238E27FC236}">
                <a16:creationId xmlns:a16="http://schemas.microsoft.com/office/drawing/2014/main" id="{169537BC-129D-4433-ACD8-59983D5D2AC5}"/>
              </a:ext>
            </a:extLst>
          </p:cNvPr>
          <p:cNvSpPr/>
          <p:nvPr/>
        </p:nvSpPr>
        <p:spPr>
          <a:xfrm>
            <a:off x="47327" y="3789040"/>
            <a:ext cx="4217903" cy="2005353"/>
          </a:xfrm>
          <a:prstGeom prst="wedgeRoundRectCallout">
            <a:avLst>
              <a:gd name="adj1" fmla="val 81917"/>
              <a:gd name="adj2" fmla="val -43420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0070C0"/>
                </a:solidFill>
              </a:rPr>
              <a:t>TO TAKE PART</a:t>
            </a:r>
          </a:p>
          <a:p>
            <a:pPr algn="ctr"/>
            <a:r>
              <a:rPr lang="en-US" b="1" dirty="0">
                <a:solidFill>
                  <a:srgbClr val="00B050"/>
                </a:solidFill>
              </a:rPr>
              <a:t> send an email to </a:t>
            </a:r>
            <a:r>
              <a:rPr lang="en-US" b="1" u="sng" dirty="0">
                <a:solidFill>
                  <a:srgbClr val="C0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l.sankaran@kcl.ac.uk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i="1" dirty="0">
                <a:solidFill>
                  <a:srgbClr val="00B050"/>
                </a:solidFill>
              </a:rPr>
              <a:t>before 5</a:t>
            </a:r>
            <a:r>
              <a:rPr lang="en-US" b="1" i="1" baseline="30000" dirty="0">
                <a:solidFill>
                  <a:srgbClr val="00B050"/>
                </a:solidFill>
              </a:rPr>
              <a:t>th</a:t>
            </a:r>
            <a:r>
              <a:rPr lang="en-US" b="1" i="1" dirty="0">
                <a:solidFill>
                  <a:srgbClr val="00B050"/>
                </a:solidFill>
              </a:rPr>
              <a:t> February</a:t>
            </a:r>
            <a:r>
              <a:rPr lang="en-US" b="1" dirty="0">
                <a:solidFill>
                  <a:srgbClr val="00B050"/>
                </a:solidFill>
              </a:rPr>
              <a:t>, giving:</a:t>
            </a:r>
          </a:p>
          <a:p>
            <a:pPr marL="285750" indent="-285750" algn="ctr">
              <a:buClr>
                <a:srgbClr val="FF0000"/>
              </a:buClr>
              <a:buFont typeface="Wingdings" panose="05000000000000000000" pitchFamily="2" charset="2"/>
              <a:buChar char=""/>
            </a:pPr>
            <a:r>
              <a:rPr lang="en-US" b="1" dirty="0">
                <a:solidFill>
                  <a:srgbClr val="00B050"/>
                </a:solidFill>
              </a:rPr>
              <a:t>The title of the poster</a:t>
            </a:r>
          </a:p>
          <a:p>
            <a:pPr marL="285750" indent="-285750" algn="ctr">
              <a:buClr>
                <a:srgbClr val="FF0000"/>
              </a:buClr>
              <a:buFont typeface="Wingdings" panose="05000000000000000000" pitchFamily="2" charset="2"/>
              <a:buChar char=""/>
            </a:pPr>
            <a:r>
              <a:rPr lang="en-US" b="1" dirty="0">
                <a:solidFill>
                  <a:srgbClr val="00B050"/>
                </a:solidFill>
              </a:rPr>
              <a:t>Name(s) of participant(s)</a:t>
            </a:r>
          </a:p>
          <a:p>
            <a:pPr marL="285750" indent="-285750" algn="ctr">
              <a:buClr>
                <a:srgbClr val="FF0000"/>
              </a:buClr>
              <a:buFont typeface="Wingdings" panose="05000000000000000000" pitchFamily="2" charset="2"/>
              <a:buChar char=""/>
            </a:pPr>
            <a:r>
              <a:rPr lang="en-US" b="1" dirty="0">
                <a:solidFill>
                  <a:srgbClr val="00B050"/>
                </a:solidFill>
              </a:rPr>
              <a:t>Type of poster (digital or printed)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7" fill="hold">
                                          <p:stCondLst>
                                            <p:cond delay="227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7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750"/>
                            </p:stCondLst>
                            <p:childTnLst>
                              <p:par>
                                <p:cTn id="13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8750"/>
                            </p:stCondLst>
                            <p:childTnLst>
                              <p:par>
                                <p:cTn id="20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750"/>
                            </p:stCondLst>
                            <p:childTnLst>
                              <p:par>
                                <p:cTn id="27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2750"/>
                            </p:stCondLst>
                            <p:childTnLst>
                              <p:par>
                                <p:cTn id="34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4750"/>
                            </p:stCondLst>
                            <p:childTnLst>
                              <p:par>
                                <p:cTn id="41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6750"/>
                            </p:stCondLst>
                            <p:childTnLst>
                              <p:par>
                                <p:cTn id="48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5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40000" cy="6858000"/>
          </a:xfrm>
          <a:ln w="38100">
            <a:solidFill>
              <a:srgbClr val="00B0F0"/>
            </a:solidFill>
            <a:prstDash val="sysDash"/>
          </a:ln>
        </p:spPr>
        <p:txBody>
          <a:bodyPr vert="vert270">
            <a:noAutofit/>
          </a:bodyPr>
          <a:lstStyle/>
          <a:p>
            <a:r>
              <a:rPr lang="en-GB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Adverbs: </a:t>
            </a:r>
            <a:br>
              <a:rPr lang="en-GB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GB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Qualifying and Modifying</a:t>
            </a:r>
          </a:p>
        </p:txBody>
      </p:sp>
      <p:sp>
        <p:nvSpPr>
          <p:cNvPr id="3" name="Arrow: Down 2">
            <a:extLst>
              <a:ext uri="{FF2B5EF4-FFF2-40B4-BE49-F238E27FC236}">
                <a16:creationId xmlns:a16="http://schemas.microsoft.com/office/drawing/2014/main" id="{FC26EED0-266D-487F-A509-94A52D46605B}"/>
              </a:ext>
            </a:extLst>
          </p:cNvPr>
          <p:cNvSpPr/>
          <p:nvPr/>
        </p:nvSpPr>
        <p:spPr>
          <a:xfrm>
            <a:off x="2017548" y="855744"/>
            <a:ext cx="792088" cy="1584176"/>
          </a:xfrm>
          <a:prstGeom prst="downArrow">
            <a:avLst>
              <a:gd name="adj1" fmla="val 68471"/>
              <a:gd name="adj2" fmla="val 40765"/>
            </a:avLst>
          </a:prstGeom>
          <a:solidFill>
            <a:schemeClr val="bg1">
              <a:lumMod val="6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dirty="0"/>
              <a:t>Manner</a:t>
            </a:r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CAAD2E25-49CB-49DB-AF73-86B961AD3997}"/>
              </a:ext>
            </a:extLst>
          </p:cNvPr>
          <p:cNvSpPr/>
          <p:nvPr/>
        </p:nvSpPr>
        <p:spPr>
          <a:xfrm>
            <a:off x="6498730" y="857352"/>
            <a:ext cx="792088" cy="1584176"/>
          </a:xfrm>
          <a:prstGeom prst="downArrow">
            <a:avLst>
              <a:gd name="adj1" fmla="val 68471"/>
              <a:gd name="adj2" fmla="val 40765"/>
            </a:avLst>
          </a:prstGeom>
          <a:solidFill>
            <a:schemeClr val="bg1">
              <a:lumMod val="6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dirty="0"/>
              <a:t>Certainty</a:t>
            </a:r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id="{5B2C0BB2-4AE0-489B-93EB-537803F4BFC2}"/>
              </a:ext>
            </a:extLst>
          </p:cNvPr>
          <p:cNvSpPr/>
          <p:nvPr/>
        </p:nvSpPr>
        <p:spPr>
          <a:xfrm>
            <a:off x="5577744" y="855744"/>
            <a:ext cx="792088" cy="1584176"/>
          </a:xfrm>
          <a:prstGeom prst="downArrow">
            <a:avLst>
              <a:gd name="adj1" fmla="val 68471"/>
              <a:gd name="adj2" fmla="val 40765"/>
            </a:avLst>
          </a:prstGeom>
          <a:solidFill>
            <a:schemeClr val="bg1">
              <a:lumMod val="6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dirty="0"/>
              <a:t>Frequency</a:t>
            </a:r>
          </a:p>
        </p:txBody>
      </p:sp>
      <p:sp>
        <p:nvSpPr>
          <p:cNvPr id="6" name="Arrow: Down 5">
            <a:extLst>
              <a:ext uri="{FF2B5EF4-FFF2-40B4-BE49-F238E27FC236}">
                <a16:creationId xmlns:a16="http://schemas.microsoft.com/office/drawing/2014/main" id="{ECF65228-0B54-4952-9C0A-7FFBCA6CAA62}"/>
              </a:ext>
            </a:extLst>
          </p:cNvPr>
          <p:cNvSpPr/>
          <p:nvPr/>
        </p:nvSpPr>
        <p:spPr>
          <a:xfrm>
            <a:off x="4656758" y="855744"/>
            <a:ext cx="792088" cy="1584176"/>
          </a:xfrm>
          <a:prstGeom prst="downArrow">
            <a:avLst>
              <a:gd name="adj1" fmla="val 68471"/>
              <a:gd name="adj2" fmla="val 40765"/>
            </a:avLst>
          </a:prstGeom>
          <a:solidFill>
            <a:schemeClr val="bg1">
              <a:lumMod val="6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dirty="0"/>
              <a:t>Time</a:t>
            </a:r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0929A4BE-D389-4A5A-98EA-D74A5BEF4330}"/>
              </a:ext>
            </a:extLst>
          </p:cNvPr>
          <p:cNvSpPr/>
          <p:nvPr/>
        </p:nvSpPr>
        <p:spPr>
          <a:xfrm>
            <a:off x="2943684" y="855744"/>
            <a:ext cx="792088" cy="1584176"/>
          </a:xfrm>
          <a:prstGeom prst="downArrow">
            <a:avLst>
              <a:gd name="adj1" fmla="val 68471"/>
              <a:gd name="adj2" fmla="val 40765"/>
            </a:avLst>
          </a:prstGeom>
          <a:solidFill>
            <a:schemeClr val="bg1">
              <a:lumMod val="6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dirty="0"/>
              <a:t>Place</a:t>
            </a:r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A6234DFC-1DD7-4875-AAFD-CB6739546CB5}"/>
              </a:ext>
            </a:extLst>
          </p:cNvPr>
          <p:cNvSpPr/>
          <p:nvPr/>
        </p:nvSpPr>
        <p:spPr>
          <a:xfrm>
            <a:off x="8211804" y="855744"/>
            <a:ext cx="792088" cy="1584176"/>
          </a:xfrm>
          <a:prstGeom prst="downArrow">
            <a:avLst>
              <a:gd name="adj1" fmla="val 68471"/>
              <a:gd name="adj2" fmla="val 40765"/>
            </a:avLst>
          </a:prstGeom>
          <a:solidFill>
            <a:schemeClr val="bg1">
              <a:lumMod val="6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dirty="0"/>
              <a:t>Emphasis</a:t>
            </a:r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3B0DDC56-77AA-4C80-BCB2-51766CFBECF1}"/>
              </a:ext>
            </a:extLst>
          </p:cNvPr>
          <p:cNvSpPr/>
          <p:nvPr/>
        </p:nvSpPr>
        <p:spPr>
          <a:xfrm>
            <a:off x="9132790" y="855744"/>
            <a:ext cx="792088" cy="1584176"/>
          </a:xfrm>
          <a:prstGeom prst="downArrow">
            <a:avLst>
              <a:gd name="adj1" fmla="val 68471"/>
              <a:gd name="adj2" fmla="val 40765"/>
            </a:avLst>
          </a:prstGeom>
          <a:solidFill>
            <a:schemeClr val="bg1">
              <a:lumMod val="6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dirty="0"/>
              <a:t>Degree</a:t>
            </a:r>
          </a:p>
        </p:txBody>
      </p:sp>
      <p:sp>
        <p:nvSpPr>
          <p:cNvPr id="11" name="Arrow: Down 10">
            <a:extLst>
              <a:ext uri="{FF2B5EF4-FFF2-40B4-BE49-F238E27FC236}">
                <a16:creationId xmlns:a16="http://schemas.microsoft.com/office/drawing/2014/main" id="{2C3F142E-CAA0-4286-985F-69174132E354}"/>
              </a:ext>
            </a:extLst>
          </p:cNvPr>
          <p:cNvSpPr/>
          <p:nvPr/>
        </p:nvSpPr>
        <p:spPr>
          <a:xfrm>
            <a:off x="10849018" y="855744"/>
            <a:ext cx="792088" cy="1584176"/>
          </a:xfrm>
          <a:prstGeom prst="downArrow">
            <a:avLst>
              <a:gd name="adj1" fmla="val 68471"/>
              <a:gd name="adj2" fmla="val 40765"/>
            </a:avLst>
          </a:prstGeom>
          <a:solidFill>
            <a:schemeClr val="bg1">
              <a:lumMod val="6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dirty="0"/>
              <a:t>Negation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45E4F88-830B-4A8D-864B-B956627E8BCA}"/>
              </a:ext>
            </a:extLst>
          </p:cNvPr>
          <p:cNvSpPr/>
          <p:nvPr/>
        </p:nvSpPr>
        <p:spPr>
          <a:xfrm>
            <a:off x="1991544" y="2593714"/>
            <a:ext cx="1718224" cy="57606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Verb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94E1BF-39E9-41B9-A725-A57BF5C59A50}"/>
              </a:ext>
            </a:extLst>
          </p:cNvPr>
          <p:cNvSpPr/>
          <p:nvPr/>
        </p:nvSpPr>
        <p:spPr>
          <a:xfrm>
            <a:off x="4625604" y="2593714"/>
            <a:ext cx="2639210" cy="57606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Verb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4E829A6-7F09-444E-987E-B94DA267B8C1}"/>
              </a:ext>
            </a:extLst>
          </p:cNvPr>
          <p:cNvSpPr/>
          <p:nvPr/>
        </p:nvSpPr>
        <p:spPr>
          <a:xfrm>
            <a:off x="8179046" y="3323572"/>
            <a:ext cx="1718224" cy="57606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Adjective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C63F5F8-140D-45CD-BC9B-0B829036B74F}"/>
              </a:ext>
            </a:extLst>
          </p:cNvPr>
          <p:cNvSpPr/>
          <p:nvPr/>
        </p:nvSpPr>
        <p:spPr>
          <a:xfrm>
            <a:off x="8179046" y="4052906"/>
            <a:ext cx="1718224" cy="57606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Noun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D5936C2-858B-400A-AEAC-70250AC8B55D}"/>
              </a:ext>
            </a:extLst>
          </p:cNvPr>
          <p:cNvSpPr/>
          <p:nvPr/>
        </p:nvSpPr>
        <p:spPr>
          <a:xfrm>
            <a:off x="10671225" y="2593714"/>
            <a:ext cx="1095666" cy="57606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Verb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13C7982-B833-4269-8BA3-5DCCA080226E}"/>
              </a:ext>
            </a:extLst>
          </p:cNvPr>
          <p:cNvSpPr/>
          <p:nvPr/>
        </p:nvSpPr>
        <p:spPr>
          <a:xfrm>
            <a:off x="10669621" y="3323572"/>
            <a:ext cx="1095666" cy="57606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Adjective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6CFA49A-E10B-4659-936B-98BA1AE2DACC}"/>
              </a:ext>
            </a:extLst>
          </p:cNvPr>
          <p:cNvSpPr/>
          <p:nvPr/>
        </p:nvSpPr>
        <p:spPr>
          <a:xfrm>
            <a:off x="10669621" y="4052906"/>
            <a:ext cx="1095666" cy="57606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Noun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79CA199-3683-48B7-9542-E844F83914FF}"/>
              </a:ext>
            </a:extLst>
          </p:cNvPr>
          <p:cNvSpPr/>
          <p:nvPr/>
        </p:nvSpPr>
        <p:spPr>
          <a:xfrm>
            <a:off x="4625604" y="4782764"/>
            <a:ext cx="2639210" cy="57606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Tense System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9206E33-3BF0-4269-AF03-348A46ACDEE3}"/>
              </a:ext>
            </a:extLst>
          </p:cNvPr>
          <p:cNvSpPr/>
          <p:nvPr/>
        </p:nvSpPr>
        <p:spPr>
          <a:xfrm>
            <a:off x="1991544" y="116632"/>
            <a:ext cx="9773743" cy="5760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Adverbs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9A89248-0985-45F2-9853-C9B19981866B}"/>
              </a:ext>
            </a:extLst>
          </p:cNvPr>
          <p:cNvSpPr/>
          <p:nvPr/>
        </p:nvSpPr>
        <p:spPr>
          <a:xfrm>
            <a:off x="2943685" y="4054591"/>
            <a:ext cx="2505161" cy="57606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Deixis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79E66040-7285-48A8-B0F0-7AF48DF0EBC2}"/>
              </a:ext>
            </a:extLst>
          </p:cNvPr>
          <p:cNvSpPr/>
          <p:nvPr/>
        </p:nvSpPr>
        <p:spPr>
          <a:xfrm>
            <a:off x="1989940" y="5589240"/>
            <a:ext cx="9775347" cy="100811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rgbClr val="FF0000"/>
                </a:solidFill>
              </a:rPr>
              <a:t>This is the English system of adverbs.</a:t>
            </a:r>
          </a:p>
          <a:p>
            <a:pPr algn="ctr"/>
            <a:r>
              <a:rPr lang="en-GB" b="1" dirty="0">
                <a:solidFill>
                  <a:srgbClr val="FF0000"/>
                </a:solidFill>
              </a:rPr>
              <a:t>Other languages have other systems (see Wikipedia – Adverbs).</a:t>
            </a:r>
          </a:p>
          <a:p>
            <a:pPr algn="ctr"/>
            <a:r>
              <a:rPr lang="en-GB" b="1" dirty="0">
                <a:solidFill>
                  <a:srgbClr val="FF0000"/>
                </a:solidFill>
              </a:rPr>
              <a:t>Feel free to adopt your own system of adverbials in your language.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1A1DD38-B636-494D-94C7-3009A033BE33}"/>
              </a:ext>
            </a:extLst>
          </p:cNvPr>
          <p:cNvSpPr/>
          <p:nvPr/>
        </p:nvSpPr>
        <p:spPr>
          <a:xfrm>
            <a:off x="8173474" y="2593714"/>
            <a:ext cx="1718224" cy="57606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Verb</a:t>
            </a:r>
          </a:p>
        </p:txBody>
      </p:sp>
    </p:spTree>
    <p:extLst>
      <p:ext uri="{BB962C8B-B14F-4D97-AF65-F5344CB8AC3E}">
        <p14:creationId xmlns:p14="http://schemas.microsoft.com/office/powerpoint/2010/main" val="216093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500"/>
                            </p:stCondLst>
                            <p:childTnLst>
                              <p:par>
                                <p:cTn id="5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000"/>
                            </p:stCondLst>
                            <p:childTnLst>
                              <p:par>
                                <p:cTn id="7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4500"/>
                            </p:stCondLst>
                            <p:childTnLst>
                              <p:par>
                                <p:cTn id="7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0"/>
                            </p:stCondLst>
                            <p:childTnLst>
                              <p:par>
                                <p:cTn id="9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8" grpId="0" animBg="1"/>
      <p:bldP spid="19" grpId="0" animBg="1"/>
      <p:bldP spid="20" grpId="0" animBg="1"/>
      <p:bldP spid="22" grpId="0" animBg="1"/>
      <p:bldP spid="23" grpId="0" animBg="1"/>
      <p:bldP spid="24" grpId="0" animBg="1"/>
      <p:bldP spid="26" grpId="0" animBg="1"/>
      <p:bldP spid="2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40000" cy="6858000"/>
          </a:xfrm>
          <a:ln w="38100">
            <a:solidFill>
              <a:srgbClr val="00B0F0"/>
            </a:solidFill>
            <a:prstDash val="sysDash"/>
          </a:ln>
        </p:spPr>
        <p:txBody>
          <a:bodyPr vert="vert270">
            <a:noAutofit/>
          </a:bodyPr>
          <a:lstStyle/>
          <a:p>
            <a:r>
              <a:rPr lang="en-GB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Deixis and Determining</a:t>
            </a:r>
          </a:p>
        </p:txBody>
      </p:sp>
      <p:sp>
        <p:nvSpPr>
          <p:cNvPr id="3" name="Scroll: Horizontal 2">
            <a:extLst>
              <a:ext uri="{FF2B5EF4-FFF2-40B4-BE49-F238E27FC236}">
                <a16:creationId xmlns:a16="http://schemas.microsoft.com/office/drawing/2014/main" id="{2B18B42D-C3B8-44F8-95C9-FC2D1FCBB9B6}"/>
              </a:ext>
            </a:extLst>
          </p:cNvPr>
          <p:cNvSpPr/>
          <p:nvPr/>
        </p:nvSpPr>
        <p:spPr>
          <a:xfrm>
            <a:off x="1677880" y="30704"/>
            <a:ext cx="10334080" cy="2160000"/>
          </a:xfrm>
          <a:prstGeom prst="horizontalScroll">
            <a:avLst>
              <a:gd name="adj" fmla="val 8699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FF0000"/>
                </a:solidFill>
              </a:rPr>
              <a:t>Deixis means pointing.</a:t>
            </a:r>
          </a:p>
          <a:p>
            <a:pPr algn="ctr"/>
            <a:r>
              <a:rPr lang="en-GB" b="1" dirty="0"/>
              <a:t>You can point with the finger, the elbow, the nose, the foot, your gaze, head movements … or sounds.</a:t>
            </a:r>
          </a:p>
          <a:p>
            <a:pPr algn="ctr"/>
            <a:r>
              <a:rPr lang="en-GB" b="1" dirty="0"/>
              <a:t>Language is </a:t>
            </a:r>
            <a:r>
              <a:rPr lang="en-GB" b="1" dirty="0">
                <a:solidFill>
                  <a:srgbClr val="0070C0"/>
                </a:solidFill>
              </a:rPr>
              <a:t>embodied</a:t>
            </a:r>
            <a:r>
              <a:rPr lang="en-GB" b="1" dirty="0"/>
              <a:t>: if you can do it with your body, you can do it with words.</a:t>
            </a:r>
          </a:p>
          <a:p>
            <a:pPr algn="ctr"/>
            <a:r>
              <a:rPr lang="en-GB" sz="2400" b="1" dirty="0">
                <a:solidFill>
                  <a:srgbClr val="FF0000"/>
                </a:solidFill>
              </a:rPr>
              <a:t>Deixis is a major tool of  human communication.</a:t>
            </a:r>
          </a:p>
          <a:p>
            <a:pPr algn="ctr"/>
            <a:r>
              <a:rPr lang="en-GB" b="1" dirty="0"/>
              <a:t>It establishes </a:t>
            </a:r>
            <a:r>
              <a:rPr lang="en-GB" b="1" dirty="0">
                <a:solidFill>
                  <a:srgbClr val="0070C0"/>
                </a:solidFill>
              </a:rPr>
              <a:t>joint attention</a:t>
            </a:r>
            <a:r>
              <a:rPr lang="en-GB" b="1" dirty="0"/>
              <a:t>, enhances </a:t>
            </a:r>
            <a:r>
              <a:rPr lang="en-GB" b="1" dirty="0">
                <a:solidFill>
                  <a:srgbClr val="0070C0"/>
                </a:solidFill>
              </a:rPr>
              <a:t>negotiation toward meaning</a:t>
            </a:r>
            <a:r>
              <a:rPr lang="en-GB" b="1" dirty="0"/>
              <a:t>, and enables </a:t>
            </a:r>
            <a:r>
              <a:rPr lang="en-GB" b="1" dirty="0">
                <a:solidFill>
                  <a:srgbClr val="0070C0"/>
                </a:solidFill>
              </a:rPr>
              <a:t>joint enterprise</a:t>
            </a:r>
            <a:r>
              <a:rPr lang="en-GB" b="1" dirty="0"/>
              <a:t>.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7BA6BA4-9A5D-417A-924C-9C90C6F93083}"/>
              </a:ext>
            </a:extLst>
          </p:cNvPr>
          <p:cNvSpPr/>
          <p:nvPr/>
        </p:nvSpPr>
        <p:spPr>
          <a:xfrm>
            <a:off x="10031960" y="2190704"/>
            <a:ext cx="1980000" cy="19800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dirty="0"/>
              <a:t>Deixis can use …</a:t>
            </a:r>
          </a:p>
          <a:p>
            <a:pPr algn="ctr"/>
            <a:r>
              <a:rPr lang="en-GB" sz="2400" b="1" dirty="0">
                <a:solidFill>
                  <a:srgbClr val="FFFF00"/>
                </a:solidFill>
              </a:rPr>
              <a:t>Adverbs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Here, There, Now, Today, Eventually, etc. 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44EF350-56C1-452D-908F-C78A892AB727}"/>
              </a:ext>
            </a:extLst>
          </p:cNvPr>
          <p:cNvSpPr/>
          <p:nvPr/>
        </p:nvSpPr>
        <p:spPr>
          <a:xfrm>
            <a:off x="5855496" y="2190704"/>
            <a:ext cx="1980000" cy="19800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dirty="0"/>
              <a:t>Deixis can use …</a:t>
            </a:r>
          </a:p>
          <a:p>
            <a:pPr algn="ctr"/>
            <a:r>
              <a:rPr lang="en-GB" sz="2400" b="1" dirty="0">
                <a:solidFill>
                  <a:srgbClr val="FFFF00"/>
                </a:solidFill>
              </a:rPr>
              <a:t>Adjectives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Left, Far, Early, Underground, Sitting, etc.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9A84B7E2-0F74-4893-A502-349313012DDC}"/>
              </a:ext>
            </a:extLst>
          </p:cNvPr>
          <p:cNvSpPr/>
          <p:nvPr/>
        </p:nvSpPr>
        <p:spPr>
          <a:xfrm>
            <a:off x="1679032" y="2190704"/>
            <a:ext cx="1980000" cy="19800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dirty="0"/>
              <a:t>Deixis can use …</a:t>
            </a:r>
          </a:p>
          <a:p>
            <a:pPr algn="ctr"/>
            <a:r>
              <a:rPr lang="en-GB" sz="2400" b="1" dirty="0">
                <a:solidFill>
                  <a:srgbClr val="FFFF00"/>
                </a:solidFill>
              </a:rPr>
              <a:t>Verbs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Move, Place, Drop, Gather, Include, etc.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33F99201-BF47-4E14-9204-D88B8F8AB1FF}"/>
              </a:ext>
            </a:extLst>
          </p:cNvPr>
          <p:cNvSpPr/>
          <p:nvPr/>
        </p:nvSpPr>
        <p:spPr>
          <a:xfrm>
            <a:off x="3767264" y="2190704"/>
            <a:ext cx="1980000" cy="198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dirty="0"/>
              <a:t>Deixis can use …</a:t>
            </a:r>
          </a:p>
          <a:p>
            <a:pPr algn="ctr"/>
            <a:r>
              <a:rPr lang="en-GB" sz="2400" b="1" dirty="0">
                <a:solidFill>
                  <a:srgbClr val="FFFF00"/>
                </a:solidFill>
              </a:rPr>
              <a:t>Adpositions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Into, Between, Over, Beside, Towards, etc.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93F3986A-6CD1-4D09-9EE1-61E64734E14B}"/>
              </a:ext>
            </a:extLst>
          </p:cNvPr>
          <p:cNvSpPr/>
          <p:nvPr/>
        </p:nvSpPr>
        <p:spPr>
          <a:xfrm>
            <a:off x="7943728" y="2190704"/>
            <a:ext cx="1980000" cy="1980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dirty="0"/>
              <a:t>Deixis can use …</a:t>
            </a:r>
          </a:p>
          <a:p>
            <a:pPr algn="ctr"/>
            <a:r>
              <a:rPr lang="en-GB" sz="2400" b="1" dirty="0">
                <a:solidFill>
                  <a:srgbClr val="FFFF00"/>
                </a:solidFill>
              </a:rPr>
              <a:t>Nouns</a:t>
            </a:r>
          </a:p>
          <a:p>
            <a:pPr algn="ctr"/>
            <a:r>
              <a:rPr lang="en-GB" i="1" dirty="0">
                <a:solidFill>
                  <a:schemeClr val="bg1"/>
                </a:solidFill>
              </a:rPr>
              <a:t>Any named object used as a landmark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C00596BE-4633-4523-A93A-616E4D251D86}"/>
              </a:ext>
            </a:extLst>
          </p:cNvPr>
          <p:cNvSpPr/>
          <p:nvPr/>
        </p:nvSpPr>
        <p:spPr>
          <a:xfrm>
            <a:off x="10031960" y="4215808"/>
            <a:ext cx="1980000" cy="5400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there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E5FFB461-B85D-4458-B7CB-E91216B5BB55}"/>
              </a:ext>
            </a:extLst>
          </p:cNvPr>
          <p:cNvSpPr/>
          <p:nvPr/>
        </p:nvSpPr>
        <p:spPr>
          <a:xfrm>
            <a:off x="6683808" y="4215808"/>
            <a:ext cx="1151688" cy="5400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Left-hand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17067DAE-8540-472D-9383-AD232554E7DD}"/>
              </a:ext>
            </a:extLst>
          </p:cNvPr>
          <p:cNvSpPr/>
          <p:nvPr/>
        </p:nvSpPr>
        <p:spPr>
          <a:xfrm>
            <a:off x="1675900" y="4215808"/>
            <a:ext cx="1980000" cy="5400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Go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E0B719FF-06B3-4995-AC1C-90D001809AA6}"/>
              </a:ext>
            </a:extLst>
          </p:cNvPr>
          <p:cNvSpPr/>
          <p:nvPr/>
        </p:nvSpPr>
        <p:spPr>
          <a:xfrm>
            <a:off x="3764132" y="4215808"/>
            <a:ext cx="1983132" cy="54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up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1A4BEBB6-4AE0-4102-B1C5-0158670997B7}"/>
              </a:ext>
            </a:extLst>
          </p:cNvPr>
          <p:cNvSpPr/>
          <p:nvPr/>
        </p:nvSpPr>
        <p:spPr>
          <a:xfrm>
            <a:off x="7943728" y="4215808"/>
            <a:ext cx="1980000" cy="540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pathway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68817BED-5601-4309-8ABB-504F3F133C7F}"/>
              </a:ext>
            </a:extLst>
          </p:cNvPr>
          <p:cNvSpPr/>
          <p:nvPr/>
        </p:nvSpPr>
        <p:spPr>
          <a:xfrm>
            <a:off x="5855496" y="4215808"/>
            <a:ext cx="720080" cy="5400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the</a:t>
            </a:r>
          </a:p>
        </p:txBody>
      </p:sp>
      <p:sp>
        <p:nvSpPr>
          <p:cNvPr id="20" name="Scroll: Horizontal 19">
            <a:extLst>
              <a:ext uri="{FF2B5EF4-FFF2-40B4-BE49-F238E27FC236}">
                <a16:creationId xmlns:a16="http://schemas.microsoft.com/office/drawing/2014/main" id="{D8B64CD3-BC9A-4474-B8FE-801A805946F1}"/>
              </a:ext>
            </a:extLst>
          </p:cNvPr>
          <p:cNvSpPr/>
          <p:nvPr/>
        </p:nvSpPr>
        <p:spPr>
          <a:xfrm>
            <a:off x="1675900" y="5157192"/>
            <a:ext cx="10334080" cy="1623720"/>
          </a:xfrm>
          <a:prstGeom prst="horizontalScroll">
            <a:avLst>
              <a:gd name="adj" fmla="val 8699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FF0000"/>
                </a:solidFill>
              </a:rPr>
              <a:t>Determiners are just another form of adjectival deixis.</a:t>
            </a:r>
          </a:p>
          <a:p>
            <a:pPr algn="ctr"/>
            <a:r>
              <a:rPr lang="en-GB" b="1" dirty="0"/>
              <a:t>They are not available in all languages.</a:t>
            </a:r>
          </a:p>
          <a:p>
            <a:pPr algn="ctr"/>
            <a:r>
              <a:rPr lang="en-GB" b="1" dirty="0"/>
              <a:t>Should you wish, you can scrap articles (</a:t>
            </a:r>
            <a:r>
              <a:rPr lang="en-GB" b="1" dirty="0">
                <a:solidFill>
                  <a:srgbClr val="0070C0"/>
                </a:solidFill>
              </a:rPr>
              <a:t>a</a:t>
            </a:r>
            <a:r>
              <a:rPr lang="en-GB" b="1" dirty="0"/>
              <a:t>, </a:t>
            </a:r>
            <a:r>
              <a:rPr lang="en-GB" b="1" dirty="0">
                <a:solidFill>
                  <a:srgbClr val="0070C0"/>
                </a:solidFill>
              </a:rPr>
              <a:t>some</a:t>
            </a:r>
            <a:r>
              <a:rPr lang="en-GB" b="1" dirty="0"/>
              <a:t>, </a:t>
            </a:r>
            <a:r>
              <a:rPr lang="en-GB" b="1" dirty="0">
                <a:solidFill>
                  <a:srgbClr val="0070C0"/>
                </a:solidFill>
              </a:rPr>
              <a:t>the</a:t>
            </a:r>
            <a:r>
              <a:rPr lang="en-GB" b="1" dirty="0"/>
              <a:t>)</a:t>
            </a:r>
          </a:p>
          <a:p>
            <a:pPr algn="ctr"/>
            <a:r>
              <a:rPr lang="en-GB" b="1" dirty="0"/>
              <a:t>and treat other determiners (e.g. </a:t>
            </a:r>
            <a:r>
              <a:rPr lang="en-GB" b="1" dirty="0">
                <a:solidFill>
                  <a:srgbClr val="0070C0"/>
                </a:solidFill>
              </a:rPr>
              <a:t>this</a:t>
            </a:r>
            <a:r>
              <a:rPr lang="en-GB" b="1" dirty="0"/>
              <a:t>, </a:t>
            </a:r>
            <a:r>
              <a:rPr lang="en-GB" b="1" dirty="0">
                <a:solidFill>
                  <a:srgbClr val="0070C0"/>
                </a:solidFill>
              </a:rPr>
              <a:t>that</a:t>
            </a:r>
            <a:r>
              <a:rPr lang="en-GB" b="1" dirty="0"/>
              <a:t>, </a:t>
            </a:r>
            <a:r>
              <a:rPr lang="en-GB" b="1" dirty="0">
                <a:solidFill>
                  <a:srgbClr val="0070C0"/>
                </a:solidFill>
              </a:rPr>
              <a:t>yon</a:t>
            </a:r>
            <a:r>
              <a:rPr lang="en-GB" b="1" dirty="0"/>
              <a:t>) as adjectives.</a:t>
            </a:r>
          </a:p>
        </p:txBody>
      </p:sp>
    </p:spTree>
    <p:extLst>
      <p:ext uri="{BB962C8B-B14F-4D97-AF65-F5344CB8AC3E}">
        <p14:creationId xmlns:p14="http://schemas.microsoft.com/office/powerpoint/2010/main" val="1023005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0"/>
                            </p:stCondLst>
                            <p:childTnLst>
                              <p:par>
                                <p:cTn id="5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500"/>
                            </p:stCondLst>
                            <p:childTnLst>
                              <p:par>
                                <p:cTn id="6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000"/>
                            </p:stCondLst>
                            <p:childTnLst>
                              <p:par>
                                <p:cTn id="6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6500"/>
                            </p:stCondLst>
                            <p:childTnLst>
                              <p:par>
                                <p:cTn id="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40000" cy="6858000"/>
          </a:xfrm>
          <a:ln w="38100">
            <a:solidFill>
              <a:srgbClr val="00B0F0"/>
            </a:solidFill>
            <a:prstDash val="sysDash"/>
          </a:ln>
        </p:spPr>
        <p:txBody>
          <a:bodyPr vert="vert270">
            <a:noAutofit/>
          </a:bodyPr>
          <a:lstStyle/>
          <a:p>
            <a:r>
              <a:rPr lang="en-GB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 Simpler System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DA1CAA9-1938-40B7-ABF3-E0F76C67B085}"/>
              </a:ext>
            </a:extLst>
          </p:cNvPr>
          <p:cNvSpPr/>
          <p:nvPr/>
        </p:nvSpPr>
        <p:spPr>
          <a:xfrm>
            <a:off x="3165936" y="115424"/>
            <a:ext cx="6161208" cy="144016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/>
              <a:t>really incredibly sweet blackberries</a:t>
            </a:r>
          </a:p>
          <a:p>
            <a:pPr algn="ctr"/>
            <a:r>
              <a:rPr lang="en-GB" b="1" dirty="0">
                <a:sym typeface="Wingdings" panose="05000000000000000000" pitchFamily="2" charset="2"/>
              </a:rPr>
              <a:t></a:t>
            </a:r>
            <a:r>
              <a:rPr lang="en-GB" b="1" dirty="0"/>
              <a:t> </a:t>
            </a:r>
          </a:p>
          <a:p>
            <a:pPr algn="ctr"/>
            <a:r>
              <a:rPr lang="en-GB" b="1" dirty="0"/>
              <a:t>[really [incredibly [sweet [blackberries]]]]</a:t>
            </a:r>
          </a:p>
          <a:p>
            <a:pPr algn="ctr"/>
            <a:r>
              <a:rPr lang="en-GB" b="1" dirty="0">
                <a:sym typeface="Wingdings" panose="05000000000000000000" pitchFamily="2" charset="2"/>
              </a:rPr>
              <a:t></a:t>
            </a:r>
          </a:p>
          <a:p>
            <a:pPr algn="ctr"/>
            <a:r>
              <a:rPr lang="en-GB" b="1" dirty="0">
                <a:sym typeface="Wingdings" panose="05000000000000000000" pitchFamily="2" charset="2"/>
              </a:rPr>
              <a:t>[adverb [adverb [adjective [noun]]]]</a:t>
            </a:r>
            <a:endParaRPr lang="en-GB" b="1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A339B5D-2BDB-4982-A586-7B2AA0EAAE40}"/>
              </a:ext>
            </a:extLst>
          </p:cNvPr>
          <p:cNvSpPr/>
          <p:nvPr/>
        </p:nvSpPr>
        <p:spPr>
          <a:xfrm>
            <a:off x="3165936" y="1700808"/>
            <a:ext cx="1440000" cy="720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really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188D277-8795-4A39-8622-781D57102089}"/>
              </a:ext>
            </a:extLst>
          </p:cNvPr>
          <p:cNvSpPr/>
          <p:nvPr/>
        </p:nvSpPr>
        <p:spPr>
          <a:xfrm>
            <a:off x="4739672" y="1699472"/>
            <a:ext cx="1440000" cy="720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incredibly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8933D36-EFF6-4DB9-BF3E-7016E374FBF2}"/>
              </a:ext>
            </a:extLst>
          </p:cNvPr>
          <p:cNvSpPr/>
          <p:nvPr/>
        </p:nvSpPr>
        <p:spPr>
          <a:xfrm>
            <a:off x="6313408" y="1699568"/>
            <a:ext cx="1440000" cy="720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sweet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066AD58-24F8-469C-BE5B-F53CBE147617}"/>
              </a:ext>
            </a:extLst>
          </p:cNvPr>
          <p:cNvSpPr/>
          <p:nvPr/>
        </p:nvSpPr>
        <p:spPr>
          <a:xfrm>
            <a:off x="7887144" y="1699568"/>
            <a:ext cx="1440000" cy="720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blackberries</a:t>
            </a:r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C5550E19-8746-464B-8EA1-40409D8A2617}"/>
              </a:ext>
            </a:extLst>
          </p:cNvPr>
          <p:cNvSpPr/>
          <p:nvPr/>
        </p:nvSpPr>
        <p:spPr>
          <a:xfrm>
            <a:off x="3165936" y="2562248"/>
            <a:ext cx="6161208" cy="721304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Becomes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4224A9A-8906-47F1-BAD8-A08AD0DFE202}"/>
              </a:ext>
            </a:extLst>
          </p:cNvPr>
          <p:cNvSpPr/>
          <p:nvPr/>
        </p:nvSpPr>
        <p:spPr>
          <a:xfrm>
            <a:off x="3170472" y="3427472"/>
            <a:ext cx="1440000" cy="720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Reality-c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673F123-5935-4D0D-A8D3-1F785B8D760B}"/>
              </a:ext>
            </a:extLst>
          </p:cNvPr>
          <p:cNvSpPr/>
          <p:nvPr/>
        </p:nvSpPr>
        <p:spPr>
          <a:xfrm>
            <a:off x="4736624" y="3427472"/>
            <a:ext cx="1440000" cy="720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[thing not believed]-b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3D8ECC6-A701-4301-9893-ACF7398487C1}"/>
              </a:ext>
            </a:extLst>
          </p:cNvPr>
          <p:cNvSpPr/>
          <p:nvPr/>
        </p:nvSpPr>
        <p:spPr>
          <a:xfrm>
            <a:off x="6313408" y="3427472"/>
            <a:ext cx="1440000" cy="720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Sweetness-a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37BA520-368C-4286-BFC9-A5C8E245636A}"/>
              </a:ext>
            </a:extLst>
          </p:cNvPr>
          <p:cNvSpPr/>
          <p:nvPr/>
        </p:nvSpPr>
        <p:spPr>
          <a:xfrm>
            <a:off x="7887144" y="3427472"/>
            <a:ext cx="1440000" cy="720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blackberries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48FE7FC-0E51-4929-8283-9B063AB2A83A}"/>
              </a:ext>
            </a:extLst>
          </p:cNvPr>
          <p:cNvSpPr/>
          <p:nvPr/>
        </p:nvSpPr>
        <p:spPr>
          <a:xfrm>
            <a:off x="1604320" y="4291392"/>
            <a:ext cx="9296560" cy="720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FF0000"/>
                </a:solidFill>
              </a:rPr>
              <a:t>It is extensible:</a:t>
            </a:r>
          </a:p>
          <a:p>
            <a:pPr algn="ctr"/>
            <a:r>
              <a:rPr lang="en-GB" b="1" dirty="0"/>
              <a:t>Really very incredibly sweet and juicy blackberries</a:t>
            </a:r>
          </a:p>
        </p:txBody>
      </p:sp>
      <p:sp>
        <p:nvSpPr>
          <p:cNvPr id="14" name="Arrow: Down 13">
            <a:extLst>
              <a:ext uri="{FF2B5EF4-FFF2-40B4-BE49-F238E27FC236}">
                <a16:creationId xmlns:a16="http://schemas.microsoft.com/office/drawing/2014/main" id="{7A7ACAE3-2F23-425E-A6C9-D67D052248D9}"/>
              </a:ext>
            </a:extLst>
          </p:cNvPr>
          <p:cNvSpPr/>
          <p:nvPr/>
        </p:nvSpPr>
        <p:spPr>
          <a:xfrm>
            <a:off x="1604184" y="5146864"/>
            <a:ext cx="9296696" cy="728416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Becomes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9BBA876-1FDA-45FA-9A7A-BFFFB7A946C8}"/>
              </a:ext>
            </a:extLst>
          </p:cNvPr>
          <p:cNvSpPr/>
          <p:nvPr/>
        </p:nvSpPr>
        <p:spPr>
          <a:xfrm>
            <a:off x="3170472" y="5979056"/>
            <a:ext cx="1440000" cy="720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[large set]-c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B9C2B4A-F4BF-4DDF-A7A0-D508C25A9EB9}"/>
              </a:ext>
            </a:extLst>
          </p:cNvPr>
          <p:cNvSpPr/>
          <p:nvPr/>
        </p:nvSpPr>
        <p:spPr>
          <a:xfrm>
            <a:off x="4736624" y="5979056"/>
            <a:ext cx="1440000" cy="720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[thing not believed]-b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B78A5B0-D81A-46A6-B919-9DB924DB2D11}"/>
              </a:ext>
            </a:extLst>
          </p:cNvPr>
          <p:cNvSpPr/>
          <p:nvPr/>
        </p:nvSpPr>
        <p:spPr>
          <a:xfrm>
            <a:off x="6313408" y="5979056"/>
            <a:ext cx="1440000" cy="720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Sweetness-a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05B4BD8-5884-401E-B4E3-23B3C7347818}"/>
              </a:ext>
            </a:extLst>
          </p:cNvPr>
          <p:cNvSpPr/>
          <p:nvPr/>
        </p:nvSpPr>
        <p:spPr>
          <a:xfrm>
            <a:off x="9460880" y="5992776"/>
            <a:ext cx="1440000" cy="720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blackberries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9C26740-F40B-45D2-8A2A-EE4CCF76241A}"/>
              </a:ext>
            </a:extLst>
          </p:cNvPr>
          <p:cNvSpPr/>
          <p:nvPr/>
        </p:nvSpPr>
        <p:spPr>
          <a:xfrm>
            <a:off x="1604320" y="5992776"/>
            <a:ext cx="1440000" cy="720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Reality-c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37BF23E-4130-43D7-A978-6076576D9F0C}"/>
              </a:ext>
            </a:extLst>
          </p:cNvPr>
          <p:cNvSpPr/>
          <p:nvPr/>
        </p:nvSpPr>
        <p:spPr>
          <a:xfrm>
            <a:off x="7887144" y="5976232"/>
            <a:ext cx="1440000" cy="720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juiciness-a</a:t>
            </a:r>
          </a:p>
        </p:txBody>
      </p:sp>
      <p:sp>
        <p:nvSpPr>
          <p:cNvPr id="15" name="Arrow: Left 14">
            <a:extLst>
              <a:ext uri="{FF2B5EF4-FFF2-40B4-BE49-F238E27FC236}">
                <a16:creationId xmlns:a16="http://schemas.microsoft.com/office/drawing/2014/main" id="{F6B878E9-3177-4093-8B48-93BDEA4AE895}"/>
              </a:ext>
            </a:extLst>
          </p:cNvPr>
          <p:cNvSpPr/>
          <p:nvPr/>
        </p:nvSpPr>
        <p:spPr>
          <a:xfrm>
            <a:off x="9460880" y="3356992"/>
            <a:ext cx="2611784" cy="791688"/>
          </a:xfrm>
          <a:prstGeom prst="leftArrow">
            <a:avLst>
              <a:gd name="adj1" fmla="val 57000"/>
              <a:gd name="adj2" fmla="val 65167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i="1" dirty="0"/>
              <a:t>All qualifiers are nouns</a:t>
            </a:r>
          </a:p>
        </p:txBody>
      </p:sp>
    </p:spTree>
    <p:extLst>
      <p:ext uri="{BB962C8B-B14F-4D97-AF65-F5344CB8AC3E}">
        <p14:creationId xmlns:p14="http://schemas.microsoft.com/office/powerpoint/2010/main" val="2161038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000"/>
                            </p:stCondLst>
                            <p:childTnLst>
                              <p:par>
                                <p:cTn id="6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0"/>
                            </p:stCondLst>
                            <p:childTnLst>
                              <p:par>
                                <p:cTn id="6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500"/>
                            </p:stCondLst>
                            <p:childTnLst>
                              <p:par>
                                <p:cTn id="9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080000" cy="6858000"/>
          </a:xfrm>
          <a:ln w="38100">
            <a:solidFill>
              <a:srgbClr val="00B0F0"/>
            </a:solidFill>
            <a:prstDash val="sysDash"/>
          </a:ln>
        </p:spPr>
        <p:txBody>
          <a:bodyPr vert="vert270"/>
          <a:lstStyle/>
          <a:p>
            <a:pPr eaLnBrk="1" hangingPunct="1">
              <a:defRPr/>
            </a:pPr>
            <a:r>
              <a:rPr lang="en-GB" sz="4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And finally ...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88B2149-70FD-4C0B-8AF4-C6CA66BA95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1784" y="0"/>
            <a:ext cx="4939736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84482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sz="27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5SSEL026 – Language Construction</a:t>
            </a:r>
            <a:br>
              <a:rPr lang="en-GB" sz="4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GB" sz="4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Lecture 4</a:t>
            </a:r>
            <a:br>
              <a:rPr lang="en-GB" sz="4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GB" sz="4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Grammar 2</a:t>
            </a:r>
            <a:endParaRPr lang="en-GB" sz="48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F637476-9509-46D1-9ABF-4229547EA21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17"/>
          <a:stretch/>
        </p:blipFill>
        <p:spPr>
          <a:xfrm>
            <a:off x="3476958" y="1846065"/>
            <a:ext cx="5238084" cy="5011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310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40000" cy="6858000"/>
          </a:xfrm>
          <a:ln w="38100">
            <a:solidFill>
              <a:srgbClr val="00B0F0"/>
            </a:solidFill>
            <a:prstDash val="sysDash"/>
          </a:ln>
        </p:spPr>
        <p:txBody>
          <a:bodyPr vert="vert270">
            <a:noAutofit/>
          </a:bodyPr>
          <a:lstStyle/>
          <a:p>
            <a:r>
              <a:rPr lang="en-GB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From Two- to </a:t>
            </a:r>
            <a:br>
              <a:rPr lang="en-GB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GB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Three-argument Forms </a:t>
            </a:r>
          </a:p>
        </p:txBody>
      </p:sp>
      <p:sp>
        <p:nvSpPr>
          <p:cNvPr id="5" name="Flowchart: Alternate Process 4">
            <a:extLst>
              <a:ext uri="{FF2B5EF4-FFF2-40B4-BE49-F238E27FC236}">
                <a16:creationId xmlns:a16="http://schemas.microsoft.com/office/drawing/2014/main" id="{B3426EEF-1333-465C-A683-B49F93A69585}"/>
              </a:ext>
            </a:extLst>
          </p:cNvPr>
          <p:cNvSpPr/>
          <p:nvPr/>
        </p:nvSpPr>
        <p:spPr>
          <a:xfrm>
            <a:off x="6960096" y="58316"/>
            <a:ext cx="5049758" cy="6732000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Ditransitives &amp; Three-argument Forms:</a:t>
            </a:r>
          </a:p>
          <a:p>
            <a:pPr algn="ctr"/>
            <a:r>
              <a:rPr lang="en-GB" sz="2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Don’t look for regularity in English</a:t>
            </a:r>
          </a:p>
          <a:p>
            <a:pPr algn="ctr"/>
            <a:endParaRPr lang="en-GB" sz="2000" b="1" dirty="0">
              <a:solidFill>
                <a:schemeClr val="tx1"/>
              </a:solidFill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</a:rPr>
              <a:t>I gave a biscuit to Joan</a:t>
            </a:r>
          </a:p>
          <a:p>
            <a:pPr algn="ctr"/>
            <a:r>
              <a:rPr lang="en-GB" sz="2000" b="1" dirty="0"/>
              <a:t> </a:t>
            </a:r>
            <a:r>
              <a:rPr lang="en-GB" sz="2000" b="1" dirty="0">
                <a:solidFill>
                  <a:srgbClr val="00B050"/>
                </a:solidFill>
                <a:sym typeface="Wingdings" panose="05000000000000000000" pitchFamily="2" charset="2"/>
              </a:rPr>
              <a:t></a:t>
            </a:r>
            <a:r>
              <a:rPr lang="en-GB" sz="2000" b="1" dirty="0">
                <a:solidFill>
                  <a:srgbClr val="00B050"/>
                </a:solidFill>
              </a:rPr>
              <a:t> I gave Joan a biscuit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</a:rPr>
              <a:t>I made a biscuit for Joan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rgbClr val="00B050"/>
                </a:solidFill>
                <a:sym typeface="Wingdings" panose="05000000000000000000" pitchFamily="2" charset="2"/>
              </a:rPr>
              <a:t></a:t>
            </a:r>
            <a:r>
              <a:rPr lang="en-GB" sz="2000" b="1" dirty="0">
                <a:solidFill>
                  <a:srgbClr val="00B050"/>
                </a:solidFill>
              </a:rPr>
              <a:t> I made Joan a biscuit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</a:rPr>
              <a:t>I elected Joan as Captain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rgbClr val="00B050"/>
                </a:solidFill>
                <a:sym typeface="Wingdings" panose="05000000000000000000" pitchFamily="2" charset="2"/>
              </a:rPr>
              <a:t></a:t>
            </a:r>
            <a:r>
              <a:rPr lang="en-GB" sz="2000" b="1" dirty="0">
                <a:solidFill>
                  <a:srgbClr val="00B050"/>
                </a:solidFill>
              </a:rPr>
              <a:t> I elected Joan Captain</a:t>
            </a:r>
          </a:p>
          <a:p>
            <a:pPr algn="ctr"/>
            <a:endParaRPr lang="en-GB" sz="2000" b="1" dirty="0">
              <a:solidFill>
                <a:srgbClr val="00B0F0"/>
              </a:solidFill>
            </a:endParaRPr>
          </a:p>
          <a:p>
            <a:pPr algn="ctr"/>
            <a:r>
              <a:rPr lang="en-GB" sz="2000" b="1" dirty="0">
                <a:solidFill>
                  <a:srgbClr val="00B0F0"/>
                </a:solidFill>
              </a:rPr>
              <a:t>BUT</a:t>
            </a:r>
          </a:p>
          <a:p>
            <a:pPr algn="ctr"/>
            <a:endParaRPr lang="en-GB" sz="2000" b="1" dirty="0">
              <a:solidFill>
                <a:srgbClr val="00B0F0"/>
              </a:solidFill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</a:rPr>
              <a:t>I introduced a friend to Joan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rgbClr val="FF0000"/>
                </a:solidFill>
                <a:sym typeface="Wingdings" panose="05000000000000000000" pitchFamily="2" charset="2"/>
              </a:rPr>
              <a:t>  I introduced Joan a friend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sym typeface="Wingdings" panose="05000000000000000000" pitchFamily="2" charset="2"/>
              </a:rPr>
              <a:t>I made a biscuit for lunch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GB" sz="2000" b="1" dirty="0">
                <a:solidFill>
                  <a:srgbClr val="FF0000"/>
                </a:solidFill>
                <a:sym typeface="Wingdings" panose="05000000000000000000" pitchFamily="2" charset="2"/>
              </a:rPr>
              <a:t>  I made lunch a biscuit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sym typeface="Wingdings" panose="05000000000000000000" pitchFamily="2" charset="2"/>
              </a:rPr>
              <a:t>I introduced Joan as a friend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GB" sz="2000" b="1" dirty="0">
                <a:solidFill>
                  <a:srgbClr val="FF0000"/>
                </a:solidFill>
                <a:sym typeface="Wingdings" panose="05000000000000000000" pitchFamily="2" charset="2"/>
              </a:rPr>
              <a:t>  I introduced Joan a friend</a:t>
            </a:r>
            <a:endParaRPr lang="en-GB" sz="2000" b="1" dirty="0">
              <a:solidFill>
                <a:srgbClr val="FF0000"/>
              </a:solidFill>
            </a:endParaRPr>
          </a:p>
        </p:txBody>
      </p:sp>
      <p:sp>
        <p:nvSpPr>
          <p:cNvPr id="7" name="Flowchart: Alternate Process 6">
            <a:extLst>
              <a:ext uri="{FF2B5EF4-FFF2-40B4-BE49-F238E27FC236}">
                <a16:creationId xmlns:a16="http://schemas.microsoft.com/office/drawing/2014/main" id="{DB918008-4BE9-4D80-9C0E-9699043A9248}"/>
              </a:ext>
            </a:extLst>
          </p:cNvPr>
          <p:cNvSpPr/>
          <p:nvPr/>
        </p:nvSpPr>
        <p:spPr>
          <a:xfrm>
            <a:off x="1631503" y="58316"/>
            <a:ext cx="5040000" cy="6732000"/>
          </a:xfrm>
          <a:prstGeom prst="flowChartAlternateProcess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Merging and moving two-argument forms</a:t>
            </a:r>
          </a:p>
          <a:p>
            <a:pPr algn="ctr"/>
            <a:endParaRPr lang="en-GB" sz="24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000" b="1" dirty="0">
                <a:solidFill>
                  <a:srgbClr val="FF0000"/>
                </a:solidFill>
              </a:rPr>
              <a:t>Joan</a:t>
            </a:r>
            <a:r>
              <a:rPr lang="en-GB" sz="2000" b="1" dirty="0">
                <a:solidFill>
                  <a:srgbClr val="00B0F0"/>
                </a:solidFill>
              </a:rPr>
              <a:t> saw </a:t>
            </a:r>
            <a:r>
              <a:rPr lang="en-GB" sz="2000" b="1" dirty="0">
                <a:solidFill>
                  <a:srgbClr val="00B050"/>
                </a:solidFill>
              </a:rPr>
              <a:t>the man</a:t>
            </a:r>
            <a:r>
              <a:rPr lang="en-GB" sz="2000" b="1" dirty="0">
                <a:solidFill>
                  <a:srgbClr val="00B0F0"/>
                </a:solidFill>
              </a:rPr>
              <a:t>;</a:t>
            </a:r>
          </a:p>
          <a:p>
            <a:pPr algn="ctr"/>
            <a:r>
              <a:rPr lang="en-GB" sz="2000" b="1" dirty="0">
                <a:solidFill>
                  <a:srgbClr val="00B050"/>
                </a:solidFill>
              </a:rPr>
              <a:t>the man</a:t>
            </a:r>
            <a:r>
              <a:rPr lang="en-GB" sz="2000" b="1" dirty="0">
                <a:solidFill>
                  <a:srgbClr val="00B0F0"/>
                </a:solidFill>
              </a:rPr>
              <a:t> was wearing </a:t>
            </a:r>
            <a:r>
              <a:rPr lang="en-GB" sz="2000" b="1" dirty="0">
                <a:solidFill>
                  <a:srgbClr val="7030A0"/>
                </a:solidFill>
              </a:rPr>
              <a:t>the hat</a:t>
            </a:r>
            <a:r>
              <a:rPr lang="en-GB" sz="2000" b="1" dirty="0">
                <a:solidFill>
                  <a:srgbClr val="00B0F0"/>
                </a:solidFill>
              </a:rPr>
              <a:t>;</a:t>
            </a:r>
          </a:p>
          <a:p>
            <a:pPr algn="ctr"/>
            <a:r>
              <a:rPr lang="en-GB" sz="2000" b="1" dirty="0">
                <a:solidFill>
                  <a:srgbClr val="FF0000"/>
                </a:solidFill>
              </a:rPr>
              <a:t>Joan</a:t>
            </a:r>
            <a:r>
              <a:rPr lang="en-GB" sz="2000" b="1" dirty="0">
                <a:solidFill>
                  <a:srgbClr val="00B0F0"/>
                </a:solidFill>
              </a:rPr>
              <a:t> had bought </a:t>
            </a:r>
            <a:r>
              <a:rPr lang="en-GB" sz="2000" b="1" dirty="0">
                <a:solidFill>
                  <a:srgbClr val="7030A0"/>
                </a:solidFill>
              </a:rPr>
              <a:t>the hat</a:t>
            </a:r>
          </a:p>
          <a:p>
            <a:pPr algn="ctr"/>
            <a:endParaRPr lang="en-GB" sz="2000" b="1" dirty="0">
              <a:solidFill>
                <a:srgbClr val="7030A0"/>
              </a:solidFill>
            </a:endParaRPr>
          </a:p>
          <a:p>
            <a:pPr algn="ctr"/>
            <a:r>
              <a:rPr lang="en-GB" sz="2000" b="1" dirty="0">
                <a:solidFill>
                  <a:srgbClr val="00B0F0"/>
                </a:solidFill>
                <a:sym typeface="Wingdings" panose="05000000000000000000" pitchFamily="2" charset="2"/>
              </a:rPr>
              <a:t></a:t>
            </a:r>
          </a:p>
          <a:p>
            <a:pPr algn="ctr"/>
            <a:endParaRPr lang="en-GB" sz="2000" dirty="0">
              <a:solidFill>
                <a:srgbClr val="00B0F0"/>
              </a:solidFill>
            </a:endParaRPr>
          </a:p>
          <a:p>
            <a:pPr algn="ctr"/>
            <a:r>
              <a:rPr lang="en-GB" sz="2000" b="1" dirty="0">
                <a:solidFill>
                  <a:srgbClr val="00B050"/>
                </a:solidFill>
              </a:rPr>
              <a:t>The man</a:t>
            </a:r>
            <a:r>
              <a:rPr lang="en-GB" sz="2000" b="1" dirty="0">
                <a:solidFill>
                  <a:srgbClr val="00B0F0"/>
                </a:solidFill>
              </a:rPr>
              <a:t> </a:t>
            </a:r>
            <a:r>
              <a:rPr lang="en-GB" sz="2000" b="1" dirty="0">
                <a:solidFill>
                  <a:srgbClr val="FF0000"/>
                </a:solidFill>
              </a:rPr>
              <a:t>Joan</a:t>
            </a:r>
            <a:r>
              <a:rPr lang="en-GB" sz="2000" b="1" dirty="0">
                <a:solidFill>
                  <a:srgbClr val="00B0F0"/>
                </a:solidFill>
              </a:rPr>
              <a:t> saw was wearing </a:t>
            </a:r>
            <a:r>
              <a:rPr lang="en-GB" sz="2000" b="1" dirty="0">
                <a:solidFill>
                  <a:srgbClr val="7030A0"/>
                </a:solidFill>
              </a:rPr>
              <a:t>the hat</a:t>
            </a:r>
            <a:r>
              <a:rPr lang="en-GB" sz="2000" b="1" dirty="0">
                <a:solidFill>
                  <a:srgbClr val="00B0F0"/>
                </a:solidFill>
              </a:rPr>
              <a:t> </a:t>
            </a:r>
            <a:r>
              <a:rPr lang="en-GB" sz="2000" b="1" dirty="0">
                <a:solidFill>
                  <a:srgbClr val="FF0000"/>
                </a:solidFill>
              </a:rPr>
              <a:t>Joan</a:t>
            </a:r>
            <a:r>
              <a:rPr lang="en-GB" sz="2000" b="1" dirty="0">
                <a:solidFill>
                  <a:srgbClr val="00B0F0"/>
                </a:solidFill>
              </a:rPr>
              <a:t> had bought</a:t>
            </a:r>
          </a:p>
          <a:p>
            <a:pPr algn="ctr"/>
            <a:endParaRPr lang="en-GB" sz="2000" b="1" dirty="0">
              <a:solidFill>
                <a:srgbClr val="00B0F0"/>
              </a:solidFill>
            </a:endParaRPr>
          </a:p>
          <a:p>
            <a:pPr algn="ctr"/>
            <a:r>
              <a:rPr lang="en-GB" sz="2000" b="1" dirty="0">
                <a:solidFill>
                  <a:srgbClr val="00B0F0"/>
                </a:solidFill>
                <a:sym typeface="Wingdings" panose="05000000000000000000" pitchFamily="2" charset="2"/>
              </a:rPr>
              <a:t></a:t>
            </a:r>
            <a:endParaRPr lang="en-GB" sz="2000" dirty="0">
              <a:solidFill>
                <a:srgbClr val="00B0F0"/>
              </a:solidFill>
            </a:endParaRPr>
          </a:p>
          <a:p>
            <a:pPr algn="ctr"/>
            <a:endParaRPr lang="en-GB" sz="2000" b="1" dirty="0">
              <a:solidFill>
                <a:srgbClr val="00B0F0"/>
              </a:solidFill>
            </a:endParaRPr>
          </a:p>
          <a:p>
            <a:pPr algn="ctr"/>
            <a:r>
              <a:rPr lang="en-GB" sz="2000" b="1" dirty="0">
                <a:solidFill>
                  <a:srgbClr val="00B0F0"/>
                </a:solidFill>
              </a:rPr>
              <a:t>You can merge objects with subjects, or objects with objects, but not subjects with subjects – because the two subjects are performing different actions; and you can only merge two noun phrases, not three.</a:t>
            </a:r>
          </a:p>
        </p:txBody>
      </p:sp>
    </p:spTree>
    <p:extLst>
      <p:ext uri="{BB962C8B-B14F-4D97-AF65-F5344CB8AC3E}">
        <p14:creationId xmlns:p14="http://schemas.microsoft.com/office/powerpoint/2010/main" val="1088509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76000" cy="6858000"/>
          </a:xfrm>
          <a:ln w="38100">
            <a:solidFill>
              <a:srgbClr val="00B0F0"/>
            </a:solidFill>
            <a:prstDash val="sysDash"/>
          </a:ln>
        </p:spPr>
        <p:txBody>
          <a:bodyPr vert="vert270">
            <a:normAutofit fontScale="90000"/>
          </a:bodyPr>
          <a:lstStyle/>
          <a:p>
            <a:r>
              <a:rPr lang="en-GB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The Obligatory Three-argument Form</a:t>
            </a:r>
          </a:p>
        </p:txBody>
      </p:sp>
      <p:sp>
        <p:nvSpPr>
          <p:cNvPr id="5" name="Down Arrow 13">
            <a:extLst>
              <a:ext uri="{FF2B5EF4-FFF2-40B4-BE49-F238E27FC236}">
                <a16:creationId xmlns:a16="http://schemas.microsoft.com/office/drawing/2014/main" id="{C04879DE-3418-4C9A-B746-E9C33512680A}"/>
              </a:ext>
            </a:extLst>
          </p:cNvPr>
          <p:cNvSpPr/>
          <p:nvPr/>
        </p:nvSpPr>
        <p:spPr>
          <a:xfrm rot="2195821">
            <a:off x="3214686" y="1267993"/>
            <a:ext cx="360000" cy="1824137"/>
          </a:xfrm>
          <a:prstGeom prst="downArrow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883B62F-0FCF-41B4-BBC2-2EE3A2DE1757}"/>
              </a:ext>
            </a:extLst>
          </p:cNvPr>
          <p:cNvSpPr/>
          <p:nvPr/>
        </p:nvSpPr>
        <p:spPr>
          <a:xfrm>
            <a:off x="7487148" y="3861939"/>
            <a:ext cx="3626296" cy="6480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i="1" dirty="0">
                <a:solidFill>
                  <a:schemeClr val="bg1">
                    <a:lumMod val="65000"/>
                  </a:schemeClr>
                </a:solidFill>
              </a:rPr>
              <a:t>[Event]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327A3A1-C9E4-406F-96F4-D17073D590C6}"/>
              </a:ext>
            </a:extLst>
          </p:cNvPr>
          <p:cNvSpPr/>
          <p:nvPr/>
        </p:nvSpPr>
        <p:spPr>
          <a:xfrm>
            <a:off x="3647728" y="2907121"/>
            <a:ext cx="7465716" cy="6480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i="1" dirty="0">
                <a:solidFill>
                  <a:schemeClr val="bg1">
                    <a:lumMod val="65000"/>
                  </a:schemeClr>
                </a:solidFill>
              </a:rPr>
              <a:t>[Event]</a:t>
            </a:r>
          </a:p>
        </p:txBody>
      </p:sp>
      <p:sp>
        <p:nvSpPr>
          <p:cNvPr id="8" name="Down Arrow 47">
            <a:extLst>
              <a:ext uri="{FF2B5EF4-FFF2-40B4-BE49-F238E27FC236}">
                <a16:creationId xmlns:a16="http://schemas.microsoft.com/office/drawing/2014/main" id="{5FDDAC38-3E14-4F83-B7D6-C179FC39E8EB}"/>
              </a:ext>
            </a:extLst>
          </p:cNvPr>
          <p:cNvSpPr/>
          <p:nvPr/>
        </p:nvSpPr>
        <p:spPr>
          <a:xfrm rot="20697563">
            <a:off x="9572117" y="1873275"/>
            <a:ext cx="360000" cy="3022904"/>
          </a:xfrm>
          <a:prstGeom prst="downArrow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Down Arrow 48">
            <a:extLst>
              <a:ext uri="{FF2B5EF4-FFF2-40B4-BE49-F238E27FC236}">
                <a16:creationId xmlns:a16="http://schemas.microsoft.com/office/drawing/2014/main" id="{E3C1FDD0-CC80-427B-8FD0-9923A4E6299A}"/>
              </a:ext>
            </a:extLst>
          </p:cNvPr>
          <p:cNvSpPr/>
          <p:nvPr/>
        </p:nvSpPr>
        <p:spPr>
          <a:xfrm rot="915443">
            <a:off x="6176711" y="1939151"/>
            <a:ext cx="360000" cy="1935938"/>
          </a:xfrm>
          <a:prstGeom prst="downArrow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Left-Right Arrow 11">
            <a:extLst>
              <a:ext uri="{FF2B5EF4-FFF2-40B4-BE49-F238E27FC236}">
                <a16:creationId xmlns:a16="http://schemas.microsoft.com/office/drawing/2014/main" id="{D991AA80-0A19-4014-8B01-79923E92D534}"/>
              </a:ext>
            </a:extLst>
          </p:cNvPr>
          <p:cNvSpPr/>
          <p:nvPr/>
        </p:nvSpPr>
        <p:spPr>
          <a:xfrm>
            <a:off x="5159896" y="1201936"/>
            <a:ext cx="1224136" cy="360000"/>
          </a:xfrm>
          <a:prstGeom prst="left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6E1ADF7-38E6-4E25-86E6-D631CF9FF27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863896" y="513233"/>
            <a:ext cx="1296000" cy="216024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C368623-B8FB-4175-AEA7-E97304A7994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8266" y="1012178"/>
            <a:ext cx="1071517" cy="110872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DA77CFE-3DA6-4B31-8034-1ABFA1A3C66A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150" y="513232"/>
            <a:ext cx="1422400" cy="152400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DB02EE16-2F2E-43F5-B68F-BC915FC87AC2}"/>
              </a:ext>
            </a:extLst>
          </p:cNvPr>
          <p:cNvSpPr/>
          <p:nvPr/>
        </p:nvSpPr>
        <p:spPr>
          <a:xfrm>
            <a:off x="2338728" y="2907121"/>
            <a:ext cx="1080000" cy="648072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/>
                </a:solidFill>
              </a:rPr>
              <a:t>Joan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84404F3-4246-434F-B930-5597C578CD63}"/>
              </a:ext>
            </a:extLst>
          </p:cNvPr>
          <p:cNvSpPr/>
          <p:nvPr/>
        </p:nvSpPr>
        <p:spPr>
          <a:xfrm>
            <a:off x="8760296" y="4868960"/>
            <a:ext cx="2353148" cy="648072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/>
                </a:solidFill>
              </a:rPr>
              <a:t>the table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C230CAB-CB9C-4C05-9833-668441174B2F}"/>
              </a:ext>
            </a:extLst>
          </p:cNvPr>
          <p:cNvSpPr/>
          <p:nvPr/>
        </p:nvSpPr>
        <p:spPr>
          <a:xfrm>
            <a:off x="4974226" y="3861939"/>
            <a:ext cx="2262913" cy="648072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/>
                </a:solidFill>
              </a:rPr>
              <a:t>the book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92F5F6E-6B22-436F-B97B-4F930AC947CD}"/>
              </a:ext>
            </a:extLst>
          </p:cNvPr>
          <p:cNvSpPr/>
          <p:nvPr/>
        </p:nvSpPr>
        <p:spPr>
          <a:xfrm>
            <a:off x="3647728" y="3861939"/>
            <a:ext cx="1080000" cy="648072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/>
                </a:solidFill>
              </a:rPr>
              <a:t>put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30A072D-76B3-4BE8-9BAD-F921382A0116}"/>
              </a:ext>
            </a:extLst>
          </p:cNvPr>
          <p:cNvSpPr/>
          <p:nvPr/>
        </p:nvSpPr>
        <p:spPr>
          <a:xfrm>
            <a:off x="7487148" y="4868960"/>
            <a:ext cx="1080000" cy="648072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/>
                </a:solidFill>
              </a:rPr>
              <a:t>on</a:t>
            </a:r>
          </a:p>
        </p:txBody>
      </p:sp>
      <p:sp>
        <p:nvSpPr>
          <p:cNvPr id="21" name="Left-Right Arrow 49">
            <a:extLst>
              <a:ext uri="{FF2B5EF4-FFF2-40B4-BE49-F238E27FC236}">
                <a16:creationId xmlns:a16="http://schemas.microsoft.com/office/drawing/2014/main" id="{D300AB66-1E73-401E-BD5B-6499F4C48F2A}"/>
              </a:ext>
            </a:extLst>
          </p:cNvPr>
          <p:cNvSpPr/>
          <p:nvPr/>
        </p:nvSpPr>
        <p:spPr>
          <a:xfrm>
            <a:off x="7161616" y="1580310"/>
            <a:ext cx="1146535" cy="360000"/>
          </a:xfrm>
          <a:prstGeom prst="left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2" name="Left-Right Arrow 50">
            <a:extLst>
              <a:ext uri="{FF2B5EF4-FFF2-40B4-BE49-F238E27FC236}">
                <a16:creationId xmlns:a16="http://schemas.microsoft.com/office/drawing/2014/main" id="{9884D03E-7E05-458A-A588-503F30A46468}"/>
              </a:ext>
            </a:extLst>
          </p:cNvPr>
          <p:cNvSpPr/>
          <p:nvPr/>
        </p:nvSpPr>
        <p:spPr>
          <a:xfrm>
            <a:off x="5159896" y="548680"/>
            <a:ext cx="3148255" cy="360000"/>
          </a:xfrm>
          <a:prstGeom prst="left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Down Arrow 20">
            <a:extLst>
              <a:ext uri="{FF2B5EF4-FFF2-40B4-BE49-F238E27FC236}">
                <a16:creationId xmlns:a16="http://schemas.microsoft.com/office/drawing/2014/main" id="{813C077A-9C6A-438B-BF2C-243782ED5647}"/>
              </a:ext>
            </a:extLst>
          </p:cNvPr>
          <p:cNvSpPr/>
          <p:nvPr/>
        </p:nvSpPr>
        <p:spPr>
          <a:xfrm rot="2097695">
            <a:off x="4796805" y="1352611"/>
            <a:ext cx="360000" cy="2753001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4" name="Down Arrow 21">
            <a:extLst>
              <a:ext uri="{FF2B5EF4-FFF2-40B4-BE49-F238E27FC236}">
                <a16:creationId xmlns:a16="http://schemas.microsoft.com/office/drawing/2014/main" id="{C9525B44-C66A-474B-8E60-135F7A02B760}"/>
              </a:ext>
            </a:extLst>
          </p:cNvPr>
          <p:cNvSpPr/>
          <p:nvPr/>
        </p:nvSpPr>
        <p:spPr>
          <a:xfrm rot="21431996">
            <a:off x="7796563" y="1919647"/>
            <a:ext cx="360000" cy="2930161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Flowchart: Alternate Process 2">
            <a:extLst>
              <a:ext uri="{FF2B5EF4-FFF2-40B4-BE49-F238E27FC236}">
                <a16:creationId xmlns:a16="http://schemas.microsoft.com/office/drawing/2014/main" id="{49B0D71F-5691-4700-B242-C2B9CAD6DDEC}"/>
              </a:ext>
            </a:extLst>
          </p:cNvPr>
          <p:cNvSpPr/>
          <p:nvPr/>
        </p:nvSpPr>
        <p:spPr>
          <a:xfrm>
            <a:off x="2338729" y="5919422"/>
            <a:ext cx="1080000" cy="504056"/>
          </a:xfrm>
          <a:prstGeom prst="flowChartAlternate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Subject</a:t>
            </a:r>
          </a:p>
        </p:txBody>
      </p:sp>
      <p:sp>
        <p:nvSpPr>
          <p:cNvPr id="25" name="Flowchart: Alternate Process 24">
            <a:extLst>
              <a:ext uri="{FF2B5EF4-FFF2-40B4-BE49-F238E27FC236}">
                <a16:creationId xmlns:a16="http://schemas.microsoft.com/office/drawing/2014/main" id="{34912BE3-F42A-461E-BD71-56CECDC773AA}"/>
              </a:ext>
            </a:extLst>
          </p:cNvPr>
          <p:cNvSpPr/>
          <p:nvPr/>
        </p:nvSpPr>
        <p:spPr>
          <a:xfrm>
            <a:off x="3647729" y="5919422"/>
            <a:ext cx="1080000" cy="504056"/>
          </a:xfrm>
          <a:prstGeom prst="flowChartAlternateProces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Verb</a:t>
            </a:r>
          </a:p>
        </p:txBody>
      </p:sp>
      <p:sp>
        <p:nvSpPr>
          <p:cNvPr id="26" name="Flowchart: Alternate Process 25">
            <a:extLst>
              <a:ext uri="{FF2B5EF4-FFF2-40B4-BE49-F238E27FC236}">
                <a16:creationId xmlns:a16="http://schemas.microsoft.com/office/drawing/2014/main" id="{111E75E3-DED9-427C-9A24-B3E3DEA954C7}"/>
              </a:ext>
            </a:extLst>
          </p:cNvPr>
          <p:cNvSpPr/>
          <p:nvPr/>
        </p:nvSpPr>
        <p:spPr>
          <a:xfrm>
            <a:off x="4974226" y="5919422"/>
            <a:ext cx="2262913" cy="504056"/>
          </a:xfrm>
          <a:prstGeom prst="flowChartAlternate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Direct Object</a:t>
            </a:r>
          </a:p>
        </p:txBody>
      </p:sp>
      <p:sp>
        <p:nvSpPr>
          <p:cNvPr id="27" name="Flowchart: Alternate Process 26">
            <a:extLst>
              <a:ext uri="{FF2B5EF4-FFF2-40B4-BE49-F238E27FC236}">
                <a16:creationId xmlns:a16="http://schemas.microsoft.com/office/drawing/2014/main" id="{526E1CF5-FA56-46BC-A610-78D628A61CF5}"/>
              </a:ext>
            </a:extLst>
          </p:cNvPr>
          <p:cNvSpPr/>
          <p:nvPr/>
        </p:nvSpPr>
        <p:spPr>
          <a:xfrm>
            <a:off x="7380223" y="5919422"/>
            <a:ext cx="1293852" cy="504056"/>
          </a:xfrm>
          <a:prstGeom prst="flowChartAlternate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Adposition</a:t>
            </a:r>
          </a:p>
        </p:txBody>
      </p:sp>
      <p:sp>
        <p:nvSpPr>
          <p:cNvPr id="28" name="Flowchart: Alternate Process 27">
            <a:extLst>
              <a:ext uri="{FF2B5EF4-FFF2-40B4-BE49-F238E27FC236}">
                <a16:creationId xmlns:a16="http://schemas.microsoft.com/office/drawing/2014/main" id="{69D73871-BCC0-43DF-91FE-6DE4AEB6E172}"/>
              </a:ext>
            </a:extLst>
          </p:cNvPr>
          <p:cNvSpPr/>
          <p:nvPr/>
        </p:nvSpPr>
        <p:spPr>
          <a:xfrm>
            <a:off x="8760297" y="5919422"/>
            <a:ext cx="2353148" cy="504056"/>
          </a:xfrm>
          <a:prstGeom prst="flowChartAlternate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Indirect Object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500"/>
                            </p:stCondLst>
                            <p:childTnLst>
                              <p:par>
                                <p:cTn id="47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8000"/>
                            </p:stCondLst>
                            <p:childTnLst>
                              <p:par>
                                <p:cTn id="5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8500"/>
                            </p:stCondLst>
                            <p:childTnLst>
                              <p:par>
                                <p:cTn id="62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0"/>
                            </p:stCondLst>
                            <p:childTnLst>
                              <p:par>
                                <p:cTn id="6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500"/>
                            </p:stCondLst>
                            <p:childTnLst>
                              <p:par>
                                <p:cTn id="7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1000"/>
                            </p:stCondLst>
                            <p:childTnLst>
                              <p:par>
                                <p:cTn id="76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2500"/>
                            </p:stCondLst>
                            <p:childTnLst>
                              <p:par>
                                <p:cTn id="85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4000"/>
                            </p:stCondLst>
                            <p:childTnLst>
                              <p:par>
                                <p:cTn id="8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1" grpId="0" animBg="1"/>
      <p:bldP spid="22" grpId="0" animBg="1"/>
      <p:bldP spid="23" grpId="0" animBg="1"/>
      <p:bldP spid="24" grpId="0" animBg="1"/>
      <p:bldP spid="3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40000" cy="6858000"/>
          </a:xfrm>
          <a:ln w="38100">
            <a:solidFill>
              <a:srgbClr val="00B0F0"/>
            </a:solidFill>
            <a:prstDash val="sysDash"/>
          </a:ln>
        </p:spPr>
        <p:txBody>
          <a:bodyPr vert="vert270">
            <a:noAutofit/>
          </a:bodyPr>
          <a:lstStyle/>
          <a:p>
            <a:r>
              <a:rPr lang="en-GB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Segmentation, Differentiation, Hierarchy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40000" y="1800000"/>
            <a:ext cx="13681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</a:p>
          <a:p>
            <a:pPr algn="ctr"/>
            <a:r>
              <a:rPr lang="en-GB" b="1" dirty="0">
                <a:solidFill>
                  <a:srgbClr val="00B050"/>
                </a:solidFill>
              </a:rPr>
              <a:t>Determiner</a:t>
            </a:r>
          </a:p>
          <a:p>
            <a:pPr algn="ctr"/>
            <a:r>
              <a:rPr lang="en-GB" b="1" dirty="0">
                <a:solidFill>
                  <a:srgbClr val="C00000"/>
                </a:solidFill>
              </a:rPr>
              <a:t>Belongs to…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700000" y="1800000"/>
            <a:ext cx="1368152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cat</a:t>
            </a:r>
          </a:p>
          <a:p>
            <a:pPr algn="ctr"/>
            <a:r>
              <a:rPr lang="en-GB" b="1" dirty="0">
                <a:solidFill>
                  <a:srgbClr val="00B050"/>
                </a:solidFill>
              </a:rPr>
              <a:t>Noun</a:t>
            </a:r>
          </a:p>
          <a:p>
            <a:pPr algn="ctr"/>
            <a:r>
              <a:rPr lang="en-GB" b="1" dirty="0">
                <a:solidFill>
                  <a:srgbClr val="C00000"/>
                </a:solidFill>
              </a:rPr>
              <a:t>Concrete</a:t>
            </a:r>
          </a:p>
          <a:p>
            <a:pPr algn="ctr"/>
            <a:r>
              <a:rPr lang="en-GB" b="1" dirty="0">
                <a:solidFill>
                  <a:srgbClr val="C00000"/>
                </a:solidFill>
              </a:rPr>
              <a:t>Animate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960000" y="360000"/>
            <a:ext cx="1368152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put</a:t>
            </a:r>
          </a:p>
          <a:p>
            <a:pPr algn="ctr"/>
            <a:r>
              <a:rPr lang="en-GB" b="1" dirty="0">
                <a:solidFill>
                  <a:srgbClr val="00B050"/>
                </a:solidFill>
              </a:rPr>
              <a:t>Verb</a:t>
            </a:r>
          </a:p>
          <a:p>
            <a:pPr algn="ctr"/>
            <a:r>
              <a:rPr lang="en-GB" b="1" dirty="0">
                <a:solidFill>
                  <a:srgbClr val="C00000"/>
                </a:solidFill>
              </a:rPr>
              <a:t>Action</a:t>
            </a:r>
          </a:p>
          <a:p>
            <a:pPr algn="ctr"/>
            <a:r>
              <a:rPr lang="en-GB" b="1" dirty="0">
                <a:solidFill>
                  <a:srgbClr val="C00000"/>
                </a:solidFill>
              </a:rPr>
              <a:t>Past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740000" y="3240000"/>
            <a:ext cx="1368152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</a:t>
            </a:r>
          </a:p>
          <a:p>
            <a:pPr algn="ctr"/>
            <a:r>
              <a:rPr lang="en-GB" b="1" dirty="0">
                <a:solidFill>
                  <a:srgbClr val="00B050"/>
                </a:solidFill>
              </a:rPr>
              <a:t>Adposition</a:t>
            </a:r>
          </a:p>
          <a:p>
            <a:pPr algn="ctr"/>
            <a:r>
              <a:rPr lang="en-GB" b="1" dirty="0">
                <a:solidFill>
                  <a:srgbClr val="C00000"/>
                </a:solidFill>
              </a:rPr>
              <a:t>Spatial</a:t>
            </a:r>
          </a:p>
          <a:p>
            <a:pPr algn="ctr"/>
            <a:r>
              <a:rPr lang="en-GB" b="1" dirty="0">
                <a:solidFill>
                  <a:srgbClr val="C00000"/>
                </a:solidFill>
              </a:rPr>
              <a:t>Relation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000000" y="4680000"/>
            <a:ext cx="13681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</a:p>
          <a:p>
            <a:pPr algn="ctr"/>
            <a:r>
              <a:rPr lang="en-GB" b="1" dirty="0">
                <a:solidFill>
                  <a:srgbClr val="00B050"/>
                </a:solidFill>
              </a:rPr>
              <a:t>Determiner</a:t>
            </a:r>
          </a:p>
          <a:p>
            <a:pPr algn="ctr"/>
            <a:r>
              <a:rPr lang="en-GB" b="1" dirty="0">
                <a:solidFill>
                  <a:srgbClr val="C00000"/>
                </a:solidFill>
              </a:rPr>
              <a:t>Belongs to…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0260000" y="4680000"/>
            <a:ext cx="1368152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</a:t>
            </a:r>
          </a:p>
          <a:p>
            <a:pPr algn="ctr"/>
            <a:r>
              <a:rPr lang="en-GB" b="1" dirty="0">
                <a:solidFill>
                  <a:srgbClr val="00B050"/>
                </a:solidFill>
              </a:rPr>
              <a:t>Noun</a:t>
            </a:r>
          </a:p>
          <a:p>
            <a:pPr algn="ctr"/>
            <a:r>
              <a:rPr lang="en-GB" b="1" dirty="0">
                <a:solidFill>
                  <a:srgbClr val="C00000"/>
                </a:solidFill>
              </a:rPr>
              <a:t>Concrete</a:t>
            </a:r>
          </a:p>
          <a:p>
            <a:pPr algn="ctr"/>
            <a:r>
              <a:rPr lang="en-GB" b="1" dirty="0">
                <a:solidFill>
                  <a:srgbClr val="C00000"/>
                </a:solidFill>
              </a:rPr>
              <a:t>inanimate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487488" y="4680000"/>
            <a:ext cx="6252512" cy="158417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FF0000"/>
                </a:solidFill>
              </a:rPr>
              <a:t>But … is Hierarchy a true feature of language,</a:t>
            </a:r>
          </a:p>
          <a:p>
            <a:pPr algn="ctr"/>
            <a:r>
              <a:rPr lang="en-GB" sz="2400" b="1" dirty="0">
                <a:solidFill>
                  <a:srgbClr val="FF0000"/>
                </a:solidFill>
              </a:rPr>
              <a:t>or is it imposed on language by </a:t>
            </a:r>
            <a:r>
              <a:rPr lang="en-GB" sz="2400" b="1" i="1" dirty="0">
                <a:solidFill>
                  <a:srgbClr val="FF0000"/>
                </a:solidFill>
              </a:rPr>
              <a:t>post hoc </a:t>
            </a:r>
            <a:r>
              <a:rPr lang="en-GB" sz="2400" b="1" dirty="0">
                <a:solidFill>
                  <a:srgbClr val="FF0000"/>
                </a:solidFill>
              </a:rPr>
              <a:t>human analysis?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3B1FE1A-6DFE-4796-A40A-22FD75C7CE4F}"/>
              </a:ext>
            </a:extLst>
          </p:cNvPr>
          <p:cNvSpPr txBox="1"/>
          <p:nvPr/>
        </p:nvSpPr>
        <p:spPr>
          <a:xfrm>
            <a:off x="6480000" y="1800000"/>
            <a:ext cx="1368152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paw</a:t>
            </a:r>
          </a:p>
          <a:p>
            <a:pPr algn="ctr"/>
            <a:r>
              <a:rPr lang="en-GB" b="1" dirty="0">
                <a:solidFill>
                  <a:srgbClr val="00B050"/>
                </a:solidFill>
              </a:rPr>
              <a:t>Noun</a:t>
            </a:r>
          </a:p>
          <a:p>
            <a:pPr algn="ctr"/>
            <a:r>
              <a:rPr lang="en-GB" b="1" dirty="0">
                <a:solidFill>
                  <a:srgbClr val="C00000"/>
                </a:solidFill>
              </a:rPr>
              <a:t>Concrete</a:t>
            </a:r>
          </a:p>
          <a:p>
            <a:pPr algn="ctr"/>
            <a:r>
              <a:rPr lang="en-GB" b="1" dirty="0">
                <a:solidFill>
                  <a:srgbClr val="C00000"/>
                </a:solidFill>
              </a:rPr>
              <a:t>Animate?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6A4F71E-4841-471E-9F14-DCED06B3B1E8}"/>
              </a:ext>
            </a:extLst>
          </p:cNvPr>
          <p:cNvSpPr txBox="1"/>
          <p:nvPr/>
        </p:nvSpPr>
        <p:spPr>
          <a:xfrm>
            <a:off x="5220000" y="1800000"/>
            <a:ext cx="13681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</a:p>
          <a:p>
            <a:pPr algn="ctr"/>
            <a:r>
              <a:rPr lang="en-GB" b="1" dirty="0">
                <a:solidFill>
                  <a:srgbClr val="00B050"/>
                </a:solidFill>
              </a:rPr>
              <a:t>Determiner</a:t>
            </a:r>
          </a:p>
          <a:p>
            <a:pPr algn="ctr"/>
            <a:r>
              <a:rPr lang="en-GB" b="1" dirty="0">
                <a:solidFill>
                  <a:srgbClr val="C00000"/>
                </a:solidFill>
              </a:rPr>
              <a:t>Belongs to…</a:t>
            </a:r>
          </a:p>
        </p:txBody>
      </p:sp>
    </p:spTree>
    <p:extLst>
      <p:ext uri="{BB962C8B-B14F-4D97-AF65-F5344CB8AC3E}">
        <p14:creationId xmlns:p14="http://schemas.microsoft.com/office/powerpoint/2010/main" val="799651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5" grpId="0"/>
      <p:bldP spid="16" grpId="0"/>
      <p:bldP spid="17" grpId="0"/>
      <p:bldP spid="18" grpId="0"/>
      <p:bldP spid="19" grpId="0"/>
      <p:bldP spid="4" grpId="0" animBg="1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38E1865C-2F2F-4340-A308-C74E3FDF6E1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01"/>
          <a:stretch/>
        </p:blipFill>
        <p:spPr>
          <a:xfrm>
            <a:off x="1549432" y="0"/>
            <a:ext cx="10632664" cy="6858000"/>
          </a:xfrm>
          <a:prstGeom prst="rect">
            <a:avLst/>
          </a:prstGeom>
          <a:effectLst>
            <a:glow rad="127000">
              <a:schemeClr val="accent1">
                <a:alpha val="22000"/>
              </a:schemeClr>
            </a:glo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40000" cy="6858000"/>
          </a:xfrm>
          <a:ln w="38100">
            <a:solidFill>
              <a:srgbClr val="00B0F0"/>
            </a:solidFill>
            <a:prstDash val="sysDash"/>
          </a:ln>
        </p:spPr>
        <p:txBody>
          <a:bodyPr vert="vert270">
            <a:noAutofit/>
          </a:bodyPr>
          <a:lstStyle/>
          <a:p>
            <a:r>
              <a:rPr lang="en-GB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The Language You </a:t>
            </a:r>
            <a:br>
              <a:rPr lang="en-GB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GB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Couldn’t Make Up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66D160B-3A08-428B-BFB5-8942E4ADBDDC}"/>
              </a:ext>
            </a:extLst>
          </p:cNvPr>
          <p:cNvSpPr/>
          <p:nvPr/>
        </p:nvSpPr>
        <p:spPr>
          <a:xfrm>
            <a:off x="1549432" y="0"/>
            <a:ext cx="10632664" cy="6858000"/>
          </a:xfrm>
          <a:prstGeom prst="rect">
            <a:avLst/>
          </a:prstGeom>
          <a:solidFill>
            <a:schemeClr val="dk1">
              <a:alpha val="2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rgbClr val="FF0000"/>
                </a:solidFill>
                <a:latin typeface="Stencil" panose="040409050D0802020404" pitchFamily="82" charset="0"/>
              </a:rPr>
              <a:t>English does not have postpositions, only prepositions</a:t>
            </a:r>
          </a:p>
          <a:p>
            <a:pPr algn="ctr"/>
            <a:endParaRPr lang="en-GB" dirty="0"/>
          </a:p>
          <a:p>
            <a:pPr algn="ctr"/>
            <a:r>
              <a:rPr lang="en-GB" sz="2000" b="1" i="1" dirty="0">
                <a:solidFill>
                  <a:srgbClr val="00B0F0"/>
                </a:solidFill>
              </a:rPr>
              <a:t>However …</a:t>
            </a:r>
          </a:p>
          <a:p>
            <a:pPr algn="ctr"/>
            <a:r>
              <a:rPr lang="en-GB" sz="2000" b="1" dirty="0">
                <a:solidFill>
                  <a:schemeClr val="bg1"/>
                </a:solidFill>
              </a:rPr>
              <a:t>I am warming </a:t>
            </a:r>
            <a:r>
              <a:rPr lang="en-GB" sz="2000" b="1" dirty="0">
                <a:solidFill>
                  <a:srgbClr val="00B050"/>
                </a:solidFill>
              </a:rPr>
              <a:t>towards the idea</a:t>
            </a:r>
            <a:r>
              <a:rPr lang="en-GB" sz="2000" b="1" dirty="0"/>
              <a:t> </a:t>
            </a:r>
            <a:r>
              <a:rPr lang="en-GB" sz="2000" b="1" dirty="0">
                <a:solidFill>
                  <a:schemeClr val="bg1"/>
                </a:solidFill>
                <a:sym typeface="Wingdings" panose="05000000000000000000" pitchFamily="2" charset="2"/>
              </a:rPr>
              <a:t> </a:t>
            </a:r>
            <a:r>
              <a:rPr lang="en-GB" sz="2000" b="1" dirty="0">
                <a:solidFill>
                  <a:schemeClr val="bg1"/>
                </a:solidFill>
              </a:rPr>
              <a:t>This is </a:t>
            </a:r>
            <a:r>
              <a:rPr lang="en-GB" sz="2000" b="1" dirty="0">
                <a:solidFill>
                  <a:srgbClr val="00B050"/>
                </a:solidFill>
              </a:rPr>
              <a:t>the idea</a:t>
            </a:r>
            <a:r>
              <a:rPr lang="en-GB" sz="2000" b="1" dirty="0"/>
              <a:t> </a:t>
            </a:r>
            <a:r>
              <a:rPr lang="en-GB" sz="2000" b="1" dirty="0">
                <a:solidFill>
                  <a:schemeClr val="bg1"/>
                </a:solidFill>
              </a:rPr>
              <a:t>I am warming </a:t>
            </a:r>
            <a:r>
              <a:rPr lang="en-GB" sz="2000" b="1" dirty="0">
                <a:solidFill>
                  <a:srgbClr val="00B050"/>
                </a:solidFill>
              </a:rPr>
              <a:t>towards</a:t>
            </a:r>
          </a:p>
          <a:p>
            <a:pPr algn="ctr"/>
            <a:endParaRPr lang="en-GB" sz="2000" b="1" dirty="0">
              <a:solidFill>
                <a:srgbClr val="00B0F0"/>
              </a:solidFill>
            </a:endParaRPr>
          </a:p>
          <a:p>
            <a:pPr algn="ctr"/>
            <a:r>
              <a:rPr lang="en-GB" sz="2000" b="1" i="1" dirty="0">
                <a:solidFill>
                  <a:srgbClr val="00B0F0"/>
                </a:solidFill>
              </a:rPr>
              <a:t>In despair at this flagrant flouting of their prescriptive rule some grammarians insist: </a:t>
            </a:r>
          </a:p>
          <a:p>
            <a:pPr algn="ctr"/>
            <a:r>
              <a:rPr lang="en-GB" sz="2400" dirty="0">
                <a:solidFill>
                  <a:srgbClr val="FF0000"/>
                </a:solidFill>
                <a:latin typeface="Stencil" panose="040409050D0802020404" pitchFamily="82" charset="0"/>
              </a:rPr>
              <a:t>You cannot end a sentence with a preposition</a:t>
            </a:r>
          </a:p>
          <a:p>
            <a:pPr algn="ctr"/>
            <a:r>
              <a:rPr lang="en-GB" sz="2000" b="1" i="1" dirty="0">
                <a:solidFill>
                  <a:srgbClr val="00B0F0"/>
                </a:solidFill>
              </a:rPr>
              <a:t>So:</a:t>
            </a:r>
          </a:p>
          <a:p>
            <a:pPr algn="ctr"/>
            <a:r>
              <a:rPr lang="en-GB" sz="2000" b="1" dirty="0">
                <a:solidFill>
                  <a:schemeClr val="bg1"/>
                </a:solidFill>
              </a:rPr>
              <a:t>This is the idea </a:t>
            </a:r>
            <a:r>
              <a:rPr lang="en-GB" sz="2000" b="1" dirty="0">
                <a:solidFill>
                  <a:srgbClr val="00B050"/>
                </a:solidFill>
              </a:rPr>
              <a:t>towards which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bg1"/>
                </a:solidFill>
              </a:rPr>
              <a:t>I am warming</a:t>
            </a:r>
          </a:p>
          <a:p>
            <a:pPr algn="ctr"/>
            <a:endParaRPr lang="en-GB" sz="2000" b="1" dirty="0">
              <a:solidFill>
                <a:srgbClr val="00B0F0"/>
              </a:solidFill>
            </a:endParaRPr>
          </a:p>
          <a:p>
            <a:pPr algn="ctr"/>
            <a:r>
              <a:rPr lang="en-GB" sz="2000" b="1" i="1" dirty="0">
                <a:solidFill>
                  <a:srgbClr val="00B0F0"/>
                </a:solidFill>
              </a:rPr>
              <a:t>… and everyone lived happily ever after.</a:t>
            </a:r>
          </a:p>
          <a:p>
            <a:pPr algn="ctr"/>
            <a:endParaRPr lang="en-GB" sz="2000" b="1" i="1" dirty="0">
              <a:solidFill>
                <a:srgbClr val="00B0F0"/>
              </a:solidFill>
            </a:endParaRPr>
          </a:p>
          <a:p>
            <a:pPr algn="ctr"/>
            <a:r>
              <a:rPr lang="en-GB" sz="2000" b="1" i="1" dirty="0">
                <a:solidFill>
                  <a:srgbClr val="00B0F0"/>
                </a:solidFill>
              </a:rPr>
              <a:t>Until:</a:t>
            </a:r>
          </a:p>
          <a:p>
            <a:pPr algn="ctr"/>
            <a:r>
              <a:rPr lang="en-GB" sz="2000" b="1" dirty="0">
                <a:solidFill>
                  <a:schemeClr val="bg1"/>
                </a:solidFill>
              </a:rPr>
              <a:t>I am putting </a:t>
            </a:r>
            <a:r>
              <a:rPr lang="en-GB" sz="2000" b="1" dirty="0">
                <a:solidFill>
                  <a:srgbClr val="00B050"/>
                </a:solidFill>
              </a:rPr>
              <a:t>out the fire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bg1"/>
                </a:solidFill>
                <a:sym typeface="Wingdings" panose="05000000000000000000" pitchFamily="2" charset="2"/>
              </a:rPr>
              <a:t> This is </a:t>
            </a:r>
            <a:r>
              <a:rPr lang="en-GB" sz="2000" b="1" dirty="0">
                <a:solidFill>
                  <a:srgbClr val="00B050"/>
                </a:solidFill>
                <a:sym typeface="Wingdings" panose="05000000000000000000" pitchFamily="2" charset="2"/>
              </a:rPr>
              <a:t>the fire</a:t>
            </a:r>
            <a:r>
              <a:rPr lang="en-GB" sz="2000" b="1" dirty="0">
                <a:sym typeface="Wingdings" panose="05000000000000000000" pitchFamily="2" charset="2"/>
              </a:rPr>
              <a:t> </a:t>
            </a:r>
            <a:r>
              <a:rPr lang="en-GB" sz="2000" b="1" dirty="0">
                <a:solidFill>
                  <a:schemeClr val="bg1"/>
                </a:solidFill>
                <a:sym typeface="Wingdings" panose="05000000000000000000" pitchFamily="2" charset="2"/>
              </a:rPr>
              <a:t>I am putting </a:t>
            </a:r>
            <a:r>
              <a:rPr lang="en-GB" sz="2000" b="1" dirty="0">
                <a:solidFill>
                  <a:srgbClr val="00B050"/>
                </a:solidFill>
                <a:sym typeface="Wingdings" panose="05000000000000000000" pitchFamily="2" charset="2"/>
              </a:rPr>
              <a:t>out</a:t>
            </a:r>
          </a:p>
          <a:p>
            <a:pPr algn="ctr"/>
            <a:r>
              <a:rPr lang="en-GB" sz="2000" b="1" dirty="0">
                <a:solidFill>
                  <a:schemeClr val="bg1"/>
                </a:solidFill>
                <a:sym typeface="Wingdings" panose="05000000000000000000" pitchFamily="2" charset="2"/>
              </a:rPr>
              <a:t>  This is the fire </a:t>
            </a:r>
            <a:r>
              <a:rPr lang="en-GB" sz="2000" b="1" dirty="0">
                <a:solidFill>
                  <a:srgbClr val="00B050"/>
                </a:solidFill>
                <a:sym typeface="Wingdings" panose="05000000000000000000" pitchFamily="2" charset="2"/>
              </a:rPr>
              <a:t>out which</a:t>
            </a:r>
            <a:r>
              <a:rPr lang="en-GB" sz="2000" b="1" dirty="0">
                <a:sym typeface="Wingdings" panose="05000000000000000000" pitchFamily="2" charset="2"/>
              </a:rPr>
              <a:t> </a:t>
            </a:r>
            <a:r>
              <a:rPr lang="en-GB" sz="2000" b="1" dirty="0">
                <a:solidFill>
                  <a:schemeClr val="bg1"/>
                </a:solidFill>
                <a:sym typeface="Wingdings" panose="05000000000000000000" pitchFamily="2" charset="2"/>
              </a:rPr>
              <a:t>I am putting</a:t>
            </a:r>
          </a:p>
          <a:p>
            <a:pPr algn="ctr"/>
            <a:endParaRPr lang="en-GB" sz="2000" b="1" dirty="0">
              <a:solidFill>
                <a:srgbClr val="00B0F0"/>
              </a:solidFill>
              <a:sym typeface="Wingdings" panose="05000000000000000000" pitchFamily="2" charset="2"/>
            </a:endParaRPr>
          </a:p>
          <a:p>
            <a:pPr algn="ctr"/>
            <a:r>
              <a:rPr lang="en-GB" sz="2000" b="1" i="1" dirty="0">
                <a:solidFill>
                  <a:srgbClr val="00B0F0"/>
                </a:solidFill>
                <a:sym typeface="Wingdings" panose="05000000000000000000" pitchFamily="2" charset="2"/>
              </a:rPr>
              <a:t>The moral of this story is: </a:t>
            </a:r>
          </a:p>
          <a:p>
            <a:pPr algn="ctr"/>
            <a:r>
              <a:rPr lang="en-GB" sz="2400" dirty="0">
                <a:solidFill>
                  <a:srgbClr val="FF0000"/>
                </a:solidFill>
                <a:latin typeface="Stencil" panose="040409050D0802020404" pitchFamily="82" charset="0"/>
                <a:sym typeface="Wingdings" panose="05000000000000000000" pitchFamily="2" charset="2"/>
              </a:rPr>
              <a:t>English is not A set of regulations, </a:t>
            </a:r>
          </a:p>
          <a:p>
            <a:pPr algn="ctr"/>
            <a:r>
              <a:rPr lang="en-GB" sz="2400" dirty="0">
                <a:solidFill>
                  <a:srgbClr val="FF0000"/>
                </a:solidFill>
                <a:latin typeface="Stencil" panose="040409050D0802020404" pitchFamily="82" charset="0"/>
                <a:sym typeface="Wingdings" panose="05000000000000000000" pitchFamily="2" charset="2"/>
              </a:rPr>
              <a:t>it is a living </a:t>
            </a:r>
            <a:r>
              <a:rPr lang="en-GB" sz="2400" strike="dblStrike" dirty="0">
                <a:solidFill>
                  <a:srgbClr val="FF0000"/>
                </a:solidFill>
                <a:latin typeface="Stencil" panose="040409050D0802020404" pitchFamily="82" charset="0"/>
                <a:sym typeface="Wingdings" panose="05000000000000000000" pitchFamily="2" charset="2"/>
              </a:rPr>
              <a:t>nightmare</a:t>
            </a:r>
            <a:r>
              <a:rPr lang="en-GB" sz="2400" dirty="0">
                <a:solidFill>
                  <a:srgbClr val="FF0000"/>
                </a:solidFill>
                <a:latin typeface="Stencil" panose="040409050D0802020404" pitchFamily="82" charset="0"/>
                <a:sym typeface="Wingdings" panose="05000000000000000000" pitchFamily="2" charset="2"/>
              </a:rPr>
              <a:t> language</a:t>
            </a:r>
            <a:endParaRPr lang="en-GB" sz="2400" dirty="0">
              <a:solidFill>
                <a:srgbClr val="FF0000"/>
              </a:solidFill>
              <a:latin typeface="Stencil" panose="040409050D0802020404" pitchFamily="82" charset="0"/>
            </a:endParaRPr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2722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75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75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75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75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25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75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175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75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40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6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75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8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75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975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750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3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750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750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675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4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40000" cy="6858000"/>
          </a:xfrm>
          <a:ln w="38100">
            <a:solidFill>
              <a:srgbClr val="00B0F0"/>
            </a:solidFill>
            <a:prstDash val="sysDash"/>
          </a:ln>
        </p:spPr>
        <p:txBody>
          <a:bodyPr vert="vert270">
            <a:noAutofit/>
          </a:bodyPr>
          <a:lstStyle/>
          <a:p>
            <a:r>
              <a:rPr lang="en-GB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Adpositions:</a:t>
            </a:r>
            <a:br>
              <a:rPr lang="en-GB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GB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Making the Connection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B169300-9F90-4AC2-B5ED-D1057F2812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2320" y="1343025"/>
            <a:ext cx="6448425" cy="4171950"/>
          </a:xfrm>
          <a:prstGeom prst="rect">
            <a:avLst/>
          </a:prstGeom>
        </p:spPr>
      </p:pic>
      <p:sp>
        <p:nvSpPr>
          <p:cNvPr id="4" name="Rounded Rectangle 5">
            <a:extLst>
              <a:ext uri="{FF2B5EF4-FFF2-40B4-BE49-F238E27FC236}">
                <a16:creationId xmlns:a16="http://schemas.microsoft.com/office/drawing/2014/main" id="{564281A8-4A6A-4127-B4EF-9AF8183ABEC5}"/>
              </a:ext>
            </a:extLst>
          </p:cNvPr>
          <p:cNvSpPr/>
          <p:nvPr/>
        </p:nvSpPr>
        <p:spPr>
          <a:xfrm>
            <a:off x="2132320" y="4974975"/>
            <a:ext cx="2880000" cy="10800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I saw a cottage with Snow White</a:t>
            </a:r>
          </a:p>
        </p:txBody>
      </p:sp>
      <p:sp>
        <p:nvSpPr>
          <p:cNvPr id="5" name="Rounded Rectangle 7">
            <a:extLst>
              <a:ext uri="{FF2B5EF4-FFF2-40B4-BE49-F238E27FC236}">
                <a16:creationId xmlns:a16="http://schemas.microsoft.com/office/drawing/2014/main" id="{99BF68C0-B2A5-4627-A852-A1F5506A594B}"/>
              </a:ext>
            </a:extLst>
          </p:cNvPr>
          <p:cNvSpPr/>
          <p:nvPr/>
        </p:nvSpPr>
        <p:spPr>
          <a:xfrm>
            <a:off x="2132320" y="772078"/>
            <a:ext cx="2880000" cy="10800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I saw a cottage with binoculars</a:t>
            </a:r>
          </a:p>
        </p:txBody>
      </p:sp>
      <p:sp>
        <p:nvSpPr>
          <p:cNvPr id="6" name="Rounded Rectangle 8">
            <a:extLst>
              <a:ext uri="{FF2B5EF4-FFF2-40B4-BE49-F238E27FC236}">
                <a16:creationId xmlns:a16="http://schemas.microsoft.com/office/drawing/2014/main" id="{8AB47113-B0D2-4F28-B939-78A1B46ADAD9}"/>
              </a:ext>
            </a:extLst>
          </p:cNvPr>
          <p:cNvSpPr/>
          <p:nvPr/>
        </p:nvSpPr>
        <p:spPr>
          <a:xfrm>
            <a:off x="8574266" y="772078"/>
            <a:ext cx="2880000" cy="10800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I saw a cottage with chimneys</a:t>
            </a:r>
          </a:p>
        </p:txBody>
      </p:sp>
      <p:sp>
        <p:nvSpPr>
          <p:cNvPr id="7" name="Rounded Rectangle 9">
            <a:extLst>
              <a:ext uri="{FF2B5EF4-FFF2-40B4-BE49-F238E27FC236}">
                <a16:creationId xmlns:a16="http://schemas.microsoft.com/office/drawing/2014/main" id="{E5872BFC-B3B8-4D05-B08F-91B1A31AA979}"/>
              </a:ext>
            </a:extLst>
          </p:cNvPr>
          <p:cNvSpPr/>
          <p:nvPr/>
        </p:nvSpPr>
        <p:spPr>
          <a:xfrm>
            <a:off x="8580745" y="4975585"/>
            <a:ext cx="2880000" cy="10800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I saw a cottage with surprise</a:t>
            </a:r>
          </a:p>
        </p:txBody>
      </p:sp>
      <p:sp>
        <p:nvSpPr>
          <p:cNvPr id="8" name="Frame 7">
            <a:extLst>
              <a:ext uri="{FF2B5EF4-FFF2-40B4-BE49-F238E27FC236}">
                <a16:creationId xmlns:a16="http://schemas.microsoft.com/office/drawing/2014/main" id="{EB75EC35-9112-448B-B989-3C8143E86691}"/>
              </a:ext>
            </a:extLst>
          </p:cNvPr>
          <p:cNvSpPr/>
          <p:nvPr/>
        </p:nvSpPr>
        <p:spPr>
          <a:xfrm>
            <a:off x="2991964" y="5514975"/>
            <a:ext cx="1893753" cy="432000"/>
          </a:xfrm>
          <a:prstGeom prst="fram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9" name="Frame 8">
            <a:extLst>
              <a:ext uri="{FF2B5EF4-FFF2-40B4-BE49-F238E27FC236}">
                <a16:creationId xmlns:a16="http://schemas.microsoft.com/office/drawing/2014/main" id="{666FA21E-7948-4E82-B81B-CC71F12AC8C8}"/>
              </a:ext>
            </a:extLst>
          </p:cNvPr>
          <p:cNvSpPr/>
          <p:nvPr/>
        </p:nvSpPr>
        <p:spPr>
          <a:xfrm>
            <a:off x="3131359" y="1326030"/>
            <a:ext cx="1659150" cy="432000"/>
          </a:xfrm>
          <a:prstGeom prst="fram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10" name="Frame 9">
            <a:extLst>
              <a:ext uri="{FF2B5EF4-FFF2-40B4-BE49-F238E27FC236}">
                <a16:creationId xmlns:a16="http://schemas.microsoft.com/office/drawing/2014/main" id="{3C7C94A5-7129-4E17-956D-583538295705}"/>
              </a:ext>
            </a:extLst>
          </p:cNvPr>
          <p:cNvSpPr/>
          <p:nvPr/>
        </p:nvSpPr>
        <p:spPr>
          <a:xfrm>
            <a:off x="9626648" y="1334217"/>
            <a:ext cx="1506512" cy="468000"/>
          </a:xfrm>
          <a:prstGeom prst="fram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11" name="Frame 10">
            <a:extLst>
              <a:ext uri="{FF2B5EF4-FFF2-40B4-BE49-F238E27FC236}">
                <a16:creationId xmlns:a16="http://schemas.microsoft.com/office/drawing/2014/main" id="{76D12C2D-B32A-44B3-AEA6-5B56B4A94360}"/>
              </a:ext>
            </a:extLst>
          </p:cNvPr>
          <p:cNvSpPr/>
          <p:nvPr/>
        </p:nvSpPr>
        <p:spPr>
          <a:xfrm>
            <a:off x="9714546" y="5557144"/>
            <a:ext cx="1346606" cy="432000"/>
          </a:xfrm>
          <a:prstGeom prst="fram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12" name="Frame 11">
            <a:extLst>
              <a:ext uri="{FF2B5EF4-FFF2-40B4-BE49-F238E27FC236}">
                <a16:creationId xmlns:a16="http://schemas.microsoft.com/office/drawing/2014/main" id="{97F63862-AEA1-4EC0-8972-1A4C40AA0A18}"/>
              </a:ext>
            </a:extLst>
          </p:cNvPr>
          <p:cNvSpPr/>
          <p:nvPr/>
        </p:nvSpPr>
        <p:spPr>
          <a:xfrm>
            <a:off x="2626958" y="866746"/>
            <a:ext cx="684008" cy="432000"/>
          </a:xfrm>
          <a:prstGeom prst="fram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13" name="Frame 12">
            <a:extLst>
              <a:ext uri="{FF2B5EF4-FFF2-40B4-BE49-F238E27FC236}">
                <a16:creationId xmlns:a16="http://schemas.microsoft.com/office/drawing/2014/main" id="{41E5AEA1-353B-49D8-B6B2-31D5A7166A8B}"/>
              </a:ext>
            </a:extLst>
          </p:cNvPr>
          <p:cNvSpPr/>
          <p:nvPr/>
        </p:nvSpPr>
        <p:spPr>
          <a:xfrm>
            <a:off x="9703552" y="902217"/>
            <a:ext cx="1436236" cy="432000"/>
          </a:xfrm>
          <a:prstGeom prst="fram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14" name="Frame 13">
            <a:extLst>
              <a:ext uri="{FF2B5EF4-FFF2-40B4-BE49-F238E27FC236}">
                <a16:creationId xmlns:a16="http://schemas.microsoft.com/office/drawing/2014/main" id="{68AA5295-EAD6-4233-9C1B-BF9E1BED3838}"/>
              </a:ext>
            </a:extLst>
          </p:cNvPr>
          <p:cNvSpPr/>
          <p:nvPr/>
        </p:nvSpPr>
        <p:spPr>
          <a:xfrm>
            <a:off x="2408648" y="5100242"/>
            <a:ext cx="252000" cy="432000"/>
          </a:xfrm>
          <a:prstGeom prst="fram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15" name="Frame 14">
            <a:extLst>
              <a:ext uri="{FF2B5EF4-FFF2-40B4-BE49-F238E27FC236}">
                <a16:creationId xmlns:a16="http://schemas.microsoft.com/office/drawing/2014/main" id="{4AC93D94-5523-42C3-8E7E-C6EEF7C85869}"/>
              </a:ext>
            </a:extLst>
          </p:cNvPr>
          <p:cNvSpPr/>
          <p:nvPr/>
        </p:nvSpPr>
        <p:spPr>
          <a:xfrm>
            <a:off x="8852648" y="5100242"/>
            <a:ext cx="2280512" cy="432000"/>
          </a:xfrm>
          <a:prstGeom prst="fram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16" name="Thought Bubble: Cloud 15">
            <a:extLst>
              <a:ext uri="{FF2B5EF4-FFF2-40B4-BE49-F238E27FC236}">
                <a16:creationId xmlns:a16="http://schemas.microsoft.com/office/drawing/2014/main" id="{792D1FAB-CEAB-4822-9F64-50EC1DF81C07}"/>
              </a:ext>
            </a:extLst>
          </p:cNvPr>
          <p:cNvSpPr/>
          <p:nvPr/>
        </p:nvSpPr>
        <p:spPr>
          <a:xfrm>
            <a:off x="5045868" y="135375"/>
            <a:ext cx="3501330" cy="845354"/>
          </a:xfrm>
          <a:prstGeom prst="cloudCallout">
            <a:avLst>
              <a:gd name="adj1" fmla="val 59570"/>
              <a:gd name="adj2" fmla="val -50376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Haven’t I seen this somewhere before?</a:t>
            </a:r>
          </a:p>
        </p:txBody>
      </p:sp>
      <p:sp>
        <p:nvSpPr>
          <p:cNvPr id="17" name="Speech Bubble: Oval 16">
            <a:extLst>
              <a:ext uri="{FF2B5EF4-FFF2-40B4-BE49-F238E27FC236}">
                <a16:creationId xmlns:a16="http://schemas.microsoft.com/office/drawing/2014/main" id="{0F7BF9A7-E7A0-424A-8470-A7BE312079E5}"/>
              </a:ext>
            </a:extLst>
          </p:cNvPr>
          <p:cNvSpPr/>
          <p:nvPr/>
        </p:nvSpPr>
        <p:spPr>
          <a:xfrm>
            <a:off x="5280636" y="5557144"/>
            <a:ext cx="3031791" cy="879921"/>
          </a:xfrm>
          <a:prstGeom prst="wedgeEllipseCallout">
            <a:avLst>
              <a:gd name="adj1" fmla="val -57200"/>
              <a:gd name="adj2" fmla="val 84543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Yes, and you’ll be seeing it again …</a:t>
            </a:r>
          </a:p>
        </p:txBody>
      </p:sp>
    </p:spTree>
    <p:extLst>
      <p:ext uri="{BB962C8B-B14F-4D97-AF65-F5344CB8AC3E}">
        <p14:creationId xmlns:p14="http://schemas.microsoft.com/office/powerpoint/2010/main" val="768915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500"/>
                            </p:stCondLst>
                            <p:childTnLst>
                              <p:par>
                                <p:cTn id="39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500"/>
                            </p:stCondLst>
                            <p:childTnLst>
                              <p:par>
                                <p:cTn id="53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80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8500"/>
                            </p:stCondLst>
                            <p:childTnLst>
                              <p:par>
                                <p:cTn id="67" presetID="47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500"/>
                            </p:stCondLst>
                            <p:childTnLst>
                              <p:par>
                                <p:cTn id="73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40000" cy="6858000"/>
          </a:xfrm>
          <a:ln w="38100">
            <a:solidFill>
              <a:srgbClr val="00B0F0"/>
            </a:solidFill>
            <a:prstDash val="sysDash"/>
          </a:ln>
        </p:spPr>
        <p:txBody>
          <a:bodyPr vert="vert270">
            <a:noAutofit/>
          </a:bodyPr>
          <a:lstStyle/>
          <a:p>
            <a:r>
              <a:rPr lang="en-GB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Ganged up on by Adpositions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CB8B31F-8D7A-4991-B760-70EB1FB04446}"/>
              </a:ext>
            </a:extLst>
          </p:cNvPr>
          <p:cNvSpPr/>
          <p:nvPr/>
        </p:nvSpPr>
        <p:spPr>
          <a:xfrm>
            <a:off x="2621614" y="4293096"/>
            <a:ext cx="8244916" cy="2447920"/>
          </a:xfrm>
          <a:prstGeom prst="roundRect">
            <a:avLst>
              <a:gd name="adj" fmla="val 7605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careful with Phrasal Verbs</a:t>
            </a:r>
          </a:p>
          <a:p>
            <a:pPr algn="ctr"/>
            <a:r>
              <a:rPr lang="en-GB" b="1" dirty="0">
                <a:solidFill>
                  <a:srgbClr val="00B0F0"/>
                </a:solidFill>
              </a:rPr>
              <a:t>Where does the verb end and the adpositions begin?</a:t>
            </a: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[Joan went out] [in a coat]</a:t>
            </a: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[Joan stayed out] [for the night]</a:t>
            </a:r>
          </a:p>
          <a:p>
            <a:pPr algn="ctr"/>
            <a:r>
              <a:rPr lang="en-GB" b="1" dirty="0">
                <a:solidFill>
                  <a:srgbClr val="00B0F0"/>
                </a:solidFill>
              </a:rPr>
              <a:t>BUT</a:t>
            </a:r>
          </a:p>
          <a:p>
            <a:pPr algn="ctr"/>
            <a:r>
              <a:rPr lang="en-GB" b="1" dirty="0">
                <a:solidFill>
                  <a:srgbClr val="00B050"/>
                </a:solidFill>
              </a:rPr>
              <a:t>[Joan put up] [with a lot]</a:t>
            </a:r>
            <a:r>
              <a:rPr lang="en-GB" b="1" dirty="0">
                <a:solidFill>
                  <a:srgbClr val="00B0F0"/>
                </a:solidFill>
              </a:rPr>
              <a:t> OR </a:t>
            </a:r>
            <a:r>
              <a:rPr lang="en-GB" b="1" dirty="0">
                <a:solidFill>
                  <a:srgbClr val="00B050"/>
                </a:solidFill>
              </a:rPr>
              <a:t>[Joan put up with] [a lot]</a:t>
            </a:r>
            <a:r>
              <a:rPr lang="en-GB" b="1" dirty="0">
                <a:solidFill>
                  <a:srgbClr val="00B0F0"/>
                </a:solidFill>
              </a:rPr>
              <a:t>?</a:t>
            </a:r>
          </a:p>
          <a:p>
            <a:pPr algn="ctr"/>
            <a:r>
              <a:rPr lang="en-GB" b="1" dirty="0">
                <a:solidFill>
                  <a:srgbClr val="FF0000"/>
                </a:solidFill>
              </a:rPr>
              <a:t>[[[Joan got] down] out] [of] [the carriage]</a:t>
            </a:r>
            <a:r>
              <a:rPr lang="en-GB" b="1" dirty="0">
                <a:solidFill>
                  <a:srgbClr val="00B0F0"/>
                </a:solidFill>
              </a:rPr>
              <a:t>???</a:t>
            </a:r>
          </a:p>
          <a:p>
            <a:pPr algn="ctr"/>
            <a:r>
              <a:rPr lang="en-GB" b="1" dirty="0">
                <a:solidFill>
                  <a:srgbClr val="00B0F0"/>
                </a:solidFill>
              </a:rPr>
              <a:t>Does your language have phrasal verbs or would </a:t>
            </a:r>
            <a:r>
              <a:rPr lang="en-GB" b="1" i="1" dirty="0">
                <a:solidFill>
                  <a:srgbClr val="00B0F0"/>
                </a:solidFill>
              </a:rPr>
              <a:t>get down out of</a:t>
            </a:r>
            <a:r>
              <a:rPr lang="en-GB" b="1" dirty="0">
                <a:solidFill>
                  <a:srgbClr val="00B0F0"/>
                </a:solidFill>
              </a:rPr>
              <a:t> be a single verb?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3FF03C0-2591-4CAA-A938-5B84B2143731}"/>
              </a:ext>
            </a:extLst>
          </p:cNvPr>
          <p:cNvSpPr/>
          <p:nvPr/>
        </p:nvSpPr>
        <p:spPr>
          <a:xfrm>
            <a:off x="2351880" y="183354"/>
            <a:ext cx="1080000" cy="648072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/>
                </a:solidFill>
              </a:rPr>
              <a:t>Joan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A54D633-F800-40A6-93C7-EB37BC9E142C}"/>
              </a:ext>
            </a:extLst>
          </p:cNvPr>
          <p:cNvSpPr/>
          <p:nvPr/>
        </p:nvSpPr>
        <p:spPr>
          <a:xfrm>
            <a:off x="8795880" y="188640"/>
            <a:ext cx="2353148" cy="648072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/>
                </a:solidFill>
              </a:rPr>
              <a:t>the table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A54DD5F-85A7-4EB1-87DA-A5EFE90CFB75}"/>
              </a:ext>
            </a:extLst>
          </p:cNvPr>
          <p:cNvSpPr/>
          <p:nvPr/>
        </p:nvSpPr>
        <p:spPr>
          <a:xfrm>
            <a:off x="5015880" y="188640"/>
            <a:ext cx="2262913" cy="648072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/>
                </a:solidFill>
              </a:rPr>
              <a:t>the book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9C5A8C8-B3BD-496E-AE67-EEEFDFD6FB42}"/>
              </a:ext>
            </a:extLst>
          </p:cNvPr>
          <p:cNvSpPr/>
          <p:nvPr/>
        </p:nvSpPr>
        <p:spPr>
          <a:xfrm>
            <a:off x="3683880" y="183354"/>
            <a:ext cx="1080000" cy="648072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/>
                </a:solidFill>
              </a:rPr>
              <a:t>put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3BE7790-CD66-4C5C-829F-6CA3A3E509CF}"/>
              </a:ext>
            </a:extLst>
          </p:cNvPr>
          <p:cNvSpPr/>
          <p:nvPr/>
        </p:nvSpPr>
        <p:spPr>
          <a:xfrm>
            <a:off x="7499880" y="188640"/>
            <a:ext cx="1080000" cy="648072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/>
                </a:solidFill>
              </a:rPr>
              <a:t>on</a:t>
            </a:r>
          </a:p>
        </p:txBody>
      </p:sp>
      <p:sp>
        <p:nvSpPr>
          <p:cNvPr id="13" name="Flowchart: Alternate Process 12">
            <a:extLst>
              <a:ext uri="{FF2B5EF4-FFF2-40B4-BE49-F238E27FC236}">
                <a16:creationId xmlns:a16="http://schemas.microsoft.com/office/drawing/2014/main" id="{B15FBB49-E4EF-445C-9ECE-1BB7AA28582E}"/>
              </a:ext>
            </a:extLst>
          </p:cNvPr>
          <p:cNvSpPr/>
          <p:nvPr/>
        </p:nvSpPr>
        <p:spPr>
          <a:xfrm>
            <a:off x="2351880" y="1033362"/>
            <a:ext cx="1080000" cy="298316"/>
          </a:xfrm>
          <a:prstGeom prst="flowChartAlternate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Subject</a:t>
            </a:r>
          </a:p>
        </p:txBody>
      </p:sp>
      <p:sp>
        <p:nvSpPr>
          <p:cNvPr id="14" name="Flowchart: Alternate Process 13">
            <a:extLst>
              <a:ext uri="{FF2B5EF4-FFF2-40B4-BE49-F238E27FC236}">
                <a16:creationId xmlns:a16="http://schemas.microsoft.com/office/drawing/2014/main" id="{EF5A86F7-F75E-4E4F-BF76-41D77975C687}"/>
              </a:ext>
            </a:extLst>
          </p:cNvPr>
          <p:cNvSpPr/>
          <p:nvPr/>
        </p:nvSpPr>
        <p:spPr>
          <a:xfrm>
            <a:off x="3683880" y="1033362"/>
            <a:ext cx="1080000" cy="298316"/>
          </a:xfrm>
          <a:prstGeom prst="flowChartAlternateProces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Verb</a:t>
            </a:r>
          </a:p>
        </p:txBody>
      </p:sp>
      <p:sp>
        <p:nvSpPr>
          <p:cNvPr id="15" name="Flowchart: Alternate Process 14">
            <a:extLst>
              <a:ext uri="{FF2B5EF4-FFF2-40B4-BE49-F238E27FC236}">
                <a16:creationId xmlns:a16="http://schemas.microsoft.com/office/drawing/2014/main" id="{46B61729-F138-41F8-9CE6-69DA46153125}"/>
              </a:ext>
            </a:extLst>
          </p:cNvPr>
          <p:cNvSpPr/>
          <p:nvPr/>
        </p:nvSpPr>
        <p:spPr>
          <a:xfrm>
            <a:off x="5015880" y="1033362"/>
            <a:ext cx="2262913" cy="298316"/>
          </a:xfrm>
          <a:prstGeom prst="flowChartAlternate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Direct Object</a:t>
            </a:r>
          </a:p>
        </p:txBody>
      </p:sp>
      <p:sp>
        <p:nvSpPr>
          <p:cNvPr id="16" name="Flowchart: Alternate Process 15">
            <a:extLst>
              <a:ext uri="{FF2B5EF4-FFF2-40B4-BE49-F238E27FC236}">
                <a16:creationId xmlns:a16="http://schemas.microsoft.com/office/drawing/2014/main" id="{6863AE14-040B-4CC0-8119-388888EC0906}"/>
              </a:ext>
            </a:extLst>
          </p:cNvPr>
          <p:cNvSpPr/>
          <p:nvPr/>
        </p:nvSpPr>
        <p:spPr>
          <a:xfrm>
            <a:off x="7391880" y="1033362"/>
            <a:ext cx="1293852" cy="298316"/>
          </a:xfrm>
          <a:prstGeom prst="flowChartAlternate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Adposition</a:t>
            </a:r>
          </a:p>
        </p:txBody>
      </p:sp>
      <p:sp>
        <p:nvSpPr>
          <p:cNvPr id="17" name="Flowchart: Alternate Process 16">
            <a:extLst>
              <a:ext uri="{FF2B5EF4-FFF2-40B4-BE49-F238E27FC236}">
                <a16:creationId xmlns:a16="http://schemas.microsoft.com/office/drawing/2014/main" id="{081F70A8-743B-45FB-A798-AA8B87392002}"/>
              </a:ext>
            </a:extLst>
          </p:cNvPr>
          <p:cNvSpPr/>
          <p:nvPr/>
        </p:nvSpPr>
        <p:spPr>
          <a:xfrm>
            <a:off x="8795880" y="1033362"/>
            <a:ext cx="2353148" cy="298316"/>
          </a:xfrm>
          <a:prstGeom prst="flowChartAlternate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Indirect Object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57BEDD-C2CB-44B5-9C20-BC165725B2DF}"/>
              </a:ext>
            </a:extLst>
          </p:cNvPr>
          <p:cNvSpPr/>
          <p:nvPr/>
        </p:nvSpPr>
        <p:spPr>
          <a:xfrm>
            <a:off x="1631504" y="2564904"/>
            <a:ext cx="2160240" cy="648072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/>
                </a:solidFill>
              </a:rPr>
              <a:t>The book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C32F436-68F6-41B0-A4DA-D69D520A4F80}"/>
              </a:ext>
            </a:extLst>
          </p:cNvPr>
          <p:cNvSpPr/>
          <p:nvPr/>
        </p:nvSpPr>
        <p:spPr>
          <a:xfrm>
            <a:off x="3853442" y="2564904"/>
            <a:ext cx="1296000" cy="648072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/>
                </a:solidFill>
              </a:rPr>
              <a:t>was put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FBDDF05-19BC-4995-A580-A4795CA2641C}"/>
              </a:ext>
            </a:extLst>
          </p:cNvPr>
          <p:cNvSpPr/>
          <p:nvPr/>
        </p:nvSpPr>
        <p:spPr>
          <a:xfrm>
            <a:off x="5211140" y="2564904"/>
            <a:ext cx="1188000" cy="648072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/>
                </a:solidFill>
              </a:rPr>
              <a:t>on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2C687E2-148E-4359-BD55-FD723F7EC9C5}"/>
              </a:ext>
            </a:extLst>
          </p:cNvPr>
          <p:cNvSpPr/>
          <p:nvPr/>
        </p:nvSpPr>
        <p:spPr>
          <a:xfrm>
            <a:off x="6456020" y="2564904"/>
            <a:ext cx="2232268" cy="648072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/>
                </a:solidFill>
              </a:rPr>
              <a:t>the table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313E551-0E65-4CF6-A3F3-D93F096418F5}"/>
              </a:ext>
            </a:extLst>
          </p:cNvPr>
          <p:cNvSpPr/>
          <p:nvPr/>
        </p:nvSpPr>
        <p:spPr>
          <a:xfrm>
            <a:off x="8746378" y="2566800"/>
            <a:ext cx="1188000" cy="648072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/>
                </a:solidFill>
              </a:rPr>
              <a:t>by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B8CFDFA-784D-4433-B228-E56BC56ADCBF}"/>
              </a:ext>
            </a:extLst>
          </p:cNvPr>
          <p:cNvSpPr/>
          <p:nvPr/>
        </p:nvSpPr>
        <p:spPr>
          <a:xfrm>
            <a:off x="9986309" y="2566800"/>
            <a:ext cx="2016000" cy="648072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/>
                </a:solidFill>
              </a:rPr>
              <a:t>Joan</a:t>
            </a:r>
          </a:p>
        </p:txBody>
      </p:sp>
      <p:sp>
        <p:nvSpPr>
          <p:cNvPr id="24" name="Flowchart: Alternate Process 23">
            <a:extLst>
              <a:ext uri="{FF2B5EF4-FFF2-40B4-BE49-F238E27FC236}">
                <a16:creationId xmlns:a16="http://schemas.microsoft.com/office/drawing/2014/main" id="{9622149D-52C8-4C41-BF9D-C45F4BB83CBD}"/>
              </a:ext>
            </a:extLst>
          </p:cNvPr>
          <p:cNvSpPr/>
          <p:nvPr/>
        </p:nvSpPr>
        <p:spPr>
          <a:xfrm>
            <a:off x="1631504" y="3298512"/>
            <a:ext cx="2160240" cy="828000"/>
          </a:xfrm>
          <a:prstGeom prst="flowChartAlternate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Grammatical Subject</a:t>
            </a:r>
          </a:p>
          <a:p>
            <a:pPr algn="ctr"/>
            <a:r>
              <a:rPr lang="en-GB" sz="1600" dirty="0"/>
              <a:t>(Logical Direct Object)</a:t>
            </a:r>
          </a:p>
        </p:txBody>
      </p:sp>
      <p:sp>
        <p:nvSpPr>
          <p:cNvPr id="25" name="Flowchart: Alternate Process 24">
            <a:extLst>
              <a:ext uri="{FF2B5EF4-FFF2-40B4-BE49-F238E27FC236}">
                <a16:creationId xmlns:a16="http://schemas.microsoft.com/office/drawing/2014/main" id="{D98D29CB-CBB0-4F4B-A03D-556636D39D6A}"/>
              </a:ext>
            </a:extLst>
          </p:cNvPr>
          <p:cNvSpPr/>
          <p:nvPr/>
        </p:nvSpPr>
        <p:spPr>
          <a:xfrm>
            <a:off x="3853442" y="3297600"/>
            <a:ext cx="1296000" cy="828000"/>
          </a:xfrm>
          <a:prstGeom prst="flowChartAlternateProces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Passive Verb</a:t>
            </a:r>
          </a:p>
        </p:txBody>
      </p:sp>
      <p:sp>
        <p:nvSpPr>
          <p:cNvPr id="26" name="Flowchart: Alternate Process 25">
            <a:extLst>
              <a:ext uri="{FF2B5EF4-FFF2-40B4-BE49-F238E27FC236}">
                <a16:creationId xmlns:a16="http://schemas.microsoft.com/office/drawing/2014/main" id="{B9A2BCD1-CCCA-4E07-81BE-D893A3DCBE80}"/>
              </a:ext>
            </a:extLst>
          </p:cNvPr>
          <p:cNvSpPr/>
          <p:nvPr/>
        </p:nvSpPr>
        <p:spPr>
          <a:xfrm>
            <a:off x="9981784" y="3297600"/>
            <a:ext cx="2016000" cy="828000"/>
          </a:xfrm>
          <a:prstGeom prst="flowChartAlternate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Grammatical Indirect Object</a:t>
            </a:r>
          </a:p>
          <a:p>
            <a:pPr algn="ctr"/>
            <a:r>
              <a:rPr lang="en-GB" sz="1600" dirty="0"/>
              <a:t>(Logical Subject)</a:t>
            </a:r>
          </a:p>
        </p:txBody>
      </p:sp>
      <p:sp>
        <p:nvSpPr>
          <p:cNvPr id="27" name="Flowchart: Alternate Process 26">
            <a:extLst>
              <a:ext uri="{FF2B5EF4-FFF2-40B4-BE49-F238E27FC236}">
                <a16:creationId xmlns:a16="http://schemas.microsoft.com/office/drawing/2014/main" id="{A53C51A6-5639-4524-958C-D9E062AD5C27}"/>
              </a:ext>
            </a:extLst>
          </p:cNvPr>
          <p:cNvSpPr/>
          <p:nvPr/>
        </p:nvSpPr>
        <p:spPr>
          <a:xfrm>
            <a:off x="5215205" y="3297600"/>
            <a:ext cx="1188000" cy="828000"/>
          </a:xfrm>
          <a:prstGeom prst="flowChartAlternate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Adposition</a:t>
            </a:r>
          </a:p>
        </p:txBody>
      </p:sp>
      <p:sp>
        <p:nvSpPr>
          <p:cNvPr id="28" name="Flowchart: Alternate Process 27">
            <a:extLst>
              <a:ext uri="{FF2B5EF4-FFF2-40B4-BE49-F238E27FC236}">
                <a16:creationId xmlns:a16="http://schemas.microsoft.com/office/drawing/2014/main" id="{125E347F-1892-4F1A-B5A5-2A93A52C4160}"/>
              </a:ext>
            </a:extLst>
          </p:cNvPr>
          <p:cNvSpPr/>
          <p:nvPr/>
        </p:nvSpPr>
        <p:spPr>
          <a:xfrm>
            <a:off x="6457502" y="3297600"/>
            <a:ext cx="2232268" cy="828000"/>
          </a:xfrm>
          <a:prstGeom prst="flowChartAlternate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Grammatical Indirect Object</a:t>
            </a:r>
          </a:p>
          <a:p>
            <a:pPr algn="ctr"/>
            <a:r>
              <a:rPr lang="en-GB" sz="1600" dirty="0"/>
              <a:t>(Logical Indirect Object)</a:t>
            </a:r>
          </a:p>
        </p:txBody>
      </p:sp>
      <p:sp>
        <p:nvSpPr>
          <p:cNvPr id="29" name="Flowchart: Alternate Process 28">
            <a:extLst>
              <a:ext uri="{FF2B5EF4-FFF2-40B4-BE49-F238E27FC236}">
                <a16:creationId xmlns:a16="http://schemas.microsoft.com/office/drawing/2014/main" id="{01543796-69A3-4743-837F-273704711CE9}"/>
              </a:ext>
            </a:extLst>
          </p:cNvPr>
          <p:cNvSpPr/>
          <p:nvPr/>
        </p:nvSpPr>
        <p:spPr>
          <a:xfrm>
            <a:off x="8744067" y="3297600"/>
            <a:ext cx="1188000" cy="828000"/>
          </a:xfrm>
          <a:prstGeom prst="flowChartAlternate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Passive Adposition</a:t>
            </a:r>
          </a:p>
        </p:txBody>
      </p:sp>
      <p:sp>
        <p:nvSpPr>
          <p:cNvPr id="30" name="Arrow: Down 29">
            <a:extLst>
              <a:ext uri="{FF2B5EF4-FFF2-40B4-BE49-F238E27FC236}">
                <a16:creationId xmlns:a16="http://schemas.microsoft.com/office/drawing/2014/main" id="{FEB5163F-F77F-46E1-BB73-125594E3A14C}"/>
              </a:ext>
            </a:extLst>
          </p:cNvPr>
          <p:cNvSpPr/>
          <p:nvPr/>
        </p:nvSpPr>
        <p:spPr>
          <a:xfrm>
            <a:off x="1631504" y="1484784"/>
            <a:ext cx="10225136" cy="925118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Made into a passive by</a:t>
            </a:r>
          </a:p>
        </p:txBody>
      </p:sp>
    </p:spTree>
    <p:extLst>
      <p:ext uri="{BB962C8B-B14F-4D97-AF65-F5344CB8AC3E}">
        <p14:creationId xmlns:p14="http://schemas.microsoft.com/office/powerpoint/2010/main" val="2094746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"/>
                            </p:stCondLst>
                            <p:childTnLst>
                              <p:par>
                                <p:cTn id="6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000"/>
                            </p:stCondLst>
                            <p:childTnLst>
                              <p:par>
                                <p:cTn id="9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2500"/>
                            </p:stCondLst>
                            <p:childTnLst>
                              <p:par>
                                <p:cTn id="123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40000" cy="6858000"/>
          </a:xfrm>
          <a:ln w="38100">
            <a:solidFill>
              <a:srgbClr val="00B0F0"/>
            </a:solidFill>
            <a:prstDash val="sysDash"/>
          </a:ln>
        </p:spPr>
        <p:txBody>
          <a:bodyPr vert="vert270">
            <a:noAutofit/>
          </a:bodyPr>
          <a:lstStyle/>
          <a:p>
            <a:r>
              <a:rPr lang="en-GB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Adjectivals: </a:t>
            </a:r>
            <a:br>
              <a:rPr lang="en-GB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GB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Describing Nouns</a:t>
            </a:r>
          </a:p>
        </p:txBody>
      </p:sp>
      <p:sp>
        <p:nvSpPr>
          <p:cNvPr id="3" name="Rectangle: Diagonal Corners Snipped 2">
            <a:extLst>
              <a:ext uri="{FF2B5EF4-FFF2-40B4-BE49-F238E27FC236}">
                <a16:creationId xmlns:a16="http://schemas.microsoft.com/office/drawing/2014/main" id="{3BDAF32A-4BAA-4099-B9D9-4287F53F28C6}"/>
              </a:ext>
            </a:extLst>
          </p:cNvPr>
          <p:cNvSpPr/>
          <p:nvPr/>
        </p:nvSpPr>
        <p:spPr>
          <a:xfrm>
            <a:off x="4220776" y="3268404"/>
            <a:ext cx="5451000" cy="1080120"/>
          </a:xfrm>
          <a:prstGeom prst="snip2Diag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Adjectives</a:t>
            </a:r>
          </a:p>
        </p:txBody>
      </p:sp>
      <p:sp>
        <p:nvSpPr>
          <p:cNvPr id="11" name="Arrow: Pentagon 10">
            <a:extLst>
              <a:ext uri="{FF2B5EF4-FFF2-40B4-BE49-F238E27FC236}">
                <a16:creationId xmlns:a16="http://schemas.microsoft.com/office/drawing/2014/main" id="{6643E861-1A8F-4009-B7AF-5DC11B5630BB}"/>
              </a:ext>
            </a:extLst>
          </p:cNvPr>
          <p:cNvSpPr/>
          <p:nvPr/>
        </p:nvSpPr>
        <p:spPr>
          <a:xfrm rot="5400000">
            <a:off x="6591826" y="124862"/>
            <a:ext cx="714932" cy="5451000"/>
          </a:xfrm>
          <a:prstGeom prst="homePlate">
            <a:avLst/>
          </a:prstGeom>
          <a:solidFill>
            <a:schemeClr val="bg1">
              <a:lumMod val="6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dirty="0"/>
              <a:t>Attentional Interpretation</a:t>
            </a:r>
          </a:p>
        </p:txBody>
      </p:sp>
      <p:sp>
        <p:nvSpPr>
          <p:cNvPr id="12" name="Arrow: Down 11">
            <a:extLst>
              <a:ext uri="{FF2B5EF4-FFF2-40B4-BE49-F238E27FC236}">
                <a16:creationId xmlns:a16="http://schemas.microsoft.com/office/drawing/2014/main" id="{36CE578D-4279-4142-B6DE-70F697F0055A}"/>
              </a:ext>
            </a:extLst>
          </p:cNvPr>
          <p:cNvSpPr/>
          <p:nvPr/>
        </p:nvSpPr>
        <p:spPr>
          <a:xfrm>
            <a:off x="5154968" y="620688"/>
            <a:ext cx="792088" cy="1224136"/>
          </a:xfrm>
          <a:prstGeom prst="downArrow">
            <a:avLst>
              <a:gd name="adj1" fmla="val 68471"/>
              <a:gd name="adj2" fmla="val 40765"/>
            </a:avLst>
          </a:prstGeom>
          <a:solidFill>
            <a:schemeClr val="bg1">
              <a:lumMod val="6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dirty="0"/>
              <a:t>Sight</a:t>
            </a:r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4316F965-2B90-4E2D-A93A-399B38B54E55}"/>
              </a:ext>
            </a:extLst>
          </p:cNvPr>
          <p:cNvSpPr/>
          <p:nvPr/>
        </p:nvSpPr>
        <p:spPr>
          <a:xfrm>
            <a:off x="4220776" y="620688"/>
            <a:ext cx="792088" cy="1224136"/>
          </a:xfrm>
          <a:prstGeom prst="downArrow">
            <a:avLst>
              <a:gd name="adj1" fmla="val 68471"/>
              <a:gd name="adj2" fmla="val 40765"/>
            </a:avLst>
          </a:prstGeom>
          <a:solidFill>
            <a:schemeClr val="bg1">
              <a:lumMod val="6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dirty="0"/>
              <a:t>Hearing</a:t>
            </a:r>
          </a:p>
        </p:txBody>
      </p:sp>
      <p:sp>
        <p:nvSpPr>
          <p:cNvPr id="14" name="Arrow: Down 13">
            <a:extLst>
              <a:ext uri="{FF2B5EF4-FFF2-40B4-BE49-F238E27FC236}">
                <a16:creationId xmlns:a16="http://schemas.microsoft.com/office/drawing/2014/main" id="{D20007F2-2E5B-40E0-BC91-4372B8B8FAF9}"/>
              </a:ext>
            </a:extLst>
          </p:cNvPr>
          <p:cNvSpPr/>
          <p:nvPr/>
        </p:nvSpPr>
        <p:spPr>
          <a:xfrm>
            <a:off x="6091072" y="620688"/>
            <a:ext cx="792088" cy="1224136"/>
          </a:xfrm>
          <a:prstGeom prst="downArrow">
            <a:avLst>
              <a:gd name="adj1" fmla="val 68471"/>
              <a:gd name="adj2" fmla="val 40765"/>
            </a:avLst>
          </a:prstGeom>
          <a:solidFill>
            <a:schemeClr val="bg1">
              <a:lumMod val="6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dirty="0"/>
              <a:t>Smell</a:t>
            </a:r>
          </a:p>
        </p:txBody>
      </p:sp>
      <p:sp>
        <p:nvSpPr>
          <p:cNvPr id="15" name="Arrow: Down 14">
            <a:extLst>
              <a:ext uri="{FF2B5EF4-FFF2-40B4-BE49-F238E27FC236}">
                <a16:creationId xmlns:a16="http://schemas.microsoft.com/office/drawing/2014/main" id="{B8675376-6C23-49F4-A8EB-F99DDA2E337D}"/>
              </a:ext>
            </a:extLst>
          </p:cNvPr>
          <p:cNvSpPr/>
          <p:nvPr/>
        </p:nvSpPr>
        <p:spPr>
          <a:xfrm>
            <a:off x="7952160" y="620688"/>
            <a:ext cx="792088" cy="1224136"/>
          </a:xfrm>
          <a:prstGeom prst="downArrow">
            <a:avLst>
              <a:gd name="adj1" fmla="val 68471"/>
              <a:gd name="adj2" fmla="val 40765"/>
            </a:avLst>
          </a:prstGeom>
          <a:solidFill>
            <a:schemeClr val="bg1">
              <a:lumMod val="6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dirty="0"/>
              <a:t>Touch</a:t>
            </a:r>
          </a:p>
        </p:txBody>
      </p:sp>
      <p:sp>
        <p:nvSpPr>
          <p:cNvPr id="16" name="Arrow: Down 15">
            <a:extLst>
              <a:ext uri="{FF2B5EF4-FFF2-40B4-BE49-F238E27FC236}">
                <a16:creationId xmlns:a16="http://schemas.microsoft.com/office/drawing/2014/main" id="{5041105F-FEBC-4B92-91BF-78D98831B6EB}"/>
              </a:ext>
            </a:extLst>
          </p:cNvPr>
          <p:cNvSpPr/>
          <p:nvPr/>
        </p:nvSpPr>
        <p:spPr>
          <a:xfrm>
            <a:off x="7021616" y="620688"/>
            <a:ext cx="792088" cy="1224136"/>
          </a:xfrm>
          <a:prstGeom prst="downArrow">
            <a:avLst>
              <a:gd name="adj1" fmla="val 68471"/>
              <a:gd name="adj2" fmla="val 40765"/>
            </a:avLst>
          </a:prstGeom>
          <a:solidFill>
            <a:schemeClr val="bg1">
              <a:lumMod val="6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dirty="0"/>
              <a:t>Taste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513987D-B5B8-49FC-BF11-F88D84F33879}"/>
              </a:ext>
            </a:extLst>
          </p:cNvPr>
          <p:cNvSpPr/>
          <p:nvPr/>
        </p:nvSpPr>
        <p:spPr>
          <a:xfrm>
            <a:off x="4223792" y="1916832"/>
            <a:ext cx="5451000" cy="50405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Senses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EA6D869-5CC2-45B1-A586-EF703F6A5D87}"/>
              </a:ext>
            </a:extLst>
          </p:cNvPr>
          <p:cNvSpPr/>
          <p:nvPr/>
        </p:nvSpPr>
        <p:spPr>
          <a:xfrm>
            <a:off x="3617588" y="5196040"/>
            <a:ext cx="1620000" cy="79208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Differentiate Nouns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C732ACE-155E-44B6-B649-ADDDC13748C6}"/>
              </a:ext>
            </a:extLst>
          </p:cNvPr>
          <p:cNvSpPr/>
          <p:nvPr/>
        </p:nvSpPr>
        <p:spPr>
          <a:xfrm>
            <a:off x="5281072" y="5196040"/>
            <a:ext cx="1620000" cy="79208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Describe Nouns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65AF912-9AC5-4AD7-9860-EE64B1EFE89C}"/>
              </a:ext>
            </a:extLst>
          </p:cNvPr>
          <p:cNvSpPr/>
          <p:nvPr/>
        </p:nvSpPr>
        <p:spPr>
          <a:xfrm>
            <a:off x="6947868" y="5196040"/>
            <a:ext cx="1620000" cy="79208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Describe Adjectives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E98A544-2BBE-4FBF-B5A2-30952CC45E8B}"/>
              </a:ext>
            </a:extLst>
          </p:cNvPr>
          <p:cNvSpPr/>
          <p:nvPr/>
        </p:nvSpPr>
        <p:spPr>
          <a:xfrm>
            <a:off x="8614664" y="5196040"/>
            <a:ext cx="1620000" cy="79208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Initiate Metaphors</a:t>
            </a:r>
          </a:p>
        </p:txBody>
      </p:sp>
      <p:sp>
        <p:nvSpPr>
          <p:cNvPr id="22" name="Arrow: Pentagon 21">
            <a:extLst>
              <a:ext uri="{FF2B5EF4-FFF2-40B4-BE49-F238E27FC236}">
                <a16:creationId xmlns:a16="http://schemas.microsoft.com/office/drawing/2014/main" id="{622C0F2D-9B35-4DE3-8848-26AF7F5F3170}"/>
              </a:ext>
            </a:extLst>
          </p:cNvPr>
          <p:cNvSpPr/>
          <p:nvPr/>
        </p:nvSpPr>
        <p:spPr>
          <a:xfrm rot="5400000">
            <a:off x="6590318" y="2042574"/>
            <a:ext cx="714932" cy="5447984"/>
          </a:xfrm>
          <a:prstGeom prst="homePlate">
            <a:avLst/>
          </a:prstGeom>
          <a:solidFill>
            <a:schemeClr val="bg1">
              <a:lumMod val="6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dirty="0"/>
              <a:t>Functions</a:t>
            </a:r>
          </a:p>
        </p:txBody>
      </p:sp>
      <p:sp>
        <p:nvSpPr>
          <p:cNvPr id="23" name="Arrow: Down 22">
            <a:extLst>
              <a:ext uri="{FF2B5EF4-FFF2-40B4-BE49-F238E27FC236}">
                <a16:creationId xmlns:a16="http://schemas.microsoft.com/office/drawing/2014/main" id="{72320A14-16E1-4DBE-840B-FEAD31CC884A}"/>
              </a:ext>
            </a:extLst>
          </p:cNvPr>
          <p:cNvSpPr/>
          <p:nvPr/>
        </p:nvSpPr>
        <p:spPr>
          <a:xfrm>
            <a:off x="8882704" y="620688"/>
            <a:ext cx="792088" cy="1224136"/>
          </a:xfrm>
          <a:prstGeom prst="downArrow">
            <a:avLst>
              <a:gd name="adj1" fmla="val 68471"/>
              <a:gd name="adj2" fmla="val 40765"/>
            </a:avLst>
          </a:prstGeom>
          <a:solidFill>
            <a:schemeClr val="bg1">
              <a:lumMod val="6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dirty="0"/>
              <a:t>Affects </a:t>
            </a:r>
            <a:r>
              <a:rPr lang="en-GB" sz="1600" dirty="0"/>
              <a:t>(emotions)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0866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00"/>
                            </p:stCondLst>
                            <p:childTnLst>
                              <p:par>
                                <p:cTn id="4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500"/>
                            </p:stCondLst>
                            <p:childTnLst>
                              <p:par>
                                <p:cTn id="5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000"/>
                            </p:stCondLst>
                            <p:childTnLst>
                              <p:par>
                                <p:cTn id="6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3063</TotalTime>
  <Words>1093</Words>
  <Application>Microsoft Office PowerPoint</Application>
  <PresentationFormat>Widescreen</PresentationFormat>
  <Paragraphs>256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Stencil</vt:lpstr>
      <vt:lpstr>Wingdings</vt:lpstr>
      <vt:lpstr>Office Theme</vt:lpstr>
      <vt:lpstr>2020 BA ELL  Poster Competition</vt:lpstr>
      <vt:lpstr>5SSEL026 – Language Construction Lecture 4 Grammar 2</vt:lpstr>
      <vt:lpstr>From Two- to  Three-argument Forms </vt:lpstr>
      <vt:lpstr>The Obligatory Three-argument Form</vt:lpstr>
      <vt:lpstr>Segmentation, Differentiation, Hierarchy</vt:lpstr>
      <vt:lpstr>The Language You  Couldn’t Make Up</vt:lpstr>
      <vt:lpstr>Adpositions: Making the Connection</vt:lpstr>
      <vt:lpstr>Ganged up on by Adpositions</vt:lpstr>
      <vt:lpstr>Adjectivals:  Describing Nouns</vt:lpstr>
      <vt:lpstr>Adverbs:  Qualifying and Modifying</vt:lpstr>
      <vt:lpstr>Deixis and Determining</vt:lpstr>
      <vt:lpstr>A Simpler System</vt:lpstr>
      <vt:lpstr>And finally ...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3 Psycholinguistics and the -isms</dc:title>
  <dc:creator>Martin Edwardes</dc:creator>
  <cp:lastModifiedBy>Martin Edwardes</cp:lastModifiedBy>
  <cp:revision>235</cp:revision>
  <dcterms:created xsi:type="dcterms:W3CDTF">2013-07-15T11:34:14Z</dcterms:created>
  <dcterms:modified xsi:type="dcterms:W3CDTF">2020-02-16T15:17:25Z</dcterms:modified>
</cp:coreProperties>
</file>