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71" r:id="rId4"/>
    <p:sldId id="272" r:id="rId5"/>
    <p:sldId id="273" r:id="rId6"/>
    <p:sldId id="279" r:id="rId7"/>
    <p:sldId id="274" r:id="rId8"/>
    <p:sldId id="276" r:id="rId9"/>
    <p:sldId id="275" r:id="rId10"/>
    <p:sldId id="277" r:id="rId11"/>
    <p:sldId id="278"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CC"/>
    <a:srgbClr val="99FF99"/>
    <a:srgbClr val="CCCCFF"/>
    <a:srgbClr val="CCECFF"/>
    <a:srgbClr val="CCFFFF"/>
    <a:srgbClr val="CCFFCC"/>
    <a:srgbClr val="FFCCFF"/>
    <a:srgbClr val="FFFF9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35" autoAdjust="0"/>
    <p:restoredTop sz="94660"/>
  </p:normalViewPr>
  <p:slideViewPr>
    <p:cSldViewPr>
      <p:cViewPr varScale="1">
        <p:scale>
          <a:sx n="108" d="100"/>
          <a:sy n="108" d="100"/>
        </p:scale>
        <p:origin x="252"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060265-135E-47CF-B930-3BF2C98913F8}" type="datetimeFigureOut">
              <a:rPr lang="en-GB" smtClean="0"/>
              <a:t>09/10/2018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98AF44-C2FF-4939-B55C-518B58B1EEB1}" type="slidenum">
              <a:rPr lang="en-GB" smtClean="0"/>
              <a:t>‹#›</a:t>
            </a:fld>
            <a:endParaRPr lang="en-GB"/>
          </a:p>
        </p:txBody>
      </p:sp>
    </p:spTree>
    <p:extLst>
      <p:ext uri="{BB962C8B-B14F-4D97-AF65-F5344CB8AC3E}">
        <p14:creationId xmlns:p14="http://schemas.microsoft.com/office/powerpoint/2010/main" val="575216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98AF44-C2FF-4939-B55C-518B58B1EEB1}" type="slidenum">
              <a:rPr lang="en-GB" smtClean="0"/>
              <a:t>2</a:t>
            </a:fld>
            <a:endParaRPr lang="en-GB"/>
          </a:p>
        </p:txBody>
      </p:sp>
    </p:spTree>
    <p:extLst>
      <p:ext uri="{BB962C8B-B14F-4D97-AF65-F5344CB8AC3E}">
        <p14:creationId xmlns:p14="http://schemas.microsoft.com/office/powerpoint/2010/main" val="1162407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98AF44-C2FF-4939-B55C-518B58B1EEB1}" type="slidenum">
              <a:rPr lang="en-GB" smtClean="0"/>
              <a:t>11</a:t>
            </a:fld>
            <a:endParaRPr lang="en-GB"/>
          </a:p>
        </p:txBody>
      </p:sp>
    </p:spTree>
    <p:extLst>
      <p:ext uri="{BB962C8B-B14F-4D97-AF65-F5344CB8AC3E}">
        <p14:creationId xmlns:p14="http://schemas.microsoft.com/office/powerpoint/2010/main" val="24574637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98AF44-C2FF-4939-B55C-518B58B1EEB1}" type="slidenum">
              <a:rPr lang="en-GB" smtClean="0"/>
              <a:t>12</a:t>
            </a:fld>
            <a:endParaRPr lang="en-GB"/>
          </a:p>
        </p:txBody>
      </p:sp>
    </p:spTree>
    <p:extLst>
      <p:ext uri="{BB962C8B-B14F-4D97-AF65-F5344CB8AC3E}">
        <p14:creationId xmlns:p14="http://schemas.microsoft.com/office/powerpoint/2010/main" val="342319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98AF44-C2FF-4939-B55C-518B58B1EEB1}" type="slidenum">
              <a:rPr lang="en-GB" smtClean="0"/>
              <a:t>3</a:t>
            </a:fld>
            <a:endParaRPr lang="en-GB"/>
          </a:p>
        </p:txBody>
      </p:sp>
    </p:spTree>
    <p:extLst>
      <p:ext uri="{BB962C8B-B14F-4D97-AF65-F5344CB8AC3E}">
        <p14:creationId xmlns:p14="http://schemas.microsoft.com/office/powerpoint/2010/main" val="2608094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98AF44-C2FF-4939-B55C-518B58B1EEB1}" type="slidenum">
              <a:rPr lang="en-GB" smtClean="0"/>
              <a:t>4</a:t>
            </a:fld>
            <a:endParaRPr lang="en-GB"/>
          </a:p>
        </p:txBody>
      </p:sp>
    </p:spTree>
    <p:extLst>
      <p:ext uri="{BB962C8B-B14F-4D97-AF65-F5344CB8AC3E}">
        <p14:creationId xmlns:p14="http://schemas.microsoft.com/office/powerpoint/2010/main" val="742899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98AF44-C2FF-4939-B55C-518B58B1EEB1}" type="slidenum">
              <a:rPr lang="en-GB" smtClean="0"/>
              <a:t>5</a:t>
            </a:fld>
            <a:endParaRPr lang="en-GB"/>
          </a:p>
        </p:txBody>
      </p:sp>
    </p:spTree>
    <p:extLst>
      <p:ext uri="{BB962C8B-B14F-4D97-AF65-F5344CB8AC3E}">
        <p14:creationId xmlns:p14="http://schemas.microsoft.com/office/powerpoint/2010/main" val="353922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98AF44-C2FF-4939-B55C-518B58B1EEB1}" type="slidenum">
              <a:rPr lang="en-GB" smtClean="0"/>
              <a:t>6</a:t>
            </a:fld>
            <a:endParaRPr lang="en-GB"/>
          </a:p>
        </p:txBody>
      </p:sp>
    </p:spTree>
    <p:extLst>
      <p:ext uri="{BB962C8B-B14F-4D97-AF65-F5344CB8AC3E}">
        <p14:creationId xmlns:p14="http://schemas.microsoft.com/office/powerpoint/2010/main" val="2766008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98AF44-C2FF-4939-B55C-518B58B1EEB1}" type="slidenum">
              <a:rPr lang="en-GB" smtClean="0"/>
              <a:t>7</a:t>
            </a:fld>
            <a:endParaRPr lang="en-GB"/>
          </a:p>
        </p:txBody>
      </p:sp>
    </p:spTree>
    <p:extLst>
      <p:ext uri="{BB962C8B-B14F-4D97-AF65-F5344CB8AC3E}">
        <p14:creationId xmlns:p14="http://schemas.microsoft.com/office/powerpoint/2010/main" val="2025052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98AF44-C2FF-4939-B55C-518B58B1EEB1}" type="slidenum">
              <a:rPr lang="en-GB" smtClean="0"/>
              <a:t>8</a:t>
            </a:fld>
            <a:endParaRPr lang="en-GB"/>
          </a:p>
        </p:txBody>
      </p:sp>
    </p:spTree>
    <p:extLst>
      <p:ext uri="{BB962C8B-B14F-4D97-AF65-F5344CB8AC3E}">
        <p14:creationId xmlns:p14="http://schemas.microsoft.com/office/powerpoint/2010/main" val="501448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98AF44-C2FF-4939-B55C-518B58B1EEB1}" type="slidenum">
              <a:rPr lang="en-GB" smtClean="0"/>
              <a:t>9</a:t>
            </a:fld>
            <a:endParaRPr lang="en-GB"/>
          </a:p>
        </p:txBody>
      </p:sp>
    </p:spTree>
    <p:extLst>
      <p:ext uri="{BB962C8B-B14F-4D97-AF65-F5344CB8AC3E}">
        <p14:creationId xmlns:p14="http://schemas.microsoft.com/office/powerpoint/2010/main" val="3990787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98AF44-C2FF-4939-B55C-518B58B1EEB1}" type="slidenum">
              <a:rPr lang="en-GB" smtClean="0"/>
              <a:t>10</a:t>
            </a:fld>
            <a:endParaRPr lang="en-GB"/>
          </a:p>
        </p:txBody>
      </p:sp>
    </p:spTree>
    <p:extLst>
      <p:ext uri="{BB962C8B-B14F-4D97-AF65-F5344CB8AC3E}">
        <p14:creationId xmlns:p14="http://schemas.microsoft.com/office/powerpoint/2010/main" val="3020545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915FB12-BE0D-43CE-A139-F31923BBE6CE}" type="datetimeFigureOut">
              <a:rPr lang="en-GB" smtClean="0"/>
              <a:pPr/>
              <a:t>09/10/2018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15FB12-BE0D-43CE-A139-F31923BBE6CE}" type="datetimeFigureOut">
              <a:rPr lang="en-GB" smtClean="0"/>
              <a:pPr/>
              <a:t>09/10/2018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15FB12-BE0D-43CE-A139-F31923BBE6CE}" type="datetimeFigureOut">
              <a:rPr lang="en-GB" smtClean="0"/>
              <a:pPr/>
              <a:t>09/10/2018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15FB12-BE0D-43CE-A139-F31923BBE6CE}" type="datetimeFigureOut">
              <a:rPr lang="en-GB" smtClean="0"/>
              <a:pPr/>
              <a:t>09/10/2018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15FB12-BE0D-43CE-A139-F31923BBE6CE}" type="datetimeFigureOut">
              <a:rPr lang="en-GB" smtClean="0"/>
              <a:pPr/>
              <a:t>09/10/2018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915FB12-BE0D-43CE-A139-F31923BBE6CE}" type="datetimeFigureOut">
              <a:rPr lang="en-GB" smtClean="0"/>
              <a:pPr/>
              <a:t>09/10/2018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915FB12-BE0D-43CE-A139-F31923BBE6CE}" type="datetimeFigureOut">
              <a:rPr lang="en-GB" smtClean="0"/>
              <a:pPr/>
              <a:t>09/10/2018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915FB12-BE0D-43CE-A139-F31923BBE6CE}" type="datetimeFigureOut">
              <a:rPr lang="en-GB" smtClean="0"/>
              <a:pPr/>
              <a:t>09/10/2018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15FB12-BE0D-43CE-A139-F31923BBE6CE}" type="datetimeFigureOut">
              <a:rPr lang="en-GB" smtClean="0"/>
              <a:pPr/>
              <a:t>09/10/2018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15FB12-BE0D-43CE-A139-F31923BBE6CE}" type="datetimeFigureOut">
              <a:rPr lang="en-GB" smtClean="0"/>
              <a:pPr/>
              <a:t>09/10/2018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15FB12-BE0D-43CE-A139-F31923BBE6CE}" type="datetimeFigureOut">
              <a:rPr lang="en-GB" smtClean="0"/>
              <a:pPr/>
              <a:t>09/10/2018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B08CD7-5A4E-427F-A646-6581E9CDF2D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FFCCFF"/>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5FB12-BE0D-43CE-A139-F31923BBE6CE}" type="datetimeFigureOut">
              <a:rPr lang="en-GB" smtClean="0"/>
              <a:pPr/>
              <a:t>09/10/2018</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08CD7-5A4E-427F-A646-6581E9CDF2D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24000" y="0"/>
            <a:ext cx="9144000" cy="1844824"/>
          </a:xfrm>
        </p:spPr>
        <p:txBody>
          <a:bodyPr>
            <a:normAutofit fontScale="90000"/>
          </a:bodyPr>
          <a:lstStyle/>
          <a:p>
            <a:pPr>
              <a:defRPr/>
            </a:pPr>
            <a:r>
              <a:rPr lang="en-GB" sz="2700" b="1" dirty="0">
                <a:solidFill>
                  <a:srgbClr val="0070C0"/>
                </a:solidFill>
                <a:effectLst>
                  <a:outerShdw blurRad="38100" dist="38100" dir="2700000" algn="tl">
                    <a:srgbClr val="000000">
                      <a:alpha val="43137"/>
                    </a:srgbClr>
                  </a:outerShdw>
                </a:effectLst>
                <a:latin typeface="+mn-lt"/>
              </a:rPr>
              <a:t>5SSEL026 – Language Construction</a:t>
            </a:r>
            <a:br>
              <a:rPr lang="en-GB" sz="4800" b="1" dirty="0">
                <a:solidFill>
                  <a:srgbClr val="0070C0"/>
                </a:solidFill>
                <a:effectLst>
                  <a:outerShdw blurRad="38100" dist="38100" dir="2700000" algn="tl">
                    <a:srgbClr val="000000">
                      <a:alpha val="43137"/>
                    </a:srgbClr>
                  </a:outerShdw>
                </a:effectLst>
                <a:latin typeface="+mn-lt"/>
              </a:rPr>
            </a:br>
            <a:r>
              <a:rPr lang="en-GB" sz="4800" b="1" dirty="0">
                <a:solidFill>
                  <a:srgbClr val="0070C0"/>
                </a:solidFill>
                <a:effectLst>
                  <a:outerShdw blurRad="38100" dist="38100" dir="2700000" algn="tl">
                    <a:srgbClr val="000000">
                      <a:alpha val="43137"/>
                    </a:srgbClr>
                  </a:outerShdw>
                </a:effectLst>
                <a:latin typeface="+mn-lt"/>
              </a:rPr>
              <a:t>Lecture 5</a:t>
            </a:r>
            <a:br>
              <a:rPr lang="en-GB" sz="4800" b="1" dirty="0">
                <a:solidFill>
                  <a:srgbClr val="0070C0"/>
                </a:solidFill>
                <a:effectLst>
                  <a:outerShdw blurRad="38100" dist="38100" dir="2700000" algn="tl">
                    <a:srgbClr val="000000">
                      <a:alpha val="43137"/>
                    </a:srgbClr>
                  </a:outerShdw>
                </a:effectLst>
                <a:latin typeface="+mn-lt"/>
              </a:rPr>
            </a:br>
            <a:r>
              <a:rPr lang="en-GB" sz="4800" b="1" dirty="0">
                <a:solidFill>
                  <a:srgbClr val="0070C0"/>
                </a:solidFill>
                <a:effectLst>
                  <a:outerShdw blurRad="38100" dist="38100" dir="2700000" algn="tl">
                    <a:srgbClr val="000000">
                      <a:alpha val="43137"/>
                    </a:srgbClr>
                  </a:outerShdw>
                </a:effectLst>
                <a:latin typeface="+mn-lt"/>
              </a:rPr>
              <a:t>Grammar 3</a:t>
            </a:r>
            <a:endParaRPr lang="en-GB" sz="4800" dirty="0">
              <a:solidFill>
                <a:srgbClr val="0070C0"/>
              </a:solidFill>
              <a:effectLst>
                <a:outerShdw blurRad="38100" dist="38100" dir="2700000" algn="tl">
                  <a:srgbClr val="000000">
                    <a:alpha val="43137"/>
                  </a:srgbClr>
                </a:outerShdw>
              </a:effectLst>
              <a:latin typeface="+mn-lt"/>
            </a:endParaRPr>
          </a:p>
        </p:txBody>
      </p:sp>
      <p:pic>
        <p:nvPicPr>
          <p:cNvPr id="5" name="Picture 4">
            <a:extLst>
              <a:ext uri="{FF2B5EF4-FFF2-40B4-BE49-F238E27FC236}">
                <a16:creationId xmlns:a16="http://schemas.microsoft.com/office/drawing/2014/main" id="{C9C0FFCE-5A6A-492A-80E6-8B4E68E850F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539611" y="2132856"/>
            <a:ext cx="7112779" cy="4464496"/>
          </a:xfrm>
          <a:prstGeom prst="rect">
            <a:avLst/>
          </a:prstGeom>
        </p:spPr>
      </p:pic>
      <p:sp>
        <p:nvSpPr>
          <p:cNvPr id="6" name="TextBox 5">
            <a:extLst>
              <a:ext uri="{FF2B5EF4-FFF2-40B4-BE49-F238E27FC236}">
                <a16:creationId xmlns:a16="http://schemas.microsoft.com/office/drawing/2014/main" id="{DE7ED038-4DD0-484D-90F2-4365FA8D6398}"/>
              </a:ext>
            </a:extLst>
          </p:cNvPr>
          <p:cNvSpPr txBox="1"/>
          <p:nvPr/>
        </p:nvSpPr>
        <p:spPr>
          <a:xfrm>
            <a:off x="9652389" y="4041938"/>
            <a:ext cx="1988227" cy="646331"/>
          </a:xfrm>
          <a:prstGeom prst="rect">
            <a:avLst/>
          </a:prstGeom>
          <a:noFill/>
        </p:spPr>
        <p:txBody>
          <a:bodyPr wrap="square" rtlCol="0">
            <a:spAutoFit/>
          </a:bodyPr>
          <a:lstStyle/>
          <a:p>
            <a:pPr algn="ctr"/>
            <a:r>
              <a:rPr lang="en-GB" b="1" dirty="0">
                <a:solidFill>
                  <a:srgbClr val="FF0000"/>
                </a:solidFill>
                <a:effectLst>
                  <a:outerShdw blurRad="38100" dist="38100" dir="2700000" algn="tl">
                    <a:srgbClr val="000000">
                      <a:alpha val="43137"/>
                    </a:srgbClr>
                  </a:outerShdw>
                </a:effectLst>
              </a:rPr>
              <a:t>“We are a Grandmother.”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40000" cy="6858000"/>
          </a:xfrm>
          <a:ln w="38100">
            <a:solidFill>
              <a:srgbClr val="00B0F0"/>
            </a:solidFill>
            <a:prstDash val="sysDash"/>
          </a:ln>
        </p:spPr>
        <p:txBody>
          <a:bodyPr vert="vert270">
            <a:noAutofit/>
          </a:bodyPr>
          <a:lstStyle/>
          <a:p>
            <a:r>
              <a:rPr lang="en-GB" b="1" dirty="0">
                <a:solidFill>
                  <a:srgbClr val="0070C0"/>
                </a:solidFill>
                <a:effectLst>
                  <a:outerShdw blurRad="38100" dist="38100" dir="2700000" algn="tl">
                    <a:srgbClr val="000000">
                      <a:alpha val="43137"/>
                    </a:srgbClr>
                  </a:outerShdw>
                </a:effectLst>
                <a:latin typeface="+mn-lt"/>
              </a:rPr>
              <a:t>Conjunctions:</a:t>
            </a:r>
            <a:br>
              <a:rPr lang="en-GB" b="1" dirty="0">
                <a:solidFill>
                  <a:srgbClr val="0070C0"/>
                </a:solidFill>
                <a:effectLst>
                  <a:outerShdw blurRad="38100" dist="38100" dir="2700000" algn="tl">
                    <a:srgbClr val="000000">
                      <a:alpha val="43137"/>
                    </a:srgbClr>
                  </a:outerShdw>
                </a:effectLst>
                <a:latin typeface="+mn-lt"/>
              </a:rPr>
            </a:br>
            <a:r>
              <a:rPr lang="en-GB" b="1" dirty="0">
                <a:solidFill>
                  <a:srgbClr val="0070C0"/>
                </a:solidFill>
                <a:effectLst>
                  <a:outerShdw blurRad="38100" dist="38100" dir="2700000" algn="tl">
                    <a:srgbClr val="000000">
                      <a:alpha val="43137"/>
                    </a:srgbClr>
                  </a:outerShdw>
                </a:effectLst>
                <a:latin typeface="+mn-lt"/>
              </a:rPr>
              <a:t>Correlative</a:t>
            </a:r>
          </a:p>
        </p:txBody>
      </p:sp>
      <p:sp>
        <p:nvSpPr>
          <p:cNvPr id="4" name="Rectangle 3">
            <a:extLst>
              <a:ext uri="{FF2B5EF4-FFF2-40B4-BE49-F238E27FC236}">
                <a16:creationId xmlns:a16="http://schemas.microsoft.com/office/drawing/2014/main" id="{A5505D37-271D-46C5-B188-045D2B67C992}"/>
              </a:ext>
            </a:extLst>
          </p:cNvPr>
          <p:cNvSpPr/>
          <p:nvPr/>
        </p:nvSpPr>
        <p:spPr>
          <a:xfrm>
            <a:off x="1559496" y="35841"/>
            <a:ext cx="3181960" cy="4154984"/>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en-GB" sz="2400" b="1" dirty="0">
                <a:solidFill>
                  <a:srgbClr val="0070C0"/>
                </a:solidFill>
                <a:latin typeface="Calibri" panose="020F0502020204030204" pitchFamily="34" charset="0"/>
                <a:cs typeface="Times New Roman" panose="02020603050405020304" pitchFamily="18" charset="0"/>
              </a:rPr>
              <a:t>Correlative Conjunctions </a:t>
            </a:r>
          </a:p>
          <a:p>
            <a:pPr algn="ctr">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These are used in pairs, for example: </a:t>
            </a:r>
          </a:p>
          <a:p>
            <a:pPr algn="ctr">
              <a:spcAft>
                <a:spcPts val="0"/>
              </a:spcAft>
            </a:pPr>
            <a:r>
              <a:rPr lang="en-GB"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as ... as</a:t>
            </a:r>
          </a:p>
          <a:p>
            <a:pPr algn="ctr">
              <a:spcAft>
                <a:spcPts val="0"/>
              </a:spcAft>
            </a:pPr>
            <a:r>
              <a:rPr lang="en-GB"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both ... and</a:t>
            </a:r>
          </a:p>
          <a:p>
            <a:pPr algn="ctr">
              <a:spcAft>
                <a:spcPts val="0"/>
              </a:spcAft>
            </a:pPr>
            <a:r>
              <a:rPr lang="en-GB"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either ... or</a:t>
            </a:r>
          </a:p>
          <a:p>
            <a:pPr algn="ctr">
              <a:spcAft>
                <a:spcPts val="0"/>
              </a:spcAft>
            </a:pPr>
            <a:r>
              <a:rPr lang="en-GB"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just as … so</a:t>
            </a:r>
          </a:p>
          <a:p>
            <a:pPr algn="ctr">
              <a:spcAft>
                <a:spcPts val="0"/>
              </a:spcAft>
            </a:pPr>
            <a:r>
              <a:rPr lang="en-GB"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neither ... nor</a:t>
            </a:r>
          </a:p>
          <a:p>
            <a:pPr algn="ctr">
              <a:spcAft>
                <a:spcPts val="0"/>
              </a:spcAft>
            </a:pPr>
            <a:r>
              <a:rPr lang="en-GB"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not ... but</a:t>
            </a:r>
          </a:p>
          <a:p>
            <a:pPr algn="ctr">
              <a:spcAft>
                <a:spcPts val="0"/>
              </a:spcAft>
            </a:pPr>
            <a:r>
              <a:rPr lang="en-GB"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not only ... but also</a:t>
            </a:r>
          </a:p>
          <a:p>
            <a:pPr algn="ctr">
              <a:spcAft>
                <a:spcPts val="0"/>
              </a:spcAft>
            </a:pPr>
            <a:r>
              <a:rPr lang="en-GB"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such … that</a:t>
            </a:r>
          </a:p>
          <a:p>
            <a:pPr algn="ctr">
              <a:spcAft>
                <a:spcPts val="0"/>
              </a:spcAft>
            </a:pPr>
            <a:r>
              <a:rPr lang="en-GB"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whether ... or</a:t>
            </a:r>
          </a:p>
          <a:p>
            <a:pPr algn="ctr">
              <a:spcAft>
                <a:spcPts val="0"/>
              </a:spcAft>
            </a:pPr>
            <a:endParaRPr lang="en-GB" b="1"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0D923FEC-BC82-43B2-85CF-6CF10B5D9F5C}"/>
              </a:ext>
            </a:extLst>
          </p:cNvPr>
          <p:cNvSpPr/>
          <p:nvPr/>
        </p:nvSpPr>
        <p:spPr>
          <a:xfrm>
            <a:off x="5076976" y="35841"/>
            <a:ext cx="6995688" cy="720000"/>
          </a:xfrm>
          <a:prstGeom prst="roundRect">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C00000"/>
                </a:solidFill>
              </a:rPr>
              <a:t>As</a:t>
            </a:r>
            <a:r>
              <a:rPr lang="en-GB" b="1" dirty="0">
                <a:solidFill>
                  <a:schemeClr val="tx1"/>
                </a:solidFill>
              </a:rPr>
              <a:t> good </a:t>
            </a:r>
            <a:r>
              <a:rPr lang="en-GB" b="1" dirty="0">
                <a:solidFill>
                  <a:srgbClr val="C00000"/>
                </a:solidFill>
              </a:rPr>
              <a:t>as</a:t>
            </a:r>
            <a:r>
              <a:rPr lang="en-GB" b="1" dirty="0">
                <a:solidFill>
                  <a:schemeClr val="tx1"/>
                </a:solidFill>
              </a:rPr>
              <a:t> gold </a:t>
            </a:r>
          </a:p>
          <a:p>
            <a:pPr algn="ctr"/>
            <a:r>
              <a:rPr lang="en-GB" dirty="0">
                <a:solidFill>
                  <a:schemeClr val="tx1"/>
                </a:solidFill>
              </a:rPr>
              <a:t>(adjectival phrase/noun phrase)</a:t>
            </a:r>
          </a:p>
        </p:txBody>
      </p:sp>
      <p:sp>
        <p:nvSpPr>
          <p:cNvPr id="6" name="Rectangle: Rounded Corners 5">
            <a:extLst>
              <a:ext uri="{FF2B5EF4-FFF2-40B4-BE49-F238E27FC236}">
                <a16:creationId xmlns:a16="http://schemas.microsoft.com/office/drawing/2014/main" id="{7F1D07D6-DF69-45E7-BB12-DB2413ACC74C}"/>
              </a:ext>
            </a:extLst>
          </p:cNvPr>
          <p:cNvSpPr/>
          <p:nvPr/>
        </p:nvSpPr>
        <p:spPr>
          <a:xfrm>
            <a:off x="5076976" y="791841"/>
            <a:ext cx="6995688" cy="720000"/>
          </a:xfrm>
          <a:prstGeom prst="round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C00000"/>
                </a:solidFill>
              </a:rPr>
              <a:t>Both</a:t>
            </a:r>
            <a:r>
              <a:rPr lang="en-GB" b="1" dirty="0">
                <a:solidFill>
                  <a:schemeClr val="tx1"/>
                </a:solidFill>
              </a:rPr>
              <a:t> happy </a:t>
            </a:r>
            <a:r>
              <a:rPr lang="en-GB" b="1" dirty="0">
                <a:solidFill>
                  <a:srgbClr val="C00000"/>
                </a:solidFill>
              </a:rPr>
              <a:t>and</a:t>
            </a:r>
            <a:r>
              <a:rPr lang="en-GB" b="1" dirty="0">
                <a:solidFill>
                  <a:schemeClr val="tx1"/>
                </a:solidFill>
              </a:rPr>
              <a:t> sad</a:t>
            </a:r>
            <a:r>
              <a:rPr lang="en-GB" dirty="0">
                <a:solidFill>
                  <a:schemeClr val="tx1"/>
                </a:solidFill>
              </a:rPr>
              <a:t> </a:t>
            </a:r>
          </a:p>
          <a:p>
            <a:pPr algn="ctr"/>
            <a:r>
              <a:rPr lang="en-GB" dirty="0">
                <a:solidFill>
                  <a:schemeClr val="tx1"/>
                </a:solidFill>
              </a:rPr>
              <a:t>(equal items) </a:t>
            </a:r>
          </a:p>
        </p:txBody>
      </p:sp>
      <p:sp>
        <p:nvSpPr>
          <p:cNvPr id="7" name="Rectangle: Rounded Corners 6">
            <a:extLst>
              <a:ext uri="{FF2B5EF4-FFF2-40B4-BE49-F238E27FC236}">
                <a16:creationId xmlns:a16="http://schemas.microsoft.com/office/drawing/2014/main" id="{B0A8B809-8874-437A-9510-5F093BD152FD}"/>
              </a:ext>
            </a:extLst>
          </p:cNvPr>
          <p:cNvSpPr/>
          <p:nvPr/>
        </p:nvSpPr>
        <p:spPr>
          <a:xfrm>
            <a:off x="5078092" y="1547841"/>
            <a:ext cx="6994572" cy="720000"/>
          </a:xfrm>
          <a:prstGeom prst="round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C00000"/>
                </a:solidFill>
              </a:rPr>
              <a:t>Either</a:t>
            </a:r>
            <a:r>
              <a:rPr lang="en-GB" b="1" dirty="0">
                <a:solidFill>
                  <a:schemeClr val="tx1"/>
                </a:solidFill>
              </a:rPr>
              <a:t> coming </a:t>
            </a:r>
            <a:r>
              <a:rPr lang="en-GB" b="1" dirty="0">
                <a:solidFill>
                  <a:srgbClr val="C00000"/>
                </a:solidFill>
              </a:rPr>
              <a:t>or</a:t>
            </a:r>
            <a:r>
              <a:rPr lang="en-GB" b="1" dirty="0">
                <a:solidFill>
                  <a:schemeClr val="tx1"/>
                </a:solidFill>
              </a:rPr>
              <a:t> going</a:t>
            </a:r>
            <a:r>
              <a:rPr lang="en-GB" dirty="0">
                <a:solidFill>
                  <a:schemeClr val="tx1"/>
                </a:solidFill>
              </a:rPr>
              <a:t> </a:t>
            </a:r>
          </a:p>
          <a:p>
            <a:pPr algn="ctr"/>
            <a:r>
              <a:rPr lang="en-GB" dirty="0">
                <a:solidFill>
                  <a:schemeClr val="tx1"/>
                </a:solidFill>
              </a:rPr>
              <a:t>(equal items)</a:t>
            </a:r>
          </a:p>
        </p:txBody>
      </p:sp>
      <p:sp>
        <p:nvSpPr>
          <p:cNvPr id="8" name="Rectangle: Rounded Corners 7">
            <a:extLst>
              <a:ext uri="{FF2B5EF4-FFF2-40B4-BE49-F238E27FC236}">
                <a16:creationId xmlns:a16="http://schemas.microsoft.com/office/drawing/2014/main" id="{91DE083F-66FF-4D96-A2D5-7F2D1EE80CA5}"/>
              </a:ext>
            </a:extLst>
          </p:cNvPr>
          <p:cNvSpPr/>
          <p:nvPr/>
        </p:nvSpPr>
        <p:spPr>
          <a:xfrm>
            <a:off x="5076182" y="2303841"/>
            <a:ext cx="6994572" cy="72000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C00000"/>
                </a:solidFill>
              </a:rPr>
              <a:t>Just as</a:t>
            </a:r>
            <a:r>
              <a:rPr lang="en-GB" b="1" dirty="0">
                <a:solidFill>
                  <a:schemeClr val="tx1"/>
                </a:solidFill>
              </a:rPr>
              <a:t> he arrived, </a:t>
            </a:r>
            <a:r>
              <a:rPr lang="en-GB" b="1" dirty="0">
                <a:solidFill>
                  <a:srgbClr val="C00000"/>
                </a:solidFill>
              </a:rPr>
              <a:t>so</a:t>
            </a:r>
            <a:r>
              <a:rPr lang="en-GB" b="1" dirty="0">
                <a:solidFill>
                  <a:schemeClr val="tx1"/>
                </a:solidFill>
              </a:rPr>
              <a:t> he left</a:t>
            </a:r>
            <a:r>
              <a:rPr lang="en-GB" dirty="0">
                <a:solidFill>
                  <a:schemeClr val="tx1"/>
                </a:solidFill>
              </a:rPr>
              <a:t> </a:t>
            </a:r>
          </a:p>
          <a:p>
            <a:pPr algn="ctr"/>
            <a:r>
              <a:rPr lang="en-GB" dirty="0">
                <a:solidFill>
                  <a:schemeClr val="tx1"/>
                </a:solidFill>
              </a:rPr>
              <a:t>(equal items)</a:t>
            </a:r>
          </a:p>
        </p:txBody>
      </p:sp>
      <p:sp>
        <p:nvSpPr>
          <p:cNvPr id="9" name="Rectangle: Rounded Corners 8">
            <a:extLst>
              <a:ext uri="{FF2B5EF4-FFF2-40B4-BE49-F238E27FC236}">
                <a16:creationId xmlns:a16="http://schemas.microsoft.com/office/drawing/2014/main" id="{234535AF-D9BF-43EC-90DE-248FA43942C0}"/>
              </a:ext>
            </a:extLst>
          </p:cNvPr>
          <p:cNvSpPr/>
          <p:nvPr/>
        </p:nvSpPr>
        <p:spPr>
          <a:xfrm>
            <a:off x="5076182" y="3059841"/>
            <a:ext cx="6994572" cy="720000"/>
          </a:xfrm>
          <a:prstGeom prst="round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C00000"/>
                </a:solidFill>
              </a:rPr>
              <a:t>Neither</a:t>
            </a:r>
            <a:r>
              <a:rPr lang="en-GB" b="1" dirty="0">
                <a:solidFill>
                  <a:schemeClr val="tx1"/>
                </a:solidFill>
              </a:rPr>
              <a:t> fish </a:t>
            </a:r>
            <a:r>
              <a:rPr lang="en-GB" b="1" dirty="0">
                <a:solidFill>
                  <a:srgbClr val="C00000"/>
                </a:solidFill>
              </a:rPr>
              <a:t>nor</a:t>
            </a:r>
            <a:r>
              <a:rPr lang="en-GB" b="1" dirty="0">
                <a:solidFill>
                  <a:schemeClr val="tx1"/>
                </a:solidFill>
              </a:rPr>
              <a:t> fowl</a:t>
            </a:r>
            <a:r>
              <a:rPr lang="en-GB" dirty="0">
                <a:solidFill>
                  <a:schemeClr val="tx1"/>
                </a:solidFill>
              </a:rPr>
              <a:t> </a:t>
            </a:r>
          </a:p>
          <a:p>
            <a:pPr algn="ctr"/>
            <a:r>
              <a:rPr lang="en-GB" dirty="0">
                <a:solidFill>
                  <a:schemeClr val="tx1"/>
                </a:solidFill>
              </a:rPr>
              <a:t>(equal items)</a:t>
            </a:r>
          </a:p>
        </p:txBody>
      </p:sp>
      <p:sp>
        <p:nvSpPr>
          <p:cNvPr id="10" name="Rectangle: Rounded Corners 9">
            <a:extLst>
              <a:ext uri="{FF2B5EF4-FFF2-40B4-BE49-F238E27FC236}">
                <a16:creationId xmlns:a16="http://schemas.microsoft.com/office/drawing/2014/main" id="{5827322A-6875-40C7-BB27-43585684DA9A}"/>
              </a:ext>
            </a:extLst>
          </p:cNvPr>
          <p:cNvSpPr/>
          <p:nvPr/>
        </p:nvSpPr>
        <p:spPr>
          <a:xfrm>
            <a:off x="5076182" y="3815841"/>
            <a:ext cx="6994572" cy="720000"/>
          </a:xfrm>
          <a:prstGeom prst="round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C00000"/>
                </a:solidFill>
              </a:rPr>
              <a:t>Not</a:t>
            </a:r>
            <a:r>
              <a:rPr lang="en-GB" b="1" dirty="0">
                <a:solidFill>
                  <a:schemeClr val="tx1"/>
                </a:solidFill>
              </a:rPr>
              <a:t> a fever </a:t>
            </a:r>
            <a:r>
              <a:rPr lang="en-GB" b="1" dirty="0">
                <a:solidFill>
                  <a:srgbClr val="C00000"/>
                </a:solidFill>
              </a:rPr>
              <a:t>but</a:t>
            </a:r>
            <a:r>
              <a:rPr lang="en-GB" b="1" dirty="0">
                <a:solidFill>
                  <a:schemeClr val="tx1"/>
                </a:solidFill>
              </a:rPr>
              <a:t> feverish</a:t>
            </a:r>
            <a:r>
              <a:rPr lang="en-GB" dirty="0">
                <a:solidFill>
                  <a:schemeClr val="tx1"/>
                </a:solidFill>
              </a:rPr>
              <a:t> </a:t>
            </a:r>
          </a:p>
          <a:p>
            <a:pPr algn="ctr"/>
            <a:r>
              <a:rPr lang="en-GB" dirty="0">
                <a:solidFill>
                  <a:schemeClr val="tx1"/>
                </a:solidFill>
              </a:rPr>
              <a:t>(mix-n-match) </a:t>
            </a:r>
          </a:p>
        </p:txBody>
      </p:sp>
      <p:sp>
        <p:nvSpPr>
          <p:cNvPr id="11" name="Rectangle: Rounded Corners 10">
            <a:extLst>
              <a:ext uri="{FF2B5EF4-FFF2-40B4-BE49-F238E27FC236}">
                <a16:creationId xmlns:a16="http://schemas.microsoft.com/office/drawing/2014/main" id="{C895FF4C-51D3-4F4F-8D1C-42B646A96ABC}"/>
              </a:ext>
            </a:extLst>
          </p:cNvPr>
          <p:cNvSpPr/>
          <p:nvPr/>
        </p:nvSpPr>
        <p:spPr>
          <a:xfrm>
            <a:off x="5076182" y="4571841"/>
            <a:ext cx="6994572" cy="720000"/>
          </a:xfrm>
          <a:prstGeom prst="round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C00000"/>
                </a:solidFill>
              </a:rPr>
              <a:t>Not only</a:t>
            </a:r>
            <a:r>
              <a:rPr lang="en-GB" b="1" dirty="0"/>
              <a:t> </a:t>
            </a:r>
            <a:r>
              <a:rPr lang="en-GB" b="1" dirty="0">
                <a:solidFill>
                  <a:schemeClr val="tx1"/>
                </a:solidFill>
              </a:rPr>
              <a:t>did they make the bed,</a:t>
            </a:r>
            <a:r>
              <a:rPr lang="en-GB" b="1" dirty="0"/>
              <a:t> </a:t>
            </a:r>
            <a:r>
              <a:rPr lang="en-GB" b="1" dirty="0">
                <a:solidFill>
                  <a:srgbClr val="C00000"/>
                </a:solidFill>
              </a:rPr>
              <a:t>[but]</a:t>
            </a:r>
            <a:r>
              <a:rPr lang="en-GB" b="1" dirty="0"/>
              <a:t> </a:t>
            </a:r>
            <a:r>
              <a:rPr lang="en-GB" b="1" dirty="0">
                <a:solidFill>
                  <a:srgbClr val="008000"/>
                </a:solidFill>
              </a:rPr>
              <a:t>they</a:t>
            </a:r>
            <a:r>
              <a:rPr lang="en-GB" b="1" dirty="0"/>
              <a:t> </a:t>
            </a:r>
            <a:r>
              <a:rPr lang="en-GB" b="1" dirty="0">
                <a:solidFill>
                  <a:srgbClr val="C00000"/>
                </a:solidFill>
              </a:rPr>
              <a:t>also</a:t>
            </a:r>
            <a:r>
              <a:rPr lang="en-GB" b="1" dirty="0"/>
              <a:t> </a:t>
            </a:r>
            <a:r>
              <a:rPr lang="en-GB" b="1" dirty="0">
                <a:solidFill>
                  <a:schemeClr val="tx1"/>
                </a:solidFill>
              </a:rPr>
              <a:t>tidied the bedroom </a:t>
            </a:r>
            <a:r>
              <a:rPr lang="en-GB" dirty="0">
                <a:solidFill>
                  <a:schemeClr val="tx1"/>
                </a:solidFill>
              </a:rPr>
              <a:t>(it’s complicated)</a:t>
            </a:r>
          </a:p>
        </p:txBody>
      </p:sp>
      <p:sp>
        <p:nvSpPr>
          <p:cNvPr id="12" name="Rectangle: Rounded Corners 11">
            <a:extLst>
              <a:ext uri="{FF2B5EF4-FFF2-40B4-BE49-F238E27FC236}">
                <a16:creationId xmlns:a16="http://schemas.microsoft.com/office/drawing/2014/main" id="{6DCB7AAA-E7E0-4A06-8D65-5E50E0F3084F}"/>
              </a:ext>
            </a:extLst>
          </p:cNvPr>
          <p:cNvSpPr/>
          <p:nvPr/>
        </p:nvSpPr>
        <p:spPr>
          <a:xfrm>
            <a:off x="5076182" y="5327841"/>
            <a:ext cx="6994572" cy="720000"/>
          </a:xfrm>
          <a:prstGeom prst="roundRec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She made </a:t>
            </a:r>
            <a:r>
              <a:rPr lang="en-GB" b="1" dirty="0">
                <a:solidFill>
                  <a:srgbClr val="C00000"/>
                </a:solidFill>
              </a:rPr>
              <a:t>such</a:t>
            </a:r>
            <a:r>
              <a:rPr lang="en-GB" b="1" dirty="0">
                <a:solidFill>
                  <a:schemeClr val="tx1"/>
                </a:solidFill>
              </a:rPr>
              <a:t> a mess </a:t>
            </a:r>
            <a:r>
              <a:rPr lang="en-GB" b="1" dirty="0">
                <a:solidFill>
                  <a:srgbClr val="C00000"/>
                </a:solidFill>
              </a:rPr>
              <a:t>that</a:t>
            </a:r>
            <a:r>
              <a:rPr lang="en-GB" b="1" dirty="0">
                <a:solidFill>
                  <a:schemeClr val="tx1"/>
                </a:solidFill>
              </a:rPr>
              <a:t> nobody could clean it up</a:t>
            </a:r>
            <a:r>
              <a:rPr lang="en-GB" dirty="0">
                <a:solidFill>
                  <a:schemeClr val="tx1"/>
                </a:solidFill>
              </a:rPr>
              <a:t> </a:t>
            </a:r>
          </a:p>
          <a:p>
            <a:pPr algn="ctr"/>
            <a:r>
              <a:rPr lang="en-GB" dirty="0">
                <a:solidFill>
                  <a:schemeClr val="tx1"/>
                </a:solidFill>
              </a:rPr>
              <a:t>(noun phrase/main clause)  </a:t>
            </a:r>
          </a:p>
        </p:txBody>
      </p:sp>
      <p:sp>
        <p:nvSpPr>
          <p:cNvPr id="13" name="Rectangle: Rounded Corners 12">
            <a:extLst>
              <a:ext uri="{FF2B5EF4-FFF2-40B4-BE49-F238E27FC236}">
                <a16:creationId xmlns:a16="http://schemas.microsoft.com/office/drawing/2014/main" id="{E9D8C0F2-81DE-458B-B7A9-6237628D3564}"/>
              </a:ext>
            </a:extLst>
          </p:cNvPr>
          <p:cNvSpPr/>
          <p:nvPr/>
        </p:nvSpPr>
        <p:spPr>
          <a:xfrm>
            <a:off x="5076182" y="6083841"/>
            <a:ext cx="6994572" cy="720000"/>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C00000"/>
                </a:solidFill>
              </a:rPr>
              <a:t>Whether</a:t>
            </a:r>
            <a:r>
              <a:rPr lang="en-GB" b="1" dirty="0">
                <a:solidFill>
                  <a:schemeClr val="tx1"/>
                </a:solidFill>
              </a:rPr>
              <a:t> the weather was good </a:t>
            </a:r>
            <a:r>
              <a:rPr lang="en-GB" b="1" dirty="0">
                <a:solidFill>
                  <a:srgbClr val="C00000"/>
                </a:solidFill>
              </a:rPr>
              <a:t>or</a:t>
            </a:r>
            <a:r>
              <a:rPr lang="en-GB" b="1" dirty="0">
                <a:solidFill>
                  <a:schemeClr val="tx1"/>
                </a:solidFill>
              </a:rPr>
              <a:t> bad; </a:t>
            </a:r>
            <a:r>
              <a:rPr lang="en-GB" b="1" dirty="0">
                <a:solidFill>
                  <a:srgbClr val="C00000"/>
                </a:solidFill>
              </a:rPr>
              <a:t>Whether</a:t>
            </a:r>
            <a:r>
              <a:rPr lang="en-GB" b="1" dirty="0">
                <a:solidFill>
                  <a:schemeClr val="tx1"/>
                </a:solidFill>
              </a:rPr>
              <a:t> it was day </a:t>
            </a:r>
            <a:r>
              <a:rPr lang="en-GB" b="1" dirty="0">
                <a:solidFill>
                  <a:srgbClr val="C00000"/>
                </a:solidFill>
              </a:rPr>
              <a:t>or</a:t>
            </a:r>
            <a:r>
              <a:rPr lang="en-GB" b="1" dirty="0">
                <a:solidFill>
                  <a:schemeClr val="tx1"/>
                </a:solidFill>
              </a:rPr>
              <a:t> night </a:t>
            </a:r>
            <a:r>
              <a:rPr lang="en-GB" dirty="0">
                <a:solidFill>
                  <a:schemeClr val="tx1"/>
                </a:solidFill>
              </a:rPr>
              <a:t> </a:t>
            </a:r>
          </a:p>
          <a:p>
            <a:pPr algn="ctr"/>
            <a:r>
              <a:rPr lang="en-GB" dirty="0">
                <a:solidFill>
                  <a:schemeClr val="tx1"/>
                </a:solidFill>
              </a:rPr>
              <a:t>(main clause/adjective; main clause/noun)</a:t>
            </a:r>
          </a:p>
        </p:txBody>
      </p:sp>
    </p:spTree>
    <p:extLst>
      <p:ext uri="{BB962C8B-B14F-4D97-AF65-F5344CB8AC3E}">
        <p14:creationId xmlns:p14="http://schemas.microsoft.com/office/powerpoint/2010/main" val="117547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500" fill="hold"/>
                                        <p:tgtEl>
                                          <p:spTgt spid="12"/>
                                        </p:tgtEl>
                                        <p:attrNameLst>
                                          <p:attrName>ppt_w</p:attrName>
                                        </p:attrNameLst>
                                      </p:cBhvr>
                                      <p:tavLst>
                                        <p:tav tm="0">
                                          <p:val>
                                            <p:fltVal val="0"/>
                                          </p:val>
                                        </p:tav>
                                        <p:tav tm="100000">
                                          <p:val>
                                            <p:strVal val="#ppt_w"/>
                                          </p:val>
                                        </p:tav>
                                      </p:tavLst>
                                    </p:anim>
                                    <p:anim calcmode="lin" valueType="num">
                                      <p:cBhvr>
                                        <p:cTn id="56" dur="500" fill="hold"/>
                                        <p:tgtEl>
                                          <p:spTgt spid="12"/>
                                        </p:tgtEl>
                                        <p:attrNameLst>
                                          <p:attrName>ppt_h</p:attrName>
                                        </p:attrNameLst>
                                      </p:cBhvr>
                                      <p:tavLst>
                                        <p:tav tm="0">
                                          <p:val>
                                            <p:fltVal val="0"/>
                                          </p:val>
                                        </p:tav>
                                        <p:tav tm="100000">
                                          <p:val>
                                            <p:strVal val="#ppt_h"/>
                                          </p:val>
                                        </p:tav>
                                      </p:tavLst>
                                    </p:anim>
                                    <p:animEffect transition="in" filter="fade">
                                      <p:cBhvr>
                                        <p:cTn id="57" dur="500"/>
                                        <p:tgtEl>
                                          <p:spTgt spid="12"/>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40000" cy="6858000"/>
          </a:xfrm>
          <a:ln w="38100">
            <a:solidFill>
              <a:srgbClr val="00B0F0"/>
            </a:solidFill>
            <a:prstDash val="sysDash"/>
          </a:ln>
        </p:spPr>
        <p:txBody>
          <a:bodyPr vert="vert270">
            <a:noAutofit/>
          </a:bodyPr>
          <a:lstStyle/>
          <a:p>
            <a:r>
              <a:rPr lang="en-GB" b="1" dirty="0">
                <a:solidFill>
                  <a:srgbClr val="0070C0"/>
                </a:solidFill>
                <a:effectLst>
                  <a:outerShdw blurRad="38100" dist="38100" dir="2700000" algn="tl">
                    <a:srgbClr val="000000">
                      <a:alpha val="43137"/>
                    </a:srgbClr>
                  </a:outerShdw>
                </a:effectLst>
                <a:latin typeface="+mn-lt"/>
              </a:rPr>
              <a:t>Discourse Features</a:t>
            </a:r>
          </a:p>
        </p:txBody>
      </p:sp>
      <p:sp>
        <p:nvSpPr>
          <p:cNvPr id="10" name="Oval 9">
            <a:extLst>
              <a:ext uri="{FF2B5EF4-FFF2-40B4-BE49-F238E27FC236}">
                <a16:creationId xmlns:a16="http://schemas.microsoft.com/office/drawing/2014/main" id="{3B4E77F6-5E05-49D9-80E9-5FE387E6E009}"/>
              </a:ext>
            </a:extLst>
          </p:cNvPr>
          <p:cNvSpPr/>
          <p:nvPr/>
        </p:nvSpPr>
        <p:spPr>
          <a:xfrm>
            <a:off x="5766620" y="2312977"/>
            <a:ext cx="1800000" cy="1800000"/>
          </a:xfrm>
          <a:prstGeom prst="ellipse">
            <a:avLst/>
          </a:prstGeom>
          <a:solidFill>
            <a:schemeClr val="tx1">
              <a:lumMod val="50000"/>
              <a:lumOff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dirty="0">
                <a:solidFill>
                  <a:schemeClr val="bg1"/>
                </a:solidFill>
              </a:rPr>
              <a:t>DISCOURSE</a:t>
            </a:r>
          </a:p>
        </p:txBody>
      </p:sp>
      <p:cxnSp>
        <p:nvCxnSpPr>
          <p:cNvPr id="12" name="Straight Connector 11">
            <a:extLst>
              <a:ext uri="{FF2B5EF4-FFF2-40B4-BE49-F238E27FC236}">
                <a16:creationId xmlns:a16="http://schemas.microsoft.com/office/drawing/2014/main" id="{50507ACC-D0BC-4E6C-86B6-6D2280370EA2}"/>
              </a:ext>
            </a:extLst>
          </p:cNvPr>
          <p:cNvCxnSpPr>
            <a:stCxn id="10" idx="7"/>
            <a:endCxn id="9" idx="4"/>
          </p:cNvCxnSpPr>
          <p:nvPr/>
        </p:nvCxnSpPr>
        <p:spPr>
          <a:xfrm flipV="1">
            <a:off x="7303016" y="2204864"/>
            <a:ext cx="881215" cy="371717"/>
          </a:xfrm>
          <a:prstGeom prst="line">
            <a:avLst/>
          </a:prstGeom>
          <a:ln w="76200"/>
        </p:spPr>
        <p:style>
          <a:lnRef idx="2">
            <a:schemeClr val="dk1">
              <a:shade val="50000"/>
            </a:schemeClr>
          </a:lnRef>
          <a:fillRef idx="1">
            <a:schemeClr val="dk1"/>
          </a:fillRef>
          <a:effectRef idx="0">
            <a:schemeClr val="dk1"/>
          </a:effectRef>
          <a:fontRef idx="minor">
            <a:schemeClr val="lt1"/>
          </a:fontRef>
        </p:style>
      </p:cxnSp>
      <p:cxnSp>
        <p:nvCxnSpPr>
          <p:cNvPr id="13" name="Straight Connector 12">
            <a:extLst>
              <a:ext uri="{FF2B5EF4-FFF2-40B4-BE49-F238E27FC236}">
                <a16:creationId xmlns:a16="http://schemas.microsoft.com/office/drawing/2014/main" id="{1E1E9A36-CEC7-4DE0-93B6-3C887EEFB412}"/>
              </a:ext>
            </a:extLst>
          </p:cNvPr>
          <p:cNvCxnSpPr>
            <a:cxnSpLocks/>
            <a:stCxn id="10" idx="6"/>
            <a:endCxn id="4" idx="2"/>
          </p:cNvCxnSpPr>
          <p:nvPr/>
        </p:nvCxnSpPr>
        <p:spPr>
          <a:xfrm flipV="1">
            <a:off x="7566620" y="2996952"/>
            <a:ext cx="473595" cy="216025"/>
          </a:xfrm>
          <a:prstGeom prst="line">
            <a:avLst/>
          </a:prstGeom>
          <a:ln w="76200"/>
        </p:spPr>
        <p:style>
          <a:lnRef idx="2">
            <a:schemeClr val="dk1">
              <a:shade val="50000"/>
            </a:schemeClr>
          </a:lnRef>
          <a:fillRef idx="1">
            <a:schemeClr val="dk1"/>
          </a:fillRef>
          <a:effectRef idx="0">
            <a:schemeClr val="dk1"/>
          </a:effectRef>
          <a:fontRef idx="minor">
            <a:schemeClr val="lt1"/>
          </a:fontRef>
        </p:style>
      </p:cxnSp>
      <p:cxnSp>
        <p:nvCxnSpPr>
          <p:cNvPr id="16" name="Straight Connector 15">
            <a:extLst>
              <a:ext uri="{FF2B5EF4-FFF2-40B4-BE49-F238E27FC236}">
                <a16:creationId xmlns:a16="http://schemas.microsoft.com/office/drawing/2014/main" id="{F1CDB246-93C2-4D05-A123-00B51EFA5087}"/>
              </a:ext>
            </a:extLst>
          </p:cNvPr>
          <p:cNvCxnSpPr>
            <a:cxnSpLocks/>
            <a:stCxn id="10" idx="5"/>
            <a:endCxn id="6" idx="1"/>
          </p:cNvCxnSpPr>
          <p:nvPr/>
        </p:nvCxnSpPr>
        <p:spPr>
          <a:xfrm>
            <a:off x="7303016" y="3849373"/>
            <a:ext cx="592559" cy="108392"/>
          </a:xfrm>
          <a:prstGeom prst="line">
            <a:avLst/>
          </a:prstGeom>
          <a:ln w="76200"/>
        </p:spPr>
        <p:style>
          <a:lnRef idx="2">
            <a:schemeClr val="dk1">
              <a:shade val="50000"/>
            </a:schemeClr>
          </a:lnRef>
          <a:fillRef idx="1">
            <a:schemeClr val="dk1"/>
          </a:fillRef>
          <a:effectRef idx="0">
            <a:schemeClr val="dk1"/>
          </a:effectRef>
          <a:fontRef idx="minor">
            <a:schemeClr val="lt1"/>
          </a:fontRef>
        </p:style>
      </p:cxnSp>
      <p:cxnSp>
        <p:nvCxnSpPr>
          <p:cNvPr id="19" name="Straight Connector 18">
            <a:extLst>
              <a:ext uri="{FF2B5EF4-FFF2-40B4-BE49-F238E27FC236}">
                <a16:creationId xmlns:a16="http://schemas.microsoft.com/office/drawing/2014/main" id="{D7805D31-B614-412A-9565-E9133FB36DCF}"/>
              </a:ext>
            </a:extLst>
          </p:cNvPr>
          <p:cNvCxnSpPr>
            <a:cxnSpLocks/>
            <a:stCxn id="10" idx="4"/>
            <a:endCxn id="8" idx="0"/>
          </p:cNvCxnSpPr>
          <p:nvPr/>
        </p:nvCxnSpPr>
        <p:spPr>
          <a:xfrm>
            <a:off x="6666620" y="4112977"/>
            <a:ext cx="5443" cy="684176"/>
          </a:xfrm>
          <a:prstGeom prst="line">
            <a:avLst/>
          </a:prstGeom>
          <a:ln w="76200"/>
        </p:spPr>
        <p:style>
          <a:lnRef idx="2">
            <a:schemeClr val="dk1">
              <a:shade val="50000"/>
            </a:schemeClr>
          </a:lnRef>
          <a:fillRef idx="1">
            <a:schemeClr val="dk1"/>
          </a:fillRef>
          <a:effectRef idx="0">
            <a:schemeClr val="dk1"/>
          </a:effectRef>
          <a:fontRef idx="minor">
            <a:schemeClr val="lt1"/>
          </a:fontRef>
        </p:style>
      </p:cxnSp>
      <p:cxnSp>
        <p:nvCxnSpPr>
          <p:cNvPr id="22" name="Straight Connector 21">
            <a:extLst>
              <a:ext uri="{FF2B5EF4-FFF2-40B4-BE49-F238E27FC236}">
                <a16:creationId xmlns:a16="http://schemas.microsoft.com/office/drawing/2014/main" id="{016AC8DE-6DAF-49D0-BDA8-610A48EB4636}"/>
              </a:ext>
            </a:extLst>
          </p:cNvPr>
          <p:cNvCxnSpPr>
            <a:cxnSpLocks/>
            <a:stCxn id="10" idx="3"/>
            <a:endCxn id="5" idx="7"/>
          </p:cNvCxnSpPr>
          <p:nvPr/>
        </p:nvCxnSpPr>
        <p:spPr>
          <a:xfrm flipH="1">
            <a:off x="5448551" y="3849373"/>
            <a:ext cx="581673" cy="108392"/>
          </a:xfrm>
          <a:prstGeom prst="line">
            <a:avLst/>
          </a:prstGeom>
          <a:ln w="76200"/>
        </p:spPr>
        <p:style>
          <a:lnRef idx="2">
            <a:schemeClr val="dk1">
              <a:shade val="50000"/>
            </a:schemeClr>
          </a:lnRef>
          <a:fillRef idx="1">
            <a:schemeClr val="dk1"/>
          </a:fillRef>
          <a:effectRef idx="0">
            <a:schemeClr val="dk1"/>
          </a:effectRef>
          <a:fontRef idx="minor">
            <a:schemeClr val="lt1"/>
          </a:fontRef>
        </p:style>
      </p:cxnSp>
      <p:cxnSp>
        <p:nvCxnSpPr>
          <p:cNvPr id="25" name="Straight Connector 24">
            <a:extLst>
              <a:ext uri="{FF2B5EF4-FFF2-40B4-BE49-F238E27FC236}">
                <a16:creationId xmlns:a16="http://schemas.microsoft.com/office/drawing/2014/main" id="{D49C2B73-DB69-4FFF-AEC4-4F03F55F0E5D}"/>
              </a:ext>
            </a:extLst>
          </p:cNvPr>
          <p:cNvCxnSpPr>
            <a:cxnSpLocks/>
            <a:stCxn id="10" idx="2"/>
            <a:endCxn id="7" idx="6"/>
          </p:cNvCxnSpPr>
          <p:nvPr/>
        </p:nvCxnSpPr>
        <p:spPr>
          <a:xfrm flipH="1" flipV="1">
            <a:off x="5303911" y="2996952"/>
            <a:ext cx="462709" cy="216025"/>
          </a:xfrm>
          <a:prstGeom prst="line">
            <a:avLst/>
          </a:prstGeom>
          <a:ln w="76200"/>
        </p:spPr>
        <p:style>
          <a:lnRef idx="2">
            <a:schemeClr val="dk1">
              <a:shade val="50000"/>
            </a:schemeClr>
          </a:lnRef>
          <a:fillRef idx="1">
            <a:schemeClr val="dk1"/>
          </a:fillRef>
          <a:effectRef idx="0">
            <a:schemeClr val="dk1"/>
          </a:effectRef>
          <a:fontRef idx="minor">
            <a:schemeClr val="lt1"/>
          </a:fontRef>
        </p:style>
      </p:cxnSp>
      <p:cxnSp>
        <p:nvCxnSpPr>
          <p:cNvPr id="28" name="Straight Connector 27">
            <a:extLst>
              <a:ext uri="{FF2B5EF4-FFF2-40B4-BE49-F238E27FC236}">
                <a16:creationId xmlns:a16="http://schemas.microsoft.com/office/drawing/2014/main" id="{1E0CD6FE-0202-4C72-81AA-7CE573EB9350}"/>
              </a:ext>
            </a:extLst>
          </p:cNvPr>
          <p:cNvCxnSpPr>
            <a:cxnSpLocks/>
            <a:stCxn id="10" idx="1"/>
            <a:endCxn id="3" idx="4"/>
          </p:cNvCxnSpPr>
          <p:nvPr/>
        </p:nvCxnSpPr>
        <p:spPr>
          <a:xfrm flipH="1" flipV="1">
            <a:off x="5159896" y="2204864"/>
            <a:ext cx="870328" cy="371717"/>
          </a:xfrm>
          <a:prstGeom prst="line">
            <a:avLst/>
          </a:prstGeom>
          <a:ln w="76200"/>
        </p:spPr>
        <p:style>
          <a:lnRef idx="2">
            <a:schemeClr val="dk1">
              <a:shade val="50000"/>
            </a:schemeClr>
          </a:lnRef>
          <a:fillRef idx="1">
            <a:schemeClr val="dk1"/>
          </a:fillRef>
          <a:effectRef idx="0">
            <a:schemeClr val="dk1"/>
          </a:effectRef>
          <a:fontRef idx="minor">
            <a:schemeClr val="lt1"/>
          </a:fontRef>
        </p:style>
      </p:cxnSp>
      <p:sp>
        <p:nvSpPr>
          <p:cNvPr id="3" name="Oval 2">
            <a:extLst>
              <a:ext uri="{FF2B5EF4-FFF2-40B4-BE49-F238E27FC236}">
                <a16:creationId xmlns:a16="http://schemas.microsoft.com/office/drawing/2014/main" id="{F6969A74-A16A-4E2A-85BF-E328982ED537}"/>
              </a:ext>
            </a:extLst>
          </p:cNvPr>
          <p:cNvSpPr/>
          <p:nvPr/>
        </p:nvSpPr>
        <p:spPr>
          <a:xfrm>
            <a:off x="3863752" y="1052736"/>
            <a:ext cx="2592288" cy="1152128"/>
          </a:xfrm>
          <a:prstGeom prst="ellipse">
            <a:avLst/>
          </a:prstGeom>
          <a:solidFill>
            <a:srgbClr val="FFFFCC"/>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000" dirty="0">
                <a:solidFill>
                  <a:schemeClr val="tx1"/>
                </a:solidFill>
              </a:rPr>
              <a:t>Syntax &amp; Grammar</a:t>
            </a:r>
          </a:p>
        </p:txBody>
      </p:sp>
      <p:sp>
        <p:nvSpPr>
          <p:cNvPr id="9" name="Oval 8">
            <a:extLst>
              <a:ext uri="{FF2B5EF4-FFF2-40B4-BE49-F238E27FC236}">
                <a16:creationId xmlns:a16="http://schemas.microsoft.com/office/drawing/2014/main" id="{A2ABDFF8-3E27-4801-A002-53978C31E64D}"/>
              </a:ext>
            </a:extLst>
          </p:cNvPr>
          <p:cNvSpPr/>
          <p:nvPr/>
        </p:nvSpPr>
        <p:spPr>
          <a:xfrm>
            <a:off x="6888087" y="1052736"/>
            <a:ext cx="2592288" cy="1152128"/>
          </a:xfrm>
          <a:prstGeom prst="ellipse">
            <a:avLst/>
          </a:prstGeom>
          <a:solidFill>
            <a:srgbClr val="CCFFCC"/>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000" dirty="0">
                <a:solidFill>
                  <a:schemeClr val="tx1"/>
                </a:solidFill>
              </a:rPr>
              <a:t>Lexical choices</a:t>
            </a:r>
          </a:p>
        </p:txBody>
      </p:sp>
      <p:sp>
        <p:nvSpPr>
          <p:cNvPr id="4" name="Oval 3">
            <a:extLst>
              <a:ext uri="{FF2B5EF4-FFF2-40B4-BE49-F238E27FC236}">
                <a16:creationId xmlns:a16="http://schemas.microsoft.com/office/drawing/2014/main" id="{15F56FE7-EF61-448F-9DBB-B1FDE9ED8B01}"/>
              </a:ext>
            </a:extLst>
          </p:cNvPr>
          <p:cNvSpPr/>
          <p:nvPr/>
        </p:nvSpPr>
        <p:spPr>
          <a:xfrm>
            <a:off x="8040215" y="2420888"/>
            <a:ext cx="2592288" cy="1152128"/>
          </a:xfrm>
          <a:prstGeom prst="ellipse">
            <a:avLst/>
          </a:prstGeom>
          <a:solidFill>
            <a:srgbClr val="CCFF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000" dirty="0">
                <a:solidFill>
                  <a:schemeClr val="tx1"/>
                </a:solidFill>
              </a:rPr>
              <a:t>Subtext</a:t>
            </a:r>
          </a:p>
        </p:txBody>
      </p:sp>
      <p:sp>
        <p:nvSpPr>
          <p:cNvPr id="6" name="Oval 5">
            <a:extLst>
              <a:ext uri="{FF2B5EF4-FFF2-40B4-BE49-F238E27FC236}">
                <a16:creationId xmlns:a16="http://schemas.microsoft.com/office/drawing/2014/main" id="{76C0A696-A0EF-4422-9CD9-80B49CDA6023}"/>
              </a:ext>
            </a:extLst>
          </p:cNvPr>
          <p:cNvSpPr/>
          <p:nvPr/>
        </p:nvSpPr>
        <p:spPr>
          <a:xfrm>
            <a:off x="7515943" y="3789040"/>
            <a:ext cx="2592288" cy="1152128"/>
          </a:xfrm>
          <a:prstGeom prst="ellipse">
            <a:avLst/>
          </a:prstGeom>
          <a:solidFill>
            <a:srgbClr val="CCE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000" dirty="0">
                <a:solidFill>
                  <a:schemeClr val="tx1"/>
                </a:solidFill>
              </a:rPr>
              <a:t>Genre</a:t>
            </a:r>
          </a:p>
        </p:txBody>
      </p:sp>
      <p:sp>
        <p:nvSpPr>
          <p:cNvPr id="8" name="Oval 7">
            <a:extLst>
              <a:ext uri="{FF2B5EF4-FFF2-40B4-BE49-F238E27FC236}">
                <a16:creationId xmlns:a16="http://schemas.microsoft.com/office/drawing/2014/main" id="{62A08D95-56F5-46B1-AA2F-814A1071ABDE}"/>
              </a:ext>
            </a:extLst>
          </p:cNvPr>
          <p:cNvSpPr/>
          <p:nvPr/>
        </p:nvSpPr>
        <p:spPr>
          <a:xfrm>
            <a:off x="5375919" y="4797153"/>
            <a:ext cx="2592288" cy="1152128"/>
          </a:xfrm>
          <a:prstGeom prst="ellipse">
            <a:avLst/>
          </a:prstGeom>
          <a:solidFill>
            <a:srgbClr val="CC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000" dirty="0">
                <a:solidFill>
                  <a:schemeClr val="tx1"/>
                </a:solidFill>
              </a:rPr>
              <a:t>Interpersonal relationships</a:t>
            </a:r>
          </a:p>
        </p:txBody>
      </p:sp>
      <p:sp>
        <p:nvSpPr>
          <p:cNvPr id="5" name="Oval 4">
            <a:extLst>
              <a:ext uri="{FF2B5EF4-FFF2-40B4-BE49-F238E27FC236}">
                <a16:creationId xmlns:a16="http://schemas.microsoft.com/office/drawing/2014/main" id="{A4B80273-9AD3-4A29-90CD-07EFFEFCE144}"/>
              </a:ext>
            </a:extLst>
          </p:cNvPr>
          <p:cNvSpPr/>
          <p:nvPr/>
        </p:nvSpPr>
        <p:spPr>
          <a:xfrm>
            <a:off x="3235895" y="3789040"/>
            <a:ext cx="2592288" cy="1152128"/>
          </a:xfrm>
          <a:prstGeom prst="ellipse">
            <a:avLst/>
          </a:prstGeom>
          <a:solidFill>
            <a:srgbClr val="FFCC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000">
                <a:solidFill>
                  <a:schemeClr val="tx1"/>
                </a:solidFill>
              </a:rPr>
              <a:t>Culture &amp; Pragmatics</a:t>
            </a:r>
            <a:endParaRPr lang="en-GB" sz="2000" dirty="0">
              <a:solidFill>
                <a:schemeClr val="tx1"/>
              </a:solidFill>
            </a:endParaRPr>
          </a:p>
        </p:txBody>
      </p:sp>
      <p:sp>
        <p:nvSpPr>
          <p:cNvPr id="7" name="Oval 6">
            <a:extLst>
              <a:ext uri="{FF2B5EF4-FFF2-40B4-BE49-F238E27FC236}">
                <a16:creationId xmlns:a16="http://schemas.microsoft.com/office/drawing/2014/main" id="{E1F490C5-2AD7-4C04-B190-66B81495CA01}"/>
              </a:ext>
            </a:extLst>
          </p:cNvPr>
          <p:cNvSpPr/>
          <p:nvPr/>
        </p:nvSpPr>
        <p:spPr>
          <a:xfrm>
            <a:off x="2711623" y="2420888"/>
            <a:ext cx="2592288" cy="1152128"/>
          </a:xfrm>
          <a:prstGeom prst="ellipse">
            <a:avLst/>
          </a:prstGeom>
          <a:solidFill>
            <a:srgbClr val="FFCCCC"/>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000" dirty="0">
                <a:solidFill>
                  <a:schemeClr val="tx1"/>
                </a:solidFill>
              </a:rPr>
              <a:t>Context</a:t>
            </a:r>
          </a:p>
        </p:txBody>
      </p:sp>
    </p:spTree>
    <p:extLst>
      <p:ext uri="{BB962C8B-B14F-4D97-AF65-F5344CB8AC3E}">
        <p14:creationId xmlns:p14="http://schemas.microsoft.com/office/powerpoint/2010/main" val="207900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Effect transition="in" filter="fade">
                                      <p:cBhvr>
                                        <p:cTn id="27" dur="500"/>
                                        <p:tgtEl>
                                          <p:spTgt spid="3"/>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500" fill="hold"/>
                                        <p:tgtEl>
                                          <p:spTgt spid="4"/>
                                        </p:tgtEl>
                                        <p:attrNameLst>
                                          <p:attrName>ppt_w</p:attrName>
                                        </p:attrNameLst>
                                      </p:cBhvr>
                                      <p:tavLst>
                                        <p:tav tm="0">
                                          <p:val>
                                            <p:fltVal val="0"/>
                                          </p:val>
                                        </p:tav>
                                        <p:tav tm="100000">
                                          <p:val>
                                            <p:strVal val="#ppt_w"/>
                                          </p:val>
                                        </p:tav>
                                      </p:tavLst>
                                    </p:anim>
                                    <p:anim calcmode="lin" valueType="num">
                                      <p:cBhvr>
                                        <p:cTn id="38" dur="500" fill="hold"/>
                                        <p:tgtEl>
                                          <p:spTgt spid="4"/>
                                        </p:tgtEl>
                                        <p:attrNameLst>
                                          <p:attrName>ppt_h</p:attrName>
                                        </p:attrNameLst>
                                      </p:cBhvr>
                                      <p:tavLst>
                                        <p:tav tm="0">
                                          <p:val>
                                            <p:fltVal val="0"/>
                                          </p:val>
                                        </p:tav>
                                        <p:tav tm="100000">
                                          <p:val>
                                            <p:strVal val="#ppt_h"/>
                                          </p:val>
                                        </p:tav>
                                      </p:tavLst>
                                    </p:anim>
                                    <p:animEffect transition="in" filter="fade">
                                      <p:cBhvr>
                                        <p:cTn id="39" dur="500"/>
                                        <p:tgtEl>
                                          <p:spTgt spid="4"/>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ppt_w</p:attrName>
                                        </p:attrNameLst>
                                      </p:cBhvr>
                                      <p:tavLst>
                                        <p:tav tm="0">
                                          <p:val>
                                            <p:fltVal val="0"/>
                                          </p:val>
                                        </p:tav>
                                        <p:tav tm="100000">
                                          <p:val>
                                            <p:strVal val="#ppt_w"/>
                                          </p:val>
                                        </p:tav>
                                      </p:tavLst>
                                    </p:anim>
                                    <p:anim calcmode="lin" valueType="num">
                                      <p:cBhvr>
                                        <p:cTn id="44" dur="500" fill="hold"/>
                                        <p:tgtEl>
                                          <p:spTgt spid="6"/>
                                        </p:tgtEl>
                                        <p:attrNameLst>
                                          <p:attrName>ppt_h</p:attrName>
                                        </p:attrNameLst>
                                      </p:cBhvr>
                                      <p:tavLst>
                                        <p:tav tm="0">
                                          <p:val>
                                            <p:fltVal val="0"/>
                                          </p:val>
                                        </p:tav>
                                        <p:tav tm="100000">
                                          <p:val>
                                            <p:strVal val="#ppt_h"/>
                                          </p:val>
                                        </p:tav>
                                      </p:tavLst>
                                    </p:anim>
                                    <p:animEffect transition="in" filter="fade">
                                      <p:cBhvr>
                                        <p:cTn id="45" dur="500"/>
                                        <p:tgtEl>
                                          <p:spTgt spid="6"/>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animEffect transition="in" filter="fade">
                                      <p:cBhvr>
                                        <p:cTn id="51" dur="500"/>
                                        <p:tgtEl>
                                          <p:spTgt spid="8"/>
                                        </p:tgtEl>
                                      </p:cBhvr>
                                    </p:animEffect>
                                  </p:childTnLst>
                                </p:cTn>
                              </p:par>
                            </p:childTnLst>
                          </p:cTn>
                        </p:par>
                        <p:par>
                          <p:cTn id="52" fill="hold">
                            <p:stCondLst>
                              <p:cond delay="4000"/>
                            </p:stCondLst>
                            <p:childTnLst>
                              <p:par>
                                <p:cTn id="53" presetID="22" presetClass="entr" presetSubtype="8" fill="hold" nodeType="after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wipe(left)">
                                      <p:cBhvr>
                                        <p:cTn id="55" dur="500"/>
                                        <p:tgtEl>
                                          <p:spTgt spid="12"/>
                                        </p:tgtEl>
                                      </p:cBhvr>
                                    </p:animEffect>
                                  </p:childTnLst>
                                </p:cTn>
                              </p:par>
                              <p:par>
                                <p:cTn id="56" presetID="22" presetClass="entr" presetSubtype="8" fill="hold"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left)">
                                      <p:cBhvr>
                                        <p:cTn id="58" dur="500"/>
                                        <p:tgtEl>
                                          <p:spTgt spid="13"/>
                                        </p:tgtEl>
                                      </p:cBhvr>
                                    </p:animEffect>
                                  </p:childTnLst>
                                </p:cTn>
                              </p:par>
                              <p:par>
                                <p:cTn id="59" presetID="22" presetClass="entr" presetSubtype="8" fill="hold" nodeType="with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left)">
                                      <p:cBhvr>
                                        <p:cTn id="61" dur="500"/>
                                        <p:tgtEl>
                                          <p:spTgt spid="16"/>
                                        </p:tgtEl>
                                      </p:cBhvr>
                                    </p:animEffect>
                                  </p:childTnLst>
                                </p:cTn>
                              </p:par>
                              <p:par>
                                <p:cTn id="62" presetID="22" presetClass="entr" presetSubtype="1" fill="hold"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up)">
                                      <p:cBhvr>
                                        <p:cTn id="64" dur="500"/>
                                        <p:tgtEl>
                                          <p:spTgt spid="19"/>
                                        </p:tgtEl>
                                      </p:cBhvr>
                                    </p:animEffect>
                                  </p:childTnLst>
                                </p:cTn>
                              </p:par>
                              <p:par>
                                <p:cTn id="65" presetID="22" presetClass="entr" presetSubtype="2" fill="hold"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right)">
                                      <p:cBhvr>
                                        <p:cTn id="67" dur="500"/>
                                        <p:tgtEl>
                                          <p:spTgt spid="22"/>
                                        </p:tgtEl>
                                      </p:cBhvr>
                                    </p:animEffect>
                                  </p:childTnLst>
                                </p:cTn>
                              </p:par>
                              <p:par>
                                <p:cTn id="68" presetID="22" presetClass="entr" presetSubtype="2" fill="hold"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wipe(right)">
                                      <p:cBhvr>
                                        <p:cTn id="70" dur="500"/>
                                        <p:tgtEl>
                                          <p:spTgt spid="25"/>
                                        </p:tgtEl>
                                      </p:cBhvr>
                                    </p:animEffect>
                                  </p:childTnLst>
                                </p:cTn>
                              </p:par>
                              <p:par>
                                <p:cTn id="71" presetID="22" presetClass="entr" presetSubtype="2" fill="hold"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right)">
                                      <p:cBhvr>
                                        <p:cTn id="7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 grpId="0" animBg="1"/>
      <p:bldP spid="9" grpId="0" animBg="1"/>
      <p:bldP spid="4" grpId="0" animBg="1"/>
      <p:bldP spid="6" grpId="0" animBg="1"/>
      <p:bldP spid="8" grpId="0" animBg="1"/>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40000" cy="6858000"/>
          </a:xfrm>
          <a:ln w="38100">
            <a:solidFill>
              <a:srgbClr val="00B0F0"/>
            </a:solidFill>
            <a:prstDash val="sysDash"/>
          </a:ln>
        </p:spPr>
        <p:txBody>
          <a:bodyPr vert="vert270">
            <a:normAutofit/>
          </a:bodyPr>
          <a:lstStyle/>
          <a:p>
            <a:r>
              <a:rPr lang="en-GB" b="1" dirty="0">
                <a:solidFill>
                  <a:srgbClr val="0070C0"/>
                </a:solidFill>
                <a:effectLst>
                  <a:outerShdw blurRad="38100" dist="38100" dir="2700000" algn="tl">
                    <a:srgbClr val="000000">
                      <a:alpha val="43137"/>
                    </a:srgbClr>
                  </a:outerShdw>
                </a:effectLst>
                <a:latin typeface="+mn-lt"/>
              </a:rPr>
              <a:t>And finally …</a:t>
            </a:r>
          </a:p>
        </p:txBody>
      </p:sp>
      <p:pic>
        <p:nvPicPr>
          <p:cNvPr id="6" name="Picture 5">
            <a:extLst>
              <a:ext uri="{FF2B5EF4-FFF2-40B4-BE49-F238E27FC236}">
                <a16:creationId xmlns:a16="http://schemas.microsoft.com/office/drawing/2014/main" id="{897C14A6-ACF2-43E6-80ED-6439D15285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9328" y="1693884"/>
            <a:ext cx="10732672" cy="3470231"/>
          </a:xfrm>
          <a:prstGeom prst="rect">
            <a:avLst/>
          </a:prstGeom>
        </p:spPr>
      </p:pic>
    </p:spTree>
    <p:extLst>
      <p:ext uri="{BB962C8B-B14F-4D97-AF65-F5344CB8AC3E}">
        <p14:creationId xmlns:p14="http://schemas.microsoft.com/office/powerpoint/2010/main" val="2180131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40000" cy="6858000"/>
          </a:xfrm>
          <a:ln w="38100">
            <a:solidFill>
              <a:srgbClr val="00B0F0"/>
            </a:solidFill>
            <a:prstDash val="sysDash"/>
          </a:ln>
        </p:spPr>
        <p:txBody>
          <a:bodyPr vert="vert270">
            <a:noAutofit/>
          </a:bodyPr>
          <a:lstStyle/>
          <a:p>
            <a:r>
              <a:rPr lang="en-GB" b="1" dirty="0">
                <a:solidFill>
                  <a:srgbClr val="0070C0"/>
                </a:solidFill>
                <a:effectLst>
                  <a:outerShdw blurRad="38100" dist="38100" dir="2700000" algn="tl">
                    <a:srgbClr val="000000">
                      <a:alpha val="43137"/>
                    </a:srgbClr>
                  </a:outerShdw>
                </a:effectLst>
                <a:latin typeface="+mn-lt"/>
              </a:rPr>
              <a:t>Pronouns:</a:t>
            </a:r>
            <a:br>
              <a:rPr lang="en-GB" b="1" dirty="0">
                <a:solidFill>
                  <a:srgbClr val="0070C0"/>
                </a:solidFill>
                <a:effectLst>
                  <a:outerShdw blurRad="38100" dist="38100" dir="2700000" algn="tl">
                    <a:srgbClr val="000000">
                      <a:alpha val="43137"/>
                    </a:srgbClr>
                  </a:outerShdw>
                </a:effectLst>
                <a:latin typeface="+mn-lt"/>
              </a:rPr>
            </a:br>
            <a:r>
              <a:rPr lang="en-GB" b="1" dirty="0">
                <a:solidFill>
                  <a:srgbClr val="0070C0"/>
                </a:solidFill>
                <a:effectLst>
                  <a:outerShdw blurRad="38100" dist="38100" dir="2700000" algn="tl">
                    <a:srgbClr val="000000">
                      <a:alpha val="43137"/>
                    </a:srgbClr>
                  </a:outerShdw>
                </a:effectLst>
                <a:latin typeface="+mn-lt"/>
              </a:rPr>
              <a:t>The roles in communication</a:t>
            </a:r>
          </a:p>
        </p:txBody>
      </p:sp>
      <p:sp>
        <p:nvSpPr>
          <p:cNvPr id="7" name="Arrow: Up-Down 6">
            <a:extLst>
              <a:ext uri="{FF2B5EF4-FFF2-40B4-BE49-F238E27FC236}">
                <a16:creationId xmlns:a16="http://schemas.microsoft.com/office/drawing/2014/main" id="{D244C6B9-C90C-4394-87FB-D4B445BA74BE}"/>
              </a:ext>
            </a:extLst>
          </p:cNvPr>
          <p:cNvSpPr/>
          <p:nvPr/>
        </p:nvSpPr>
        <p:spPr>
          <a:xfrm>
            <a:off x="5519936" y="4149000"/>
            <a:ext cx="2520000" cy="1152288"/>
          </a:xfrm>
          <a:prstGeom prst="upDownArrow">
            <a:avLst>
              <a:gd name="adj1" fmla="val 50000"/>
              <a:gd name="adj2" fmla="val 35212"/>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b="1"/>
          </a:p>
        </p:txBody>
      </p:sp>
      <p:sp>
        <p:nvSpPr>
          <p:cNvPr id="8" name="Arrow: Right 7">
            <a:extLst>
              <a:ext uri="{FF2B5EF4-FFF2-40B4-BE49-F238E27FC236}">
                <a16:creationId xmlns:a16="http://schemas.microsoft.com/office/drawing/2014/main" id="{225E9F61-43AA-4203-879B-411C8B1B23B2}"/>
              </a:ext>
            </a:extLst>
          </p:cNvPr>
          <p:cNvSpPr/>
          <p:nvPr/>
        </p:nvSpPr>
        <p:spPr>
          <a:xfrm>
            <a:off x="4655840" y="2709000"/>
            <a:ext cx="864096" cy="14400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b="1"/>
          </a:p>
        </p:txBody>
      </p:sp>
      <p:sp>
        <p:nvSpPr>
          <p:cNvPr id="9" name="Arrow: Right 8">
            <a:extLst>
              <a:ext uri="{FF2B5EF4-FFF2-40B4-BE49-F238E27FC236}">
                <a16:creationId xmlns:a16="http://schemas.microsoft.com/office/drawing/2014/main" id="{02B7E9FB-51B4-49F9-89A9-060211291E0E}"/>
              </a:ext>
            </a:extLst>
          </p:cNvPr>
          <p:cNvSpPr/>
          <p:nvPr/>
        </p:nvSpPr>
        <p:spPr>
          <a:xfrm>
            <a:off x="8039936" y="2709000"/>
            <a:ext cx="864096" cy="14400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b="1"/>
          </a:p>
        </p:txBody>
      </p:sp>
      <p:sp>
        <p:nvSpPr>
          <p:cNvPr id="10" name="Rectangle: Rounded Corners 9">
            <a:extLst>
              <a:ext uri="{FF2B5EF4-FFF2-40B4-BE49-F238E27FC236}">
                <a16:creationId xmlns:a16="http://schemas.microsoft.com/office/drawing/2014/main" id="{933A2631-10C6-46CC-8B09-72592ABB26F0}"/>
              </a:ext>
            </a:extLst>
          </p:cNvPr>
          <p:cNvSpPr/>
          <p:nvPr/>
        </p:nvSpPr>
        <p:spPr>
          <a:xfrm>
            <a:off x="5159896" y="116712"/>
            <a:ext cx="3240640" cy="20162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400" b="1" dirty="0">
                <a:solidFill>
                  <a:schemeClr val="accent6">
                    <a:lumMod val="40000"/>
                    <a:lumOff val="60000"/>
                  </a:schemeClr>
                </a:solidFill>
              </a:rPr>
              <a:t>The Event</a:t>
            </a:r>
          </a:p>
          <a:p>
            <a:pPr algn="ctr"/>
            <a:r>
              <a:rPr lang="en-GB" sz="2400" b="1" dirty="0"/>
              <a:t>The Process</a:t>
            </a:r>
          </a:p>
          <a:p>
            <a:pPr algn="ctr"/>
            <a:r>
              <a:rPr lang="en-GB" sz="2400" b="1" dirty="0">
                <a:solidFill>
                  <a:schemeClr val="accent2">
                    <a:lumMod val="20000"/>
                    <a:lumOff val="80000"/>
                  </a:schemeClr>
                </a:solidFill>
              </a:rPr>
              <a:t>The Communication</a:t>
            </a:r>
          </a:p>
          <a:p>
            <a:pPr algn="ctr"/>
            <a:r>
              <a:rPr lang="en-GB" sz="2400" b="1" i="1" dirty="0">
                <a:solidFill>
                  <a:schemeClr val="accent3">
                    <a:lumMod val="40000"/>
                    <a:lumOff val="60000"/>
                  </a:schemeClr>
                </a:solidFill>
              </a:rPr>
              <a:t>The Roles</a:t>
            </a:r>
          </a:p>
          <a:p>
            <a:pPr algn="ctr"/>
            <a:r>
              <a:rPr lang="en-GB" sz="2400" b="1" i="1" dirty="0">
                <a:solidFill>
                  <a:srgbClr val="FFFF00"/>
                </a:solidFill>
              </a:rPr>
              <a:t>The Language</a:t>
            </a:r>
          </a:p>
        </p:txBody>
      </p:sp>
      <p:sp>
        <p:nvSpPr>
          <p:cNvPr id="4" name="Rectangle: Rounded Corners 3">
            <a:extLst>
              <a:ext uri="{FF2B5EF4-FFF2-40B4-BE49-F238E27FC236}">
                <a16:creationId xmlns:a16="http://schemas.microsoft.com/office/drawing/2014/main" id="{706C3AE8-D3A7-4E60-A34A-715C8E6055FE}"/>
              </a:ext>
            </a:extLst>
          </p:cNvPr>
          <p:cNvSpPr/>
          <p:nvPr/>
        </p:nvSpPr>
        <p:spPr>
          <a:xfrm>
            <a:off x="2135840" y="2709000"/>
            <a:ext cx="2520000" cy="144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a:solidFill>
                  <a:schemeClr val="accent6">
                    <a:lumMod val="40000"/>
                    <a:lumOff val="60000"/>
                  </a:schemeClr>
                </a:solidFill>
              </a:rPr>
              <a:t>Instigator</a:t>
            </a:r>
          </a:p>
          <a:p>
            <a:pPr algn="ctr"/>
            <a:r>
              <a:rPr lang="en-GB" b="1" dirty="0"/>
              <a:t>Source</a:t>
            </a:r>
          </a:p>
          <a:p>
            <a:pPr algn="ctr"/>
            <a:r>
              <a:rPr lang="en-GB" b="1" dirty="0">
                <a:solidFill>
                  <a:schemeClr val="accent2">
                    <a:lumMod val="20000"/>
                    <a:lumOff val="80000"/>
                  </a:schemeClr>
                </a:solidFill>
              </a:rPr>
              <a:t>Speaker</a:t>
            </a:r>
          </a:p>
          <a:p>
            <a:pPr algn="ctr"/>
            <a:r>
              <a:rPr lang="en-GB" b="1" i="1" dirty="0">
                <a:solidFill>
                  <a:schemeClr val="accent3">
                    <a:lumMod val="40000"/>
                    <a:lumOff val="60000"/>
                  </a:schemeClr>
                </a:solidFill>
              </a:rPr>
              <a:t>First person</a:t>
            </a:r>
          </a:p>
          <a:p>
            <a:pPr algn="ctr"/>
            <a:r>
              <a:rPr lang="en-GB" b="1" i="1" dirty="0">
                <a:solidFill>
                  <a:srgbClr val="FFFF00"/>
                </a:solidFill>
              </a:rPr>
              <a:t>Subject</a:t>
            </a:r>
          </a:p>
        </p:txBody>
      </p:sp>
      <p:sp>
        <p:nvSpPr>
          <p:cNvPr id="3" name="Rectangle: Rounded Corners 2">
            <a:extLst>
              <a:ext uri="{FF2B5EF4-FFF2-40B4-BE49-F238E27FC236}">
                <a16:creationId xmlns:a16="http://schemas.microsoft.com/office/drawing/2014/main" id="{E1A653C7-6593-4BF2-A1BC-E336655D3EA6}"/>
              </a:ext>
            </a:extLst>
          </p:cNvPr>
          <p:cNvSpPr/>
          <p:nvPr/>
        </p:nvSpPr>
        <p:spPr>
          <a:xfrm>
            <a:off x="5519936" y="2709000"/>
            <a:ext cx="2520000" cy="1440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solidFill>
                  <a:schemeClr val="accent6">
                    <a:lumMod val="40000"/>
                    <a:lumOff val="60000"/>
                  </a:schemeClr>
                </a:solidFill>
              </a:rPr>
              <a:t>Action</a:t>
            </a:r>
          </a:p>
          <a:p>
            <a:pPr algn="ctr"/>
            <a:r>
              <a:rPr lang="en-GB" b="1" dirty="0"/>
              <a:t>Relationship</a:t>
            </a:r>
          </a:p>
          <a:p>
            <a:pPr algn="ctr"/>
            <a:r>
              <a:rPr lang="en-GB" b="1" dirty="0">
                <a:solidFill>
                  <a:schemeClr val="accent2">
                    <a:lumMod val="20000"/>
                    <a:lumOff val="80000"/>
                  </a:schemeClr>
                </a:solidFill>
              </a:rPr>
              <a:t>Message</a:t>
            </a:r>
          </a:p>
          <a:p>
            <a:pPr algn="ctr"/>
            <a:r>
              <a:rPr lang="en-GB" b="1" i="1" dirty="0">
                <a:solidFill>
                  <a:schemeClr val="accent3">
                    <a:lumMod val="40000"/>
                    <a:lumOff val="60000"/>
                  </a:schemeClr>
                </a:solidFill>
              </a:rPr>
              <a:t>Utterance</a:t>
            </a:r>
          </a:p>
          <a:p>
            <a:pPr algn="ctr"/>
            <a:r>
              <a:rPr lang="en-GB" b="1" i="1" dirty="0">
                <a:solidFill>
                  <a:srgbClr val="FFFF00"/>
                </a:solidFill>
              </a:rPr>
              <a:t>Verb + </a:t>
            </a:r>
            <a:r>
              <a:rPr lang="en-GB" b="1" i="1" dirty="0" err="1">
                <a:solidFill>
                  <a:srgbClr val="FFFF00"/>
                </a:solidFill>
              </a:rPr>
              <a:t>Adposition</a:t>
            </a:r>
            <a:endParaRPr lang="en-GB" b="1" i="1" dirty="0">
              <a:solidFill>
                <a:srgbClr val="FFFF00"/>
              </a:solidFill>
            </a:endParaRPr>
          </a:p>
        </p:txBody>
      </p:sp>
      <p:sp>
        <p:nvSpPr>
          <p:cNvPr id="6" name="Rectangle: Rounded Corners 5">
            <a:extLst>
              <a:ext uri="{FF2B5EF4-FFF2-40B4-BE49-F238E27FC236}">
                <a16:creationId xmlns:a16="http://schemas.microsoft.com/office/drawing/2014/main" id="{DE621A3D-71AE-4CFE-8BC4-A03C5D6D3D1B}"/>
              </a:ext>
            </a:extLst>
          </p:cNvPr>
          <p:cNvSpPr/>
          <p:nvPr/>
        </p:nvSpPr>
        <p:spPr>
          <a:xfrm>
            <a:off x="8904032" y="2709000"/>
            <a:ext cx="2520000" cy="144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a:solidFill>
                  <a:schemeClr val="accent6">
                    <a:lumMod val="40000"/>
                    <a:lumOff val="60000"/>
                  </a:schemeClr>
                </a:solidFill>
              </a:rPr>
              <a:t>Recipient</a:t>
            </a:r>
          </a:p>
          <a:p>
            <a:pPr algn="ctr"/>
            <a:r>
              <a:rPr lang="en-GB" b="1" dirty="0"/>
              <a:t>Destination</a:t>
            </a:r>
          </a:p>
          <a:p>
            <a:pPr algn="ctr"/>
            <a:r>
              <a:rPr lang="en-GB" b="1" dirty="0">
                <a:solidFill>
                  <a:schemeClr val="accent2">
                    <a:lumMod val="20000"/>
                    <a:lumOff val="80000"/>
                  </a:schemeClr>
                </a:solidFill>
              </a:rPr>
              <a:t>Listener</a:t>
            </a:r>
          </a:p>
          <a:p>
            <a:pPr algn="ctr"/>
            <a:r>
              <a:rPr lang="en-GB" b="1" i="1" dirty="0">
                <a:solidFill>
                  <a:schemeClr val="accent3">
                    <a:lumMod val="40000"/>
                    <a:lumOff val="60000"/>
                  </a:schemeClr>
                </a:solidFill>
              </a:rPr>
              <a:t>Second person</a:t>
            </a:r>
          </a:p>
          <a:p>
            <a:pPr algn="ctr"/>
            <a:r>
              <a:rPr lang="en-GB" b="1" i="1" dirty="0">
                <a:solidFill>
                  <a:srgbClr val="FFFF00"/>
                </a:solidFill>
              </a:rPr>
              <a:t>Object</a:t>
            </a:r>
          </a:p>
        </p:txBody>
      </p:sp>
      <p:sp>
        <p:nvSpPr>
          <p:cNvPr id="5" name="Rectangle: Rounded Corners 4">
            <a:extLst>
              <a:ext uri="{FF2B5EF4-FFF2-40B4-BE49-F238E27FC236}">
                <a16:creationId xmlns:a16="http://schemas.microsoft.com/office/drawing/2014/main" id="{8E7C2D4A-8F14-454D-800C-E63B18A0BFF8}"/>
              </a:ext>
            </a:extLst>
          </p:cNvPr>
          <p:cNvSpPr/>
          <p:nvPr/>
        </p:nvSpPr>
        <p:spPr>
          <a:xfrm>
            <a:off x="5519936" y="5301288"/>
            <a:ext cx="2520000" cy="144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a:solidFill>
                  <a:schemeClr val="accent6">
                    <a:lumMod val="40000"/>
                    <a:lumOff val="60000"/>
                  </a:schemeClr>
                </a:solidFill>
              </a:rPr>
              <a:t>Event</a:t>
            </a:r>
          </a:p>
          <a:p>
            <a:pPr algn="ctr"/>
            <a:r>
              <a:rPr lang="en-GB" b="1" dirty="0"/>
              <a:t>Cause</a:t>
            </a:r>
          </a:p>
          <a:p>
            <a:pPr algn="ctr"/>
            <a:r>
              <a:rPr lang="en-GB" b="1" dirty="0">
                <a:solidFill>
                  <a:schemeClr val="accent2">
                    <a:lumMod val="20000"/>
                    <a:lumOff val="80000"/>
                  </a:schemeClr>
                </a:solidFill>
              </a:rPr>
              <a:t>Referent</a:t>
            </a:r>
          </a:p>
          <a:p>
            <a:pPr algn="ctr"/>
            <a:r>
              <a:rPr lang="en-GB" b="1" i="1" dirty="0">
                <a:solidFill>
                  <a:schemeClr val="accent3">
                    <a:lumMod val="40000"/>
                    <a:lumOff val="60000"/>
                  </a:schemeClr>
                </a:solidFill>
              </a:rPr>
              <a:t>Third person</a:t>
            </a:r>
          </a:p>
          <a:p>
            <a:pPr algn="ctr"/>
            <a:r>
              <a:rPr lang="en-GB" b="1" i="1" dirty="0">
                <a:solidFill>
                  <a:srgbClr val="FFFF00"/>
                </a:solidFill>
              </a:rPr>
              <a:t>Indirect object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750" fill="hold"/>
                                        <p:tgtEl>
                                          <p:spTgt spid="4"/>
                                        </p:tgtEl>
                                        <p:attrNameLst>
                                          <p:attrName>ppt_w</p:attrName>
                                        </p:attrNameLst>
                                      </p:cBhvr>
                                      <p:tavLst>
                                        <p:tav tm="0">
                                          <p:val>
                                            <p:fltVal val="0"/>
                                          </p:val>
                                        </p:tav>
                                        <p:tav tm="100000">
                                          <p:val>
                                            <p:strVal val="#ppt_w"/>
                                          </p:val>
                                        </p:tav>
                                      </p:tavLst>
                                    </p:anim>
                                    <p:anim calcmode="lin" valueType="num">
                                      <p:cBhvr>
                                        <p:cTn id="8" dur="750" fill="hold"/>
                                        <p:tgtEl>
                                          <p:spTgt spid="4"/>
                                        </p:tgtEl>
                                        <p:attrNameLst>
                                          <p:attrName>ppt_h</p:attrName>
                                        </p:attrNameLst>
                                      </p:cBhvr>
                                      <p:tavLst>
                                        <p:tav tm="0">
                                          <p:val>
                                            <p:fltVal val="0"/>
                                          </p:val>
                                        </p:tav>
                                        <p:tav tm="100000">
                                          <p:val>
                                            <p:strVal val="#ppt_h"/>
                                          </p:val>
                                        </p:tav>
                                      </p:tavLst>
                                    </p:anim>
                                    <p:animEffect transition="in" filter="fade">
                                      <p:cBhvr>
                                        <p:cTn id="9" dur="750"/>
                                        <p:tgtEl>
                                          <p:spTgt spid="4"/>
                                        </p:tgtEl>
                                      </p:cBhvr>
                                    </p:animEffect>
                                  </p:childTnLst>
                                </p:cTn>
                              </p:par>
                            </p:childTnLst>
                          </p:cTn>
                        </p:par>
                        <p:par>
                          <p:cTn id="10" fill="hold">
                            <p:stCondLst>
                              <p:cond delay="750"/>
                            </p:stCondLst>
                            <p:childTnLst>
                              <p:par>
                                <p:cTn id="11" presetID="22" presetClass="entr" presetSubtype="8"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750"/>
                                        <p:tgtEl>
                                          <p:spTgt spid="8"/>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750" fill="hold"/>
                                        <p:tgtEl>
                                          <p:spTgt spid="3"/>
                                        </p:tgtEl>
                                        <p:attrNameLst>
                                          <p:attrName>ppt_w</p:attrName>
                                        </p:attrNameLst>
                                      </p:cBhvr>
                                      <p:tavLst>
                                        <p:tav tm="0">
                                          <p:val>
                                            <p:fltVal val="0"/>
                                          </p:val>
                                        </p:tav>
                                        <p:tav tm="100000">
                                          <p:val>
                                            <p:strVal val="#ppt_w"/>
                                          </p:val>
                                        </p:tav>
                                      </p:tavLst>
                                    </p:anim>
                                    <p:anim calcmode="lin" valueType="num">
                                      <p:cBhvr>
                                        <p:cTn id="18" dur="750" fill="hold"/>
                                        <p:tgtEl>
                                          <p:spTgt spid="3"/>
                                        </p:tgtEl>
                                        <p:attrNameLst>
                                          <p:attrName>ppt_h</p:attrName>
                                        </p:attrNameLst>
                                      </p:cBhvr>
                                      <p:tavLst>
                                        <p:tav tm="0">
                                          <p:val>
                                            <p:fltVal val="0"/>
                                          </p:val>
                                        </p:tav>
                                        <p:tav tm="100000">
                                          <p:val>
                                            <p:strVal val="#ppt_h"/>
                                          </p:val>
                                        </p:tav>
                                      </p:tavLst>
                                    </p:anim>
                                    <p:animEffect transition="in" filter="fade">
                                      <p:cBhvr>
                                        <p:cTn id="19" dur="750"/>
                                        <p:tgtEl>
                                          <p:spTgt spid="3"/>
                                        </p:tgtEl>
                                      </p:cBhvr>
                                    </p:animEffect>
                                  </p:childTnLst>
                                </p:cTn>
                              </p:par>
                            </p:childTnLst>
                          </p:cTn>
                        </p:par>
                        <p:par>
                          <p:cTn id="20" fill="hold">
                            <p:stCondLst>
                              <p:cond delay="225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750"/>
                                        <p:tgtEl>
                                          <p:spTgt spid="9"/>
                                        </p:tgtEl>
                                      </p:cBhvr>
                                    </p:animEffect>
                                  </p:childTnLst>
                                </p:cTn>
                              </p:par>
                            </p:childTnLst>
                          </p:cTn>
                        </p:par>
                        <p:par>
                          <p:cTn id="24" fill="hold">
                            <p:stCondLst>
                              <p:cond delay="3000"/>
                            </p:stCondLst>
                            <p:childTnLst>
                              <p:par>
                                <p:cTn id="25" presetID="53" presetClass="entr" presetSubtype="16"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750" fill="hold"/>
                                        <p:tgtEl>
                                          <p:spTgt spid="6"/>
                                        </p:tgtEl>
                                        <p:attrNameLst>
                                          <p:attrName>ppt_w</p:attrName>
                                        </p:attrNameLst>
                                      </p:cBhvr>
                                      <p:tavLst>
                                        <p:tav tm="0">
                                          <p:val>
                                            <p:fltVal val="0"/>
                                          </p:val>
                                        </p:tav>
                                        <p:tav tm="100000">
                                          <p:val>
                                            <p:strVal val="#ppt_w"/>
                                          </p:val>
                                        </p:tav>
                                      </p:tavLst>
                                    </p:anim>
                                    <p:anim calcmode="lin" valueType="num">
                                      <p:cBhvr>
                                        <p:cTn id="28" dur="750" fill="hold"/>
                                        <p:tgtEl>
                                          <p:spTgt spid="6"/>
                                        </p:tgtEl>
                                        <p:attrNameLst>
                                          <p:attrName>ppt_h</p:attrName>
                                        </p:attrNameLst>
                                      </p:cBhvr>
                                      <p:tavLst>
                                        <p:tav tm="0">
                                          <p:val>
                                            <p:fltVal val="0"/>
                                          </p:val>
                                        </p:tav>
                                        <p:tav tm="100000">
                                          <p:val>
                                            <p:strVal val="#ppt_h"/>
                                          </p:val>
                                        </p:tav>
                                      </p:tavLst>
                                    </p:anim>
                                    <p:animEffect transition="in" filter="fade">
                                      <p:cBhvr>
                                        <p:cTn id="29" dur="750"/>
                                        <p:tgtEl>
                                          <p:spTgt spid="6"/>
                                        </p:tgtEl>
                                      </p:cBhvr>
                                    </p:animEffect>
                                  </p:childTnLst>
                                </p:cTn>
                              </p:par>
                            </p:childTnLst>
                          </p:cTn>
                        </p:par>
                        <p:par>
                          <p:cTn id="30" fill="hold">
                            <p:stCondLst>
                              <p:cond delay="3750"/>
                            </p:stCondLst>
                            <p:childTnLst>
                              <p:par>
                                <p:cTn id="31" presetID="16" presetClass="entr" presetSubtype="42"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arn(outHorizontal)">
                                      <p:cBhvr>
                                        <p:cTn id="33" dur="750"/>
                                        <p:tgtEl>
                                          <p:spTgt spid="7"/>
                                        </p:tgtEl>
                                      </p:cBhvr>
                                    </p:animEffect>
                                  </p:childTnLst>
                                </p:cTn>
                              </p:par>
                            </p:childTnLst>
                          </p:cTn>
                        </p:par>
                        <p:par>
                          <p:cTn id="34" fill="hold">
                            <p:stCondLst>
                              <p:cond delay="4500"/>
                            </p:stCondLst>
                            <p:childTnLst>
                              <p:par>
                                <p:cTn id="35" presetID="53" presetClass="entr" presetSubtype="16"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750" fill="hold"/>
                                        <p:tgtEl>
                                          <p:spTgt spid="5"/>
                                        </p:tgtEl>
                                        <p:attrNameLst>
                                          <p:attrName>ppt_w</p:attrName>
                                        </p:attrNameLst>
                                      </p:cBhvr>
                                      <p:tavLst>
                                        <p:tav tm="0">
                                          <p:val>
                                            <p:fltVal val="0"/>
                                          </p:val>
                                        </p:tav>
                                        <p:tav tm="100000">
                                          <p:val>
                                            <p:strVal val="#ppt_w"/>
                                          </p:val>
                                        </p:tav>
                                      </p:tavLst>
                                    </p:anim>
                                    <p:anim calcmode="lin" valueType="num">
                                      <p:cBhvr>
                                        <p:cTn id="38" dur="750" fill="hold"/>
                                        <p:tgtEl>
                                          <p:spTgt spid="5"/>
                                        </p:tgtEl>
                                        <p:attrNameLst>
                                          <p:attrName>ppt_h</p:attrName>
                                        </p:attrNameLst>
                                      </p:cBhvr>
                                      <p:tavLst>
                                        <p:tav tm="0">
                                          <p:val>
                                            <p:fltVal val="0"/>
                                          </p:val>
                                        </p:tav>
                                        <p:tav tm="100000">
                                          <p:val>
                                            <p:strVal val="#ppt_h"/>
                                          </p:val>
                                        </p:tav>
                                      </p:tavLst>
                                    </p:anim>
                                    <p:animEffect transition="in" filter="fade">
                                      <p:cBhvr>
                                        <p:cTn id="39" dur="750"/>
                                        <p:tgtEl>
                                          <p:spTgt spid="5"/>
                                        </p:tgtEl>
                                      </p:cBhvr>
                                    </p:animEffect>
                                  </p:childTnLst>
                                </p:cTn>
                              </p:par>
                            </p:childTnLst>
                          </p:cTn>
                        </p:par>
                        <p:par>
                          <p:cTn id="40" fill="hold">
                            <p:stCondLst>
                              <p:cond delay="5250"/>
                            </p:stCondLst>
                            <p:childTnLst>
                              <p:par>
                                <p:cTn id="41" presetID="53"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750" fill="hold"/>
                                        <p:tgtEl>
                                          <p:spTgt spid="10"/>
                                        </p:tgtEl>
                                        <p:attrNameLst>
                                          <p:attrName>ppt_w</p:attrName>
                                        </p:attrNameLst>
                                      </p:cBhvr>
                                      <p:tavLst>
                                        <p:tav tm="0">
                                          <p:val>
                                            <p:fltVal val="0"/>
                                          </p:val>
                                        </p:tav>
                                        <p:tav tm="100000">
                                          <p:val>
                                            <p:strVal val="#ppt_w"/>
                                          </p:val>
                                        </p:tav>
                                      </p:tavLst>
                                    </p:anim>
                                    <p:anim calcmode="lin" valueType="num">
                                      <p:cBhvr>
                                        <p:cTn id="44" dur="750" fill="hold"/>
                                        <p:tgtEl>
                                          <p:spTgt spid="10"/>
                                        </p:tgtEl>
                                        <p:attrNameLst>
                                          <p:attrName>ppt_h</p:attrName>
                                        </p:attrNameLst>
                                      </p:cBhvr>
                                      <p:tavLst>
                                        <p:tav tm="0">
                                          <p:val>
                                            <p:fltVal val="0"/>
                                          </p:val>
                                        </p:tav>
                                        <p:tav tm="100000">
                                          <p:val>
                                            <p:strVal val="#ppt_h"/>
                                          </p:val>
                                        </p:tav>
                                      </p:tavLst>
                                    </p:anim>
                                    <p:animEffect transition="in" filter="fade">
                                      <p:cBhvr>
                                        <p:cTn id="45"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4" grpId="0" animBg="1"/>
      <p:bldP spid="3" grpId="0" animBg="1"/>
      <p:bldP spid="6"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85B6897-CF11-4C5E-849A-D0D0C390FE7E}"/>
              </a:ext>
            </a:extLst>
          </p:cNvPr>
          <p:cNvSpPr/>
          <p:nvPr/>
        </p:nvSpPr>
        <p:spPr>
          <a:xfrm>
            <a:off x="4054976" y="0"/>
            <a:ext cx="8137024" cy="6858000"/>
          </a:xfrm>
          <a:prstGeom prst="rect">
            <a:avLst/>
          </a:prstGeom>
        </p:spPr>
        <p:style>
          <a:lnRef idx="1">
            <a:schemeClr val="dk1"/>
          </a:lnRef>
          <a:fillRef idx="2">
            <a:schemeClr val="dk1"/>
          </a:fillRef>
          <a:effectRef idx="1">
            <a:schemeClr val="dk1"/>
          </a:effectRef>
          <a:fontRef idx="minor">
            <a:schemeClr val="dk1"/>
          </a:fontRef>
        </p:style>
        <p:txBody>
          <a:bodyPr vert="vert270" rtlCol="0" anchor="t"/>
          <a:lstStyle/>
          <a:p>
            <a:pPr algn="ctr"/>
            <a:r>
              <a:rPr lang="en-GB" sz="2800" b="1" dirty="0">
                <a:solidFill>
                  <a:srgbClr val="FF0000"/>
                </a:solidFill>
              </a:rPr>
              <a:t>Communication</a:t>
            </a:r>
          </a:p>
        </p:txBody>
      </p:sp>
      <p:sp>
        <p:nvSpPr>
          <p:cNvPr id="29" name="Arrow: Right 28">
            <a:extLst>
              <a:ext uri="{FF2B5EF4-FFF2-40B4-BE49-F238E27FC236}">
                <a16:creationId xmlns:a16="http://schemas.microsoft.com/office/drawing/2014/main" id="{86BD9B25-F6BC-4E17-94BB-3197268223CD}"/>
              </a:ext>
            </a:extLst>
          </p:cNvPr>
          <p:cNvSpPr/>
          <p:nvPr/>
        </p:nvSpPr>
        <p:spPr>
          <a:xfrm>
            <a:off x="8326831" y="5762017"/>
            <a:ext cx="696335"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0" name="Arrow: Right 29">
            <a:extLst>
              <a:ext uri="{FF2B5EF4-FFF2-40B4-BE49-F238E27FC236}">
                <a16:creationId xmlns:a16="http://schemas.microsoft.com/office/drawing/2014/main" id="{DA2EB7AD-D698-4A74-BF65-70C40574CB14}"/>
              </a:ext>
            </a:extLst>
          </p:cNvPr>
          <p:cNvSpPr/>
          <p:nvPr/>
        </p:nvSpPr>
        <p:spPr>
          <a:xfrm>
            <a:off x="7296034" y="5098441"/>
            <a:ext cx="1727133"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1" name="Arrow: Right 30">
            <a:extLst>
              <a:ext uri="{FF2B5EF4-FFF2-40B4-BE49-F238E27FC236}">
                <a16:creationId xmlns:a16="http://schemas.microsoft.com/office/drawing/2014/main" id="{34A519D7-9837-462F-A0E8-AC400CE697EE}"/>
              </a:ext>
            </a:extLst>
          </p:cNvPr>
          <p:cNvSpPr/>
          <p:nvPr/>
        </p:nvSpPr>
        <p:spPr>
          <a:xfrm rot="5400000">
            <a:off x="6681102" y="5395312"/>
            <a:ext cx="337296"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8" name="Arrow: Right 27">
            <a:extLst>
              <a:ext uri="{FF2B5EF4-FFF2-40B4-BE49-F238E27FC236}">
                <a16:creationId xmlns:a16="http://schemas.microsoft.com/office/drawing/2014/main" id="{A01582AF-D371-4FAB-B6F6-493CDC42C1D3}"/>
              </a:ext>
            </a:extLst>
          </p:cNvPr>
          <p:cNvSpPr/>
          <p:nvPr/>
        </p:nvSpPr>
        <p:spPr>
          <a:xfrm>
            <a:off x="8328248" y="2942984"/>
            <a:ext cx="696335"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6" name="Arrow: Right 25">
            <a:extLst>
              <a:ext uri="{FF2B5EF4-FFF2-40B4-BE49-F238E27FC236}">
                <a16:creationId xmlns:a16="http://schemas.microsoft.com/office/drawing/2014/main" id="{38E1918C-D020-46E0-9622-9719C0120520}"/>
              </a:ext>
            </a:extLst>
          </p:cNvPr>
          <p:cNvSpPr/>
          <p:nvPr/>
        </p:nvSpPr>
        <p:spPr>
          <a:xfrm>
            <a:off x="7297451" y="2279408"/>
            <a:ext cx="1727133"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2" name="Arrow: Right 21">
            <a:extLst>
              <a:ext uri="{FF2B5EF4-FFF2-40B4-BE49-F238E27FC236}">
                <a16:creationId xmlns:a16="http://schemas.microsoft.com/office/drawing/2014/main" id="{6D34D22E-49D6-4926-9D0A-7FCB532864B5}"/>
              </a:ext>
            </a:extLst>
          </p:cNvPr>
          <p:cNvSpPr/>
          <p:nvPr/>
        </p:nvSpPr>
        <p:spPr>
          <a:xfrm>
            <a:off x="7414552" y="450041"/>
            <a:ext cx="625664"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5" name="Arrow: Bent-Up 24">
            <a:extLst>
              <a:ext uri="{FF2B5EF4-FFF2-40B4-BE49-F238E27FC236}">
                <a16:creationId xmlns:a16="http://schemas.microsoft.com/office/drawing/2014/main" id="{0E95D844-F544-4026-9BA9-44FD467A8433}"/>
              </a:ext>
            </a:extLst>
          </p:cNvPr>
          <p:cNvSpPr/>
          <p:nvPr/>
        </p:nvSpPr>
        <p:spPr>
          <a:xfrm rot="5400000">
            <a:off x="1742074" y="1887525"/>
            <a:ext cx="3906002" cy="2398951"/>
          </a:xfrm>
          <a:prstGeom prst="bentUpArrow">
            <a:avLst>
              <a:gd name="adj1" fmla="val 7063"/>
              <a:gd name="adj2" fmla="val 7997"/>
              <a:gd name="adj3" fmla="val 7436"/>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3" name="Arrow: Right 22">
            <a:extLst>
              <a:ext uri="{FF2B5EF4-FFF2-40B4-BE49-F238E27FC236}">
                <a16:creationId xmlns:a16="http://schemas.microsoft.com/office/drawing/2014/main" id="{B4B9A1FA-7427-45C5-AF50-20312F7EEE3F}"/>
              </a:ext>
            </a:extLst>
          </p:cNvPr>
          <p:cNvSpPr/>
          <p:nvPr/>
        </p:nvSpPr>
        <p:spPr>
          <a:xfrm rot="1819081">
            <a:off x="3822856" y="1163223"/>
            <a:ext cx="1167272"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1" name="Arrow: Right 20">
            <a:extLst>
              <a:ext uri="{FF2B5EF4-FFF2-40B4-BE49-F238E27FC236}">
                <a16:creationId xmlns:a16="http://schemas.microsoft.com/office/drawing/2014/main" id="{DEB87B4F-72F5-4D37-8DA3-4DAF3A027C37}"/>
              </a:ext>
            </a:extLst>
          </p:cNvPr>
          <p:cNvSpPr/>
          <p:nvPr/>
        </p:nvSpPr>
        <p:spPr>
          <a:xfrm>
            <a:off x="4007488" y="450041"/>
            <a:ext cx="887064"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0" y="0"/>
            <a:ext cx="1440000" cy="6858000"/>
          </a:xfrm>
          <a:ln w="38100">
            <a:solidFill>
              <a:srgbClr val="00B0F0"/>
            </a:solidFill>
            <a:prstDash val="sysDash"/>
          </a:ln>
        </p:spPr>
        <p:txBody>
          <a:bodyPr vert="vert270">
            <a:noAutofit/>
          </a:bodyPr>
          <a:lstStyle/>
          <a:p>
            <a:r>
              <a:rPr lang="en-GB" b="1" dirty="0">
                <a:solidFill>
                  <a:srgbClr val="0070C0"/>
                </a:solidFill>
                <a:effectLst>
                  <a:outerShdw blurRad="38100" dist="38100" dir="2700000" algn="tl">
                    <a:srgbClr val="000000">
                      <a:alpha val="43137"/>
                    </a:srgbClr>
                  </a:outerShdw>
                </a:effectLst>
                <a:latin typeface="+mn-lt"/>
              </a:rPr>
              <a:t>Pronouns:</a:t>
            </a:r>
            <a:br>
              <a:rPr lang="en-GB" b="1" dirty="0">
                <a:solidFill>
                  <a:srgbClr val="0070C0"/>
                </a:solidFill>
                <a:effectLst>
                  <a:outerShdw blurRad="38100" dist="38100" dir="2700000" algn="tl">
                    <a:srgbClr val="000000">
                      <a:alpha val="43137"/>
                    </a:srgbClr>
                  </a:outerShdw>
                </a:effectLst>
                <a:latin typeface="+mn-lt"/>
              </a:rPr>
            </a:br>
            <a:r>
              <a:rPr lang="en-GB" b="1" dirty="0">
                <a:solidFill>
                  <a:srgbClr val="0070C0"/>
                </a:solidFill>
                <a:effectLst>
                  <a:outerShdw blurRad="38100" dist="38100" dir="2700000" algn="tl">
                    <a:srgbClr val="000000">
                      <a:alpha val="43137"/>
                    </a:srgbClr>
                  </a:outerShdw>
                </a:effectLst>
                <a:latin typeface="+mn-lt"/>
              </a:rPr>
              <a:t>Where they came from</a:t>
            </a:r>
          </a:p>
        </p:txBody>
      </p:sp>
      <p:sp>
        <p:nvSpPr>
          <p:cNvPr id="11" name="Rectangle: Rounded Corners 10">
            <a:extLst>
              <a:ext uri="{FF2B5EF4-FFF2-40B4-BE49-F238E27FC236}">
                <a16:creationId xmlns:a16="http://schemas.microsoft.com/office/drawing/2014/main" id="{DF081B51-49BB-438D-904C-68612EB88265}"/>
              </a:ext>
            </a:extLst>
          </p:cNvPr>
          <p:cNvSpPr/>
          <p:nvPr/>
        </p:nvSpPr>
        <p:spPr>
          <a:xfrm>
            <a:off x="4880216" y="4306353"/>
            <a:ext cx="2520000" cy="1080120"/>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solidFill>
                  <a:schemeClr val="tx1"/>
                </a:solidFill>
              </a:rPr>
              <a:t>First Person Singular</a:t>
            </a:r>
          </a:p>
          <a:p>
            <a:pPr algn="ctr"/>
            <a:r>
              <a:rPr lang="en-GB" dirty="0">
                <a:solidFill>
                  <a:schemeClr val="tx1"/>
                </a:solidFill>
              </a:rPr>
              <a:t>Subject</a:t>
            </a:r>
          </a:p>
          <a:p>
            <a:pPr algn="ctr"/>
            <a:r>
              <a:rPr lang="en-GB" b="1" dirty="0">
                <a:solidFill>
                  <a:srgbClr val="002060"/>
                </a:solidFill>
              </a:rPr>
              <a:t>I</a:t>
            </a:r>
          </a:p>
        </p:txBody>
      </p:sp>
      <p:sp>
        <p:nvSpPr>
          <p:cNvPr id="12" name="Rectangle: Rounded Corners 11">
            <a:extLst>
              <a:ext uri="{FF2B5EF4-FFF2-40B4-BE49-F238E27FC236}">
                <a16:creationId xmlns:a16="http://schemas.microsoft.com/office/drawing/2014/main" id="{746FE261-98F2-40A2-8CE5-8088CA62E4C3}"/>
              </a:ext>
            </a:extLst>
          </p:cNvPr>
          <p:cNvSpPr/>
          <p:nvPr/>
        </p:nvSpPr>
        <p:spPr>
          <a:xfrm>
            <a:off x="4894552" y="1471527"/>
            <a:ext cx="2520000" cy="1080120"/>
          </a:xfrm>
          <a:prstGeom prst="roundRect">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solidFill>
                  <a:schemeClr val="tx1"/>
                </a:solidFill>
              </a:rPr>
              <a:t>Second Person Singular</a:t>
            </a:r>
          </a:p>
          <a:p>
            <a:pPr algn="ctr"/>
            <a:r>
              <a:rPr lang="en-GB" dirty="0">
                <a:solidFill>
                  <a:schemeClr val="tx1"/>
                </a:solidFill>
              </a:rPr>
              <a:t>Object</a:t>
            </a:r>
          </a:p>
          <a:p>
            <a:pPr algn="ctr"/>
            <a:r>
              <a:rPr lang="en-GB" b="1" dirty="0">
                <a:solidFill>
                  <a:schemeClr val="accent3">
                    <a:lumMod val="50000"/>
                  </a:schemeClr>
                </a:solidFill>
              </a:rPr>
              <a:t>You</a:t>
            </a:r>
          </a:p>
        </p:txBody>
      </p:sp>
      <p:sp>
        <p:nvSpPr>
          <p:cNvPr id="13" name="Rectangle: Rounded Corners 12">
            <a:extLst>
              <a:ext uri="{FF2B5EF4-FFF2-40B4-BE49-F238E27FC236}">
                <a16:creationId xmlns:a16="http://schemas.microsoft.com/office/drawing/2014/main" id="{069BDAE7-5423-4EC8-8606-3D023B446003}"/>
              </a:ext>
            </a:extLst>
          </p:cNvPr>
          <p:cNvSpPr/>
          <p:nvPr/>
        </p:nvSpPr>
        <p:spPr>
          <a:xfrm>
            <a:off x="1487488" y="53879"/>
            <a:ext cx="2520000" cy="1080120"/>
          </a:xfrm>
          <a:prstGeom prst="round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solidFill>
                  <a:schemeClr val="bg1"/>
                </a:solidFill>
              </a:rPr>
              <a:t>Third Person Singular</a:t>
            </a:r>
          </a:p>
          <a:p>
            <a:pPr algn="ctr"/>
            <a:r>
              <a:rPr lang="en-GB" dirty="0">
                <a:solidFill>
                  <a:schemeClr val="bg1"/>
                </a:solidFill>
              </a:rPr>
              <a:t>Object</a:t>
            </a:r>
          </a:p>
          <a:p>
            <a:pPr algn="ctr"/>
            <a:r>
              <a:rPr lang="en-GB" b="1" dirty="0">
                <a:solidFill>
                  <a:srgbClr val="FFFF00"/>
                </a:solidFill>
              </a:rPr>
              <a:t>Her/Him/It</a:t>
            </a:r>
          </a:p>
        </p:txBody>
      </p:sp>
      <p:sp>
        <p:nvSpPr>
          <p:cNvPr id="15" name="Rectangle: Rounded Corners 14">
            <a:extLst>
              <a:ext uri="{FF2B5EF4-FFF2-40B4-BE49-F238E27FC236}">
                <a16:creationId xmlns:a16="http://schemas.microsoft.com/office/drawing/2014/main" id="{3285407C-8E1E-4CC2-8C2D-FD1EC3816646}"/>
              </a:ext>
            </a:extLst>
          </p:cNvPr>
          <p:cNvSpPr/>
          <p:nvPr/>
        </p:nvSpPr>
        <p:spPr>
          <a:xfrm>
            <a:off x="8040216" y="53879"/>
            <a:ext cx="2520000" cy="1080120"/>
          </a:xfrm>
          <a:prstGeom prst="round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solidFill>
                  <a:schemeClr val="bg1"/>
                </a:solidFill>
              </a:rPr>
              <a:t>Third Person Plural</a:t>
            </a:r>
          </a:p>
          <a:p>
            <a:pPr algn="ctr"/>
            <a:r>
              <a:rPr lang="en-GB" dirty="0">
                <a:solidFill>
                  <a:schemeClr val="bg1"/>
                </a:solidFill>
              </a:rPr>
              <a:t>Subject/Object</a:t>
            </a:r>
          </a:p>
          <a:p>
            <a:pPr algn="ctr"/>
            <a:r>
              <a:rPr lang="en-GB" b="1" dirty="0">
                <a:solidFill>
                  <a:srgbClr val="FFFF00"/>
                </a:solidFill>
              </a:rPr>
              <a:t>They/Them</a:t>
            </a:r>
          </a:p>
        </p:txBody>
      </p:sp>
      <p:sp>
        <p:nvSpPr>
          <p:cNvPr id="16" name="Rectangle: Rounded Corners 15">
            <a:extLst>
              <a:ext uri="{FF2B5EF4-FFF2-40B4-BE49-F238E27FC236}">
                <a16:creationId xmlns:a16="http://schemas.microsoft.com/office/drawing/2014/main" id="{EE9C63BB-94F6-45B1-9DD0-C301C584FB38}"/>
              </a:ext>
            </a:extLst>
          </p:cNvPr>
          <p:cNvSpPr/>
          <p:nvPr/>
        </p:nvSpPr>
        <p:spPr>
          <a:xfrm>
            <a:off x="4894552" y="53879"/>
            <a:ext cx="2520000" cy="1080120"/>
          </a:xfrm>
          <a:prstGeom prst="round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solidFill>
                  <a:schemeClr val="bg1"/>
                </a:solidFill>
              </a:rPr>
              <a:t>Third Person Singular</a:t>
            </a:r>
          </a:p>
          <a:p>
            <a:pPr algn="ctr"/>
            <a:r>
              <a:rPr lang="en-GB" dirty="0">
                <a:solidFill>
                  <a:schemeClr val="bg1"/>
                </a:solidFill>
              </a:rPr>
              <a:t>Subject</a:t>
            </a:r>
          </a:p>
          <a:p>
            <a:pPr algn="ctr"/>
            <a:r>
              <a:rPr lang="en-GB" b="1" dirty="0">
                <a:solidFill>
                  <a:srgbClr val="FFFF00"/>
                </a:solidFill>
              </a:rPr>
              <a:t>Joan/He/It</a:t>
            </a:r>
          </a:p>
        </p:txBody>
      </p:sp>
      <p:sp>
        <p:nvSpPr>
          <p:cNvPr id="17" name="Rectangle: Rounded Corners 16">
            <a:extLst>
              <a:ext uri="{FF2B5EF4-FFF2-40B4-BE49-F238E27FC236}">
                <a16:creationId xmlns:a16="http://schemas.microsoft.com/office/drawing/2014/main" id="{C68E0E69-FCE9-40CB-A100-7618BEB881C1}"/>
              </a:ext>
            </a:extLst>
          </p:cNvPr>
          <p:cNvSpPr/>
          <p:nvPr/>
        </p:nvSpPr>
        <p:spPr>
          <a:xfrm>
            <a:off x="5879976" y="2888940"/>
            <a:ext cx="2520000" cy="1080120"/>
          </a:xfrm>
          <a:prstGeom prst="roundRect">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solidFill>
                  <a:schemeClr val="tx1"/>
                </a:solidFill>
              </a:rPr>
              <a:t>Second Person Singular</a:t>
            </a:r>
          </a:p>
          <a:p>
            <a:pPr algn="ctr"/>
            <a:r>
              <a:rPr lang="en-GB" dirty="0">
                <a:solidFill>
                  <a:schemeClr val="tx1"/>
                </a:solidFill>
              </a:rPr>
              <a:t>Subject</a:t>
            </a:r>
          </a:p>
          <a:p>
            <a:pPr algn="ctr"/>
            <a:r>
              <a:rPr lang="en-GB" b="1" dirty="0">
                <a:solidFill>
                  <a:schemeClr val="accent3">
                    <a:lumMod val="50000"/>
                  </a:schemeClr>
                </a:solidFill>
              </a:rPr>
              <a:t>You</a:t>
            </a:r>
          </a:p>
        </p:txBody>
      </p:sp>
      <p:sp>
        <p:nvSpPr>
          <p:cNvPr id="18" name="Rectangle: Rounded Corners 17">
            <a:extLst>
              <a:ext uri="{FF2B5EF4-FFF2-40B4-BE49-F238E27FC236}">
                <a16:creationId xmlns:a16="http://schemas.microsoft.com/office/drawing/2014/main" id="{21113AF7-D83E-43D6-B085-ED9996E19271}"/>
              </a:ext>
            </a:extLst>
          </p:cNvPr>
          <p:cNvSpPr/>
          <p:nvPr/>
        </p:nvSpPr>
        <p:spPr>
          <a:xfrm>
            <a:off x="5874786" y="5719085"/>
            <a:ext cx="2520000" cy="1080120"/>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solidFill>
                  <a:schemeClr val="tx1"/>
                </a:solidFill>
              </a:rPr>
              <a:t>First Person Singular</a:t>
            </a:r>
          </a:p>
          <a:p>
            <a:pPr algn="ctr"/>
            <a:r>
              <a:rPr lang="en-GB" dirty="0">
                <a:solidFill>
                  <a:schemeClr val="tx1"/>
                </a:solidFill>
              </a:rPr>
              <a:t>Object</a:t>
            </a:r>
          </a:p>
          <a:p>
            <a:pPr algn="ctr"/>
            <a:r>
              <a:rPr lang="en-GB" b="1" dirty="0">
                <a:solidFill>
                  <a:srgbClr val="002060"/>
                </a:solidFill>
              </a:rPr>
              <a:t>Me</a:t>
            </a:r>
          </a:p>
        </p:txBody>
      </p:sp>
      <p:sp>
        <p:nvSpPr>
          <p:cNvPr id="19" name="Rectangle: Rounded Corners 18">
            <a:extLst>
              <a:ext uri="{FF2B5EF4-FFF2-40B4-BE49-F238E27FC236}">
                <a16:creationId xmlns:a16="http://schemas.microsoft.com/office/drawing/2014/main" id="{D8532C49-C5DB-4AAC-AC36-3F87EB91F7E7}"/>
              </a:ext>
            </a:extLst>
          </p:cNvPr>
          <p:cNvSpPr/>
          <p:nvPr/>
        </p:nvSpPr>
        <p:spPr>
          <a:xfrm>
            <a:off x="9048328" y="2196000"/>
            <a:ext cx="2520000" cy="1080120"/>
          </a:xfrm>
          <a:prstGeom prst="roundRect">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solidFill>
                  <a:schemeClr val="tx1"/>
                </a:solidFill>
              </a:rPr>
              <a:t>Second Person Plural</a:t>
            </a:r>
          </a:p>
          <a:p>
            <a:pPr algn="ctr"/>
            <a:r>
              <a:rPr lang="en-GB" dirty="0">
                <a:solidFill>
                  <a:schemeClr val="tx1"/>
                </a:solidFill>
              </a:rPr>
              <a:t>Subject/Object</a:t>
            </a:r>
          </a:p>
          <a:p>
            <a:pPr algn="ctr"/>
            <a:r>
              <a:rPr lang="en-GB" b="1" dirty="0">
                <a:solidFill>
                  <a:schemeClr val="accent3">
                    <a:lumMod val="50000"/>
                  </a:schemeClr>
                </a:solidFill>
              </a:rPr>
              <a:t>You</a:t>
            </a:r>
          </a:p>
        </p:txBody>
      </p:sp>
      <p:sp>
        <p:nvSpPr>
          <p:cNvPr id="20" name="Rectangle: Rounded Corners 19">
            <a:extLst>
              <a:ext uri="{FF2B5EF4-FFF2-40B4-BE49-F238E27FC236}">
                <a16:creationId xmlns:a16="http://schemas.microsoft.com/office/drawing/2014/main" id="{6889BE4B-17C8-4737-883E-641BE1E13258}"/>
              </a:ext>
            </a:extLst>
          </p:cNvPr>
          <p:cNvSpPr/>
          <p:nvPr/>
        </p:nvSpPr>
        <p:spPr>
          <a:xfrm>
            <a:off x="9048328" y="4643800"/>
            <a:ext cx="2520000" cy="1521503"/>
          </a:xfrm>
          <a:prstGeom prst="roundRect">
            <a:avLst/>
          </a:prstGeom>
          <a:solidFill>
            <a:schemeClr val="accent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solidFill>
                  <a:schemeClr val="tx1"/>
                </a:solidFill>
              </a:rPr>
              <a:t>First Person Plural</a:t>
            </a:r>
          </a:p>
          <a:p>
            <a:pPr algn="ctr"/>
            <a:r>
              <a:rPr lang="en-GB" dirty="0">
                <a:solidFill>
                  <a:schemeClr val="tx1"/>
                </a:solidFill>
              </a:rPr>
              <a:t>Subject/Object</a:t>
            </a:r>
          </a:p>
          <a:p>
            <a:pPr algn="ctr"/>
            <a:r>
              <a:rPr lang="en-GB" b="1" dirty="0">
                <a:solidFill>
                  <a:srgbClr val="002060"/>
                </a:solidFill>
              </a:rPr>
              <a:t>We/us</a:t>
            </a:r>
          </a:p>
          <a:p>
            <a:pPr algn="ctr"/>
            <a:r>
              <a:rPr lang="en-GB" i="1" dirty="0">
                <a:solidFill>
                  <a:schemeClr val="tx1"/>
                </a:solidFill>
              </a:rPr>
              <a:t>… but there are seven types of we</a:t>
            </a:r>
          </a:p>
        </p:txBody>
      </p:sp>
      <p:sp>
        <p:nvSpPr>
          <p:cNvPr id="27" name="Arrow: Right 26">
            <a:extLst>
              <a:ext uri="{FF2B5EF4-FFF2-40B4-BE49-F238E27FC236}">
                <a16:creationId xmlns:a16="http://schemas.microsoft.com/office/drawing/2014/main" id="{001DAEAA-E52D-4507-B54C-47105E129B17}"/>
              </a:ext>
            </a:extLst>
          </p:cNvPr>
          <p:cNvSpPr/>
          <p:nvPr/>
        </p:nvSpPr>
        <p:spPr>
          <a:xfrm rot="5400000">
            <a:off x="6682519" y="2576279"/>
            <a:ext cx="337296" cy="2880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7194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53" presetClass="entr" presetSubtype="16" fill="hold" grpId="0" nodeType="afterEffect">
                                  <p:stCondLst>
                                    <p:cond delay="50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animEffect transition="in" filter="fade">
                                      <p:cBhvr>
                                        <p:cTn id="15" dur="500"/>
                                        <p:tgtEl>
                                          <p:spTgt spid="14"/>
                                        </p:tgtEl>
                                      </p:cBhvr>
                                    </p:animEffect>
                                  </p:childTnLst>
                                </p:cTn>
                              </p:par>
                            </p:childTnLst>
                          </p:cTn>
                        </p:par>
                        <p:par>
                          <p:cTn id="16" fill="hold">
                            <p:stCondLst>
                              <p:cond delay="1500"/>
                            </p:stCondLst>
                            <p:childTnLst>
                              <p:par>
                                <p:cTn id="17" presetID="22" presetClass="entr" presetSubtype="8" fill="hold" grpId="0" nodeType="afterEffect">
                                  <p:stCondLst>
                                    <p:cond delay="50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500"/>
                                        <p:tgtEl>
                                          <p:spTgt spid="21"/>
                                        </p:tgtEl>
                                      </p:cBhvr>
                                    </p:animEffect>
                                  </p:childTnLst>
                                </p:cTn>
                              </p:par>
                            </p:childTnLst>
                          </p:cTn>
                        </p:par>
                        <p:par>
                          <p:cTn id="20" fill="hold">
                            <p:stCondLst>
                              <p:cond delay="25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fill="hold"/>
                                        <p:tgtEl>
                                          <p:spTgt spid="16"/>
                                        </p:tgtEl>
                                        <p:attrNameLst>
                                          <p:attrName>ppt_w</p:attrName>
                                        </p:attrNameLst>
                                      </p:cBhvr>
                                      <p:tavLst>
                                        <p:tav tm="0">
                                          <p:val>
                                            <p:fltVal val="0"/>
                                          </p:val>
                                        </p:tav>
                                        <p:tav tm="100000">
                                          <p:val>
                                            <p:strVal val="#ppt_w"/>
                                          </p:val>
                                        </p:tav>
                                      </p:tavLst>
                                    </p:anim>
                                    <p:anim calcmode="lin" valueType="num">
                                      <p:cBhvr>
                                        <p:cTn id="24" dur="500" fill="hold"/>
                                        <p:tgtEl>
                                          <p:spTgt spid="16"/>
                                        </p:tgtEl>
                                        <p:attrNameLst>
                                          <p:attrName>ppt_h</p:attrName>
                                        </p:attrNameLst>
                                      </p:cBhvr>
                                      <p:tavLst>
                                        <p:tav tm="0">
                                          <p:val>
                                            <p:fltVal val="0"/>
                                          </p:val>
                                        </p:tav>
                                        <p:tav tm="100000">
                                          <p:val>
                                            <p:strVal val="#ppt_h"/>
                                          </p:val>
                                        </p:tav>
                                      </p:tavLst>
                                    </p:anim>
                                    <p:animEffect transition="in" filter="fade">
                                      <p:cBhvr>
                                        <p:cTn id="25" dur="500"/>
                                        <p:tgtEl>
                                          <p:spTgt spid="16"/>
                                        </p:tgtEl>
                                      </p:cBhvr>
                                    </p:animEffect>
                                  </p:childTnLst>
                                </p:cTn>
                              </p:par>
                            </p:childTnLst>
                          </p:cTn>
                        </p:par>
                        <p:par>
                          <p:cTn id="26" fill="hold">
                            <p:stCondLst>
                              <p:cond delay="3000"/>
                            </p:stCondLst>
                            <p:childTnLst>
                              <p:par>
                                <p:cTn id="27" presetID="22" presetClass="entr" presetSubtype="8" fill="hold" grpId="0" nodeType="afterEffect">
                                  <p:stCondLst>
                                    <p:cond delay="50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500"/>
                                        <p:tgtEl>
                                          <p:spTgt spid="25"/>
                                        </p:tgtEl>
                                      </p:cBhvr>
                                    </p:animEffect>
                                  </p:childTnLst>
                                </p:cTn>
                              </p:par>
                              <p:par>
                                <p:cTn id="30" presetID="22" presetClass="entr" presetSubtype="8" fill="hold" grpId="0" nodeType="withEffect">
                                  <p:stCondLst>
                                    <p:cond delay="50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500"/>
                                        <p:tgtEl>
                                          <p:spTgt spid="23"/>
                                        </p:tgtEl>
                                      </p:cBhvr>
                                    </p:animEffect>
                                  </p:childTnLst>
                                </p:cTn>
                              </p:par>
                            </p:childTnLst>
                          </p:cTn>
                        </p:par>
                        <p:par>
                          <p:cTn id="33" fill="hold">
                            <p:stCondLst>
                              <p:cond delay="4000"/>
                            </p:stCondLst>
                            <p:childTnLst>
                              <p:par>
                                <p:cTn id="34" presetID="53" presetClass="entr" presetSubtype="16"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500" fill="hold"/>
                                        <p:tgtEl>
                                          <p:spTgt spid="11"/>
                                        </p:tgtEl>
                                        <p:attrNameLst>
                                          <p:attrName>ppt_w</p:attrName>
                                        </p:attrNameLst>
                                      </p:cBhvr>
                                      <p:tavLst>
                                        <p:tav tm="0">
                                          <p:val>
                                            <p:fltVal val="0"/>
                                          </p:val>
                                        </p:tav>
                                        <p:tav tm="100000">
                                          <p:val>
                                            <p:strVal val="#ppt_w"/>
                                          </p:val>
                                        </p:tav>
                                      </p:tavLst>
                                    </p:anim>
                                    <p:anim calcmode="lin" valueType="num">
                                      <p:cBhvr>
                                        <p:cTn id="42" dur="500" fill="hold"/>
                                        <p:tgtEl>
                                          <p:spTgt spid="11"/>
                                        </p:tgtEl>
                                        <p:attrNameLst>
                                          <p:attrName>ppt_h</p:attrName>
                                        </p:attrNameLst>
                                      </p:cBhvr>
                                      <p:tavLst>
                                        <p:tav tm="0">
                                          <p:val>
                                            <p:fltVal val="0"/>
                                          </p:val>
                                        </p:tav>
                                        <p:tav tm="100000">
                                          <p:val>
                                            <p:strVal val="#ppt_h"/>
                                          </p:val>
                                        </p:tav>
                                      </p:tavLst>
                                    </p:anim>
                                    <p:animEffect transition="in" filter="fade">
                                      <p:cBhvr>
                                        <p:cTn id="43" dur="500"/>
                                        <p:tgtEl>
                                          <p:spTgt spid="11"/>
                                        </p:tgtEl>
                                      </p:cBhvr>
                                    </p:animEffect>
                                  </p:childTnLst>
                                </p:cTn>
                              </p:par>
                            </p:childTnLst>
                          </p:cTn>
                        </p:par>
                        <p:par>
                          <p:cTn id="44" fill="hold">
                            <p:stCondLst>
                              <p:cond delay="4500"/>
                            </p:stCondLst>
                            <p:childTnLst>
                              <p:par>
                                <p:cTn id="45" presetID="22" presetClass="entr" presetSubtype="1" fill="hold" grpId="0" nodeType="afterEffect">
                                  <p:stCondLst>
                                    <p:cond delay="500"/>
                                  </p:stCondLst>
                                  <p:childTnLst>
                                    <p:set>
                                      <p:cBhvr>
                                        <p:cTn id="46" dur="1" fill="hold">
                                          <p:stCondLst>
                                            <p:cond delay="0"/>
                                          </p:stCondLst>
                                        </p:cTn>
                                        <p:tgtEl>
                                          <p:spTgt spid="27"/>
                                        </p:tgtEl>
                                        <p:attrNameLst>
                                          <p:attrName>style.visibility</p:attrName>
                                        </p:attrNameLst>
                                      </p:cBhvr>
                                      <p:to>
                                        <p:strVal val="visible"/>
                                      </p:to>
                                    </p:set>
                                    <p:animEffect transition="in" filter="wipe(up)">
                                      <p:cBhvr>
                                        <p:cTn id="47" dur="500"/>
                                        <p:tgtEl>
                                          <p:spTgt spid="27"/>
                                        </p:tgtEl>
                                      </p:cBhvr>
                                    </p:animEffect>
                                  </p:childTnLst>
                                </p:cTn>
                              </p:par>
                              <p:par>
                                <p:cTn id="48" presetID="22" presetClass="entr" presetSubtype="8" fill="hold" grpId="0" nodeType="withEffect">
                                  <p:stCondLst>
                                    <p:cond delay="500"/>
                                  </p:stCondLst>
                                  <p:childTnLst>
                                    <p:set>
                                      <p:cBhvr>
                                        <p:cTn id="49" dur="1" fill="hold">
                                          <p:stCondLst>
                                            <p:cond delay="0"/>
                                          </p:stCondLst>
                                        </p:cTn>
                                        <p:tgtEl>
                                          <p:spTgt spid="31"/>
                                        </p:tgtEl>
                                        <p:attrNameLst>
                                          <p:attrName>style.visibility</p:attrName>
                                        </p:attrNameLst>
                                      </p:cBhvr>
                                      <p:to>
                                        <p:strVal val="visible"/>
                                      </p:to>
                                    </p:set>
                                    <p:animEffect transition="in" filter="wipe(left)">
                                      <p:cBhvr>
                                        <p:cTn id="50" dur="500"/>
                                        <p:tgtEl>
                                          <p:spTgt spid="31"/>
                                        </p:tgtEl>
                                      </p:cBhvr>
                                    </p:animEffect>
                                  </p:childTnLst>
                                </p:cTn>
                              </p:par>
                            </p:childTnLst>
                          </p:cTn>
                        </p:par>
                        <p:par>
                          <p:cTn id="51" fill="hold">
                            <p:stCondLst>
                              <p:cond delay="5500"/>
                            </p:stCondLst>
                            <p:childTnLst>
                              <p:par>
                                <p:cTn id="52" presetID="53" presetClass="entr" presetSubtype="16"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p:cTn id="54" dur="500" fill="hold"/>
                                        <p:tgtEl>
                                          <p:spTgt spid="17"/>
                                        </p:tgtEl>
                                        <p:attrNameLst>
                                          <p:attrName>ppt_w</p:attrName>
                                        </p:attrNameLst>
                                      </p:cBhvr>
                                      <p:tavLst>
                                        <p:tav tm="0">
                                          <p:val>
                                            <p:fltVal val="0"/>
                                          </p:val>
                                        </p:tav>
                                        <p:tav tm="100000">
                                          <p:val>
                                            <p:strVal val="#ppt_w"/>
                                          </p:val>
                                        </p:tav>
                                      </p:tavLst>
                                    </p:anim>
                                    <p:anim calcmode="lin" valueType="num">
                                      <p:cBhvr>
                                        <p:cTn id="55" dur="500" fill="hold"/>
                                        <p:tgtEl>
                                          <p:spTgt spid="17"/>
                                        </p:tgtEl>
                                        <p:attrNameLst>
                                          <p:attrName>ppt_h</p:attrName>
                                        </p:attrNameLst>
                                      </p:cBhvr>
                                      <p:tavLst>
                                        <p:tav tm="0">
                                          <p:val>
                                            <p:fltVal val="0"/>
                                          </p:val>
                                        </p:tav>
                                        <p:tav tm="100000">
                                          <p:val>
                                            <p:strVal val="#ppt_h"/>
                                          </p:val>
                                        </p:tav>
                                      </p:tavLst>
                                    </p:anim>
                                    <p:animEffect transition="in" filter="fade">
                                      <p:cBhvr>
                                        <p:cTn id="56" dur="500"/>
                                        <p:tgtEl>
                                          <p:spTgt spid="17"/>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p:cTn id="59" dur="500" fill="hold"/>
                                        <p:tgtEl>
                                          <p:spTgt spid="18"/>
                                        </p:tgtEl>
                                        <p:attrNameLst>
                                          <p:attrName>ppt_w</p:attrName>
                                        </p:attrNameLst>
                                      </p:cBhvr>
                                      <p:tavLst>
                                        <p:tav tm="0">
                                          <p:val>
                                            <p:fltVal val="0"/>
                                          </p:val>
                                        </p:tav>
                                        <p:tav tm="100000">
                                          <p:val>
                                            <p:strVal val="#ppt_w"/>
                                          </p:val>
                                        </p:tav>
                                      </p:tavLst>
                                    </p:anim>
                                    <p:anim calcmode="lin" valueType="num">
                                      <p:cBhvr>
                                        <p:cTn id="60" dur="500" fill="hold"/>
                                        <p:tgtEl>
                                          <p:spTgt spid="18"/>
                                        </p:tgtEl>
                                        <p:attrNameLst>
                                          <p:attrName>ppt_h</p:attrName>
                                        </p:attrNameLst>
                                      </p:cBhvr>
                                      <p:tavLst>
                                        <p:tav tm="0">
                                          <p:val>
                                            <p:fltVal val="0"/>
                                          </p:val>
                                        </p:tav>
                                        <p:tav tm="100000">
                                          <p:val>
                                            <p:strVal val="#ppt_h"/>
                                          </p:val>
                                        </p:tav>
                                      </p:tavLst>
                                    </p:anim>
                                    <p:animEffect transition="in" filter="fade">
                                      <p:cBhvr>
                                        <p:cTn id="61" dur="500"/>
                                        <p:tgtEl>
                                          <p:spTgt spid="18"/>
                                        </p:tgtEl>
                                      </p:cBhvr>
                                    </p:animEffect>
                                  </p:childTnLst>
                                </p:cTn>
                              </p:par>
                            </p:childTnLst>
                          </p:cTn>
                        </p:par>
                        <p:par>
                          <p:cTn id="62" fill="hold">
                            <p:stCondLst>
                              <p:cond delay="6000"/>
                            </p:stCondLst>
                            <p:childTnLst>
                              <p:par>
                                <p:cTn id="63" presetID="22" presetClass="entr" presetSubtype="8" fill="hold" grpId="0" nodeType="afterEffect">
                                  <p:stCondLst>
                                    <p:cond delay="500"/>
                                  </p:stCondLst>
                                  <p:childTnLst>
                                    <p:set>
                                      <p:cBhvr>
                                        <p:cTn id="64" dur="1" fill="hold">
                                          <p:stCondLst>
                                            <p:cond delay="0"/>
                                          </p:stCondLst>
                                        </p:cTn>
                                        <p:tgtEl>
                                          <p:spTgt spid="22"/>
                                        </p:tgtEl>
                                        <p:attrNameLst>
                                          <p:attrName>style.visibility</p:attrName>
                                        </p:attrNameLst>
                                      </p:cBhvr>
                                      <p:to>
                                        <p:strVal val="visible"/>
                                      </p:to>
                                    </p:set>
                                    <p:animEffect transition="in" filter="wipe(left)">
                                      <p:cBhvr>
                                        <p:cTn id="65" dur="500"/>
                                        <p:tgtEl>
                                          <p:spTgt spid="22"/>
                                        </p:tgtEl>
                                      </p:cBhvr>
                                    </p:animEffect>
                                  </p:childTnLst>
                                </p:cTn>
                              </p:par>
                            </p:childTnLst>
                          </p:cTn>
                        </p:par>
                        <p:par>
                          <p:cTn id="66" fill="hold">
                            <p:stCondLst>
                              <p:cond delay="7000"/>
                            </p:stCondLst>
                            <p:childTnLst>
                              <p:par>
                                <p:cTn id="67" presetID="53" presetClass="entr" presetSubtype="16" fill="hold" grpId="0" nodeType="after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ppt_w</p:attrName>
                                        </p:attrNameLst>
                                      </p:cBhvr>
                                      <p:tavLst>
                                        <p:tav tm="0">
                                          <p:val>
                                            <p:fltVal val="0"/>
                                          </p:val>
                                        </p:tav>
                                        <p:tav tm="100000">
                                          <p:val>
                                            <p:strVal val="#ppt_w"/>
                                          </p:val>
                                        </p:tav>
                                      </p:tavLst>
                                    </p:anim>
                                    <p:anim calcmode="lin" valueType="num">
                                      <p:cBhvr>
                                        <p:cTn id="70" dur="500" fill="hold"/>
                                        <p:tgtEl>
                                          <p:spTgt spid="15"/>
                                        </p:tgtEl>
                                        <p:attrNameLst>
                                          <p:attrName>ppt_h</p:attrName>
                                        </p:attrNameLst>
                                      </p:cBhvr>
                                      <p:tavLst>
                                        <p:tav tm="0">
                                          <p:val>
                                            <p:fltVal val="0"/>
                                          </p:val>
                                        </p:tav>
                                        <p:tav tm="100000">
                                          <p:val>
                                            <p:strVal val="#ppt_h"/>
                                          </p:val>
                                        </p:tav>
                                      </p:tavLst>
                                    </p:anim>
                                    <p:animEffect transition="in" filter="fade">
                                      <p:cBhvr>
                                        <p:cTn id="71" dur="500"/>
                                        <p:tgtEl>
                                          <p:spTgt spid="15"/>
                                        </p:tgtEl>
                                      </p:cBhvr>
                                    </p:animEffect>
                                  </p:childTnLst>
                                </p:cTn>
                              </p:par>
                            </p:childTnLst>
                          </p:cTn>
                        </p:par>
                        <p:par>
                          <p:cTn id="72" fill="hold">
                            <p:stCondLst>
                              <p:cond delay="7500"/>
                            </p:stCondLst>
                            <p:childTnLst>
                              <p:par>
                                <p:cTn id="73" presetID="22" presetClass="entr" presetSubtype="8" fill="hold" grpId="0" nodeType="afterEffect">
                                  <p:stCondLst>
                                    <p:cond delay="500"/>
                                  </p:stCondLst>
                                  <p:childTnLst>
                                    <p:set>
                                      <p:cBhvr>
                                        <p:cTn id="74" dur="1" fill="hold">
                                          <p:stCondLst>
                                            <p:cond delay="0"/>
                                          </p:stCondLst>
                                        </p:cTn>
                                        <p:tgtEl>
                                          <p:spTgt spid="29"/>
                                        </p:tgtEl>
                                        <p:attrNameLst>
                                          <p:attrName>style.visibility</p:attrName>
                                        </p:attrNameLst>
                                      </p:cBhvr>
                                      <p:to>
                                        <p:strVal val="visible"/>
                                      </p:to>
                                    </p:set>
                                    <p:animEffect transition="in" filter="wipe(left)">
                                      <p:cBhvr>
                                        <p:cTn id="75" dur="500"/>
                                        <p:tgtEl>
                                          <p:spTgt spid="29"/>
                                        </p:tgtEl>
                                      </p:cBhvr>
                                    </p:animEffect>
                                  </p:childTnLst>
                                </p:cTn>
                              </p:par>
                              <p:par>
                                <p:cTn id="76" presetID="22" presetClass="entr" presetSubtype="8" fill="hold" grpId="0" nodeType="withEffect">
                                  <p:stCondLst>
                                    <p:cond delay="500"/>
                                  </p:stCondLst>
                                  <p:childTnLst>
                                    <p:set>
                                      <p:cBhvr>
                                        <p:cTn id="77" dur="1" fill="hold">
                                          <p:stCondLst>
                                            <p:cond delay="0"/>
                                          </p:stCondLst>
                                        </p:cTn>
                                        <p:tgtEl>
                                          <p:spTgt spid="30"/>
                                        </p:tgtEl>
                                        <p:attrNameLst>
                                          <p:attrName>style.visibility</p:attrName>
                                        </p:attrNameLst>
                                      </p:cBhvr>
                                      <p:to>
                                        <p:strVal val="visible"/>
                                      </p:to>
                                    </p:set>
                                    <p:animEffect transition="in" filter="wipe(left)">
                                      <p:cBhvr>
                                        <p:cTn id="78" dur="500"/>
                                        <p:tgtEl>
                                          <p:spTgt spid="30"/>
                                        </p:tgtEl>
                                      </p:cBhvr>
                                    </p:animEffect>
                                  </p:childTnLst>
                                </p:cTn>
                              </p:par>
                              <p:par>
                                <p:cTn id="79" presetID="22" presetClass="entr" presetSubtype="8" fill="hold" grpId="0" nodeType="withEffect">
                                  <p:stCondLst>
                                    <p:cond delay="500"/>
                                  </p:stCondLst>
                                  <p:childTnLst>
                                    <p:set>
                                      <p:cBhvr>
                                        <p:cTn id="80" dur="1" fill="hold">
                                          <p:stCondLst>
                                            <p:cond delay="0"/>
                                          </p:stCondLst>
                                        </p:cTn>
                                        <p:tgtEl>
                                          <p:spTgt spid="28"/>
                                        </p:tgtEl>
                                        <p:attrNameLst>
                                          <p:attrName>style.visibility</p:attrName>
                                        </p:attrNameLst>
                                      </p:cBhvr>
                                      <p:to>
                                        <p:strVal val="visible"/>
                                      </p:to>
                                    </p:set>
                                    <p:animEffect transition="in" filter="wipe(left)">
                                      <p:cBhvr>
                                        <p:cTn id="81" dur="500"/>
                                        <p:tgtEl>
                                          <p:spTgt spid="28"/>
                                        </p:tgtEl>
                                      </p:cBhvr>
                                    </p:animEffect>
                                  </p:childTnLst>
                                </p:cTn>
                              </p:par>
                              <p:par>
                                <p:cTn id="82" presetID="22" presetClass="entr" presetSubtype="8" fill="hold" grpId="0" nodeType="withEffect">
                                  <p:stCondLst>
                                    <p:cond delay="500"/>
                                  </p:stCondLst>
                                  <p:childTnLst>
                                    <p:set>
                                      <p:cBhvr>
                                        <p:cTn id="83" dur="1" fill="hold">
                                          <p:stCondLst>
                                            <p:cond delay="0"/>
                                          </p:stCondLst>
                                        </p:cTn>
                                        <p:tgtEl>
                                          <p:spTgt spid="26"/>
                                        </p:tgtEl>
                                        <p:attrNameLst>
                                          <p:attrName>style.visibility</p:attrName>
                                        </p:attrNameLst>
                                      </p:cBhvr>
                                      <p:to>
                                        <p:strVal val="visible"/>
                                      </p:to>
                                    </p:set>
                                    <p:animEffect transition="in" filter="wipe(left)">
                                      <p:cBhvr>
                                        <p:cTn id="84" dur="500"/>
                                        <p:tgtEl>
                                          <p:spTgt spid="26"/>
                                        </p:tgtEl>
                                      </p:cBhvr>
                                    </p:animEffect>
                                  </p:childTnLst>
                                </p:cTn>
                              </p:par>
                            </p:childTnLst>
                          </p:cTn>
                        </p:par>
                        <p:par>
                          <p:cTn id="85" fill="hold">
                            <p:stCondLst>
                              <p:cond delay="8500"/>
                            </p:stCondLst>
                            <p:childTnLst>
                              <p:par>
                                <p:cTn id="86" presetID="53" presetClass="entr" presetSubtype="16" fill="hold" grpId="0" nodeType="afterEffect">
                                  <p:stCondLst>
                                    <p:cond delay="0"/>
                                  </p:stCondLst>
                                  <p:childTnLst>
                                    <p:set>
                                      <p:cBhvr>
                                        <p:cTn id="87" dur="1" fill="hold">
                                          <p:stCondLst>
                                            <p:cond delay="0"/>
                                          </p:stCondLst>
                                        </p:cTn>
                                        <p:tgtEl>
                                          <p:spTgt spid="19"/>
                                        </p:tgtEl>
                                        <p:attrNameLst>
                                          <p:attrName>style.visibility</p:attrName>
                                        </p:attrNameLst>
                                      </p:cBhvr>
                                      <p:to>
                                        <p:strVal val="visible"/>
                                      </p:to>
                                    </p:set>
                                    <p:anim calcmode="lin" valueType="num">
                                      <p:cBhvr>
                                        <p:cTn id="88" dur="500" fill="hold"/>
                                        <p:tgtEl>
                                          <p:spTgt spid="19"/>
                                        </p:tgtEl>
                                        <p:attrNameLst>
                                          <p:attrName>ppt_w</p:attrName>
                                        </p:attrNameLst>
                                      </p:cBhvr>
                                      <p:tavLst>
                                        <p:tav tm="0">
                                          <p:val>
                                            <p:fltVal val="0"/>
                                          </p:val>
                                        </p:tav>
                                        <p:tav tm="100000">
                                          <p:val>
                                            <p:strVal val="#ppt_w"/>
                                          </p:val>
                                        </p:tav>
                                      </p:tavLst>
                                    </p:anim>
                                    <p:anim calcmode="lin" valueType="num">
                                      <p:cBhvr>
                                        <p:cTn id="89" dur="500" fill="hold"/>
                                        <p:tgtEl>
                                          <p:spTgt spid="19"/>
                                        </p:tgtEl>
                                        <p:attrNameLst>
                                          <p:attrName>ppt_h</p:attrName>
                                        </p:attrNameLst>
                                      </p:cBhvr>
                                      <p:tavLst>
                                        <p:tav tm="0">
                                          <p:val>
                                            <p:fltVal val="0"/>
                                          </p:val>
                                        </p:tav>
                                        <p:tav tm="100000">
                                          <p:val>
                                            <p:strVal val="#ppt_h"/>
                                          </p:val>
                                        </p:tav>
                                      </p:tavLst>
                                    </p:anim>
                                    <p:animEffect transition="in" filter="fade">
                                      <p:cBhvr>
                                        <p:cTn id="90" dur="500"/>
                                        <p:tgtEl>
                                          <p:spTgt spid="19"/>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20"/>
                                        </p:tgtEl>
                                        <p:attrNameLst>
                                          <p:attrName>style.visibility</p:attrName>
                                        </p:attrNameLst>
                                      </p:cBhvr>
                                      <p:to>
                                        <p:strVal val="visible"/>
                                      </p:to>
                                    </p:set>
                                    <p:anim calcmode="lin" valueType="num">
                                      <p:cBhvr>
                                        <p:cTn id="93" dur="500" fill="hold"/>
                                        <p:tgtEl>
                                          <p:spTgt spid="20"/>
                                        </p:tgtEl>
                                        <p:attrNameLst>
                                          <p:attrName>ppt_w</p:attrName>
                                        </p:attrNameLst>
                                      </p:cBhvr>
                                      <p:tavLst>
                                        <p:tav tm="0">
                                          <p:val>
                                            <p:fltVal val="0"/>
                                          </p:val>
                                        </p:tav>
                                        <p:tav tm="100000">
                                          <p:val>
                                            <p:strVal val="#ppt_w"/>
                                          </p:val>
                                        </p:tav>
                                      </p:tavLst>
                                    </p:anim>
                                    <p:anim calcmode="lin" valueType="num">
                                      <p:cBhvr>
                                        <p:cTn id="94" dur="500" fill="hold"/>
                                        <p:tgtEl>
                                          <p:spTgt spid="20"/>
                                        </p:tgtEl>
                                        <p:attrNameLst>
                                          <p:attrName>ppt_h</p:attrName>
                                        </p:attrNameLst>
                                      </p:cBhvr>
                                      <p:tavLst>
                                        <p:tav tm="0">
                                          <p:val>
                                            <p:fltVal val="0"/>
                                          </p:val>
                                        </p:tav>
                                        <p:tav tm="100000">
                                          <p:val>
                                            <p:strVal val="#ppt_h"/>
                                          </p:val>
                                        </p:tav>
                                      </p:tavLst>
                                    </p:anim>
                                    <p:animEffect transition="in" filter="fade">
                                      <p:cBhvr>
                                        <p:cTn id="9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9" grpId="0" animBg="1"/>
      <p:bldP spid="30" grpId="0" animBg="1"/>
      <p:bldP spid="31" grpId="0" animBg="1"/>
      <p:bldP spid="28" grpId="0" animBg="1"/>
      <p:bldP spid="26" grpId="0" animBg="1"/>
      <p:bldP spid="22" grpId="0" animBg="1"/>
      <p:bldP spid="25" grpId="0" animBg="1"/>
      <p:bldP spid="23" grpId="0" animBg="1"/>
      <p:bldP spid="21" grpId="0" animBg="1"/>
      <p:bldP spid="11" grpId="0" animBg="1"/>
      <p:bldP spid="12" grpId="0" animBg="1"/>
      <p:bldP spid="13" grpId="0" animBg="1"/>
      <p:bldP spid="15" grpId="0" animBg="1"/>
      <p:bldP spid="16" grpId="0" animBg="1"/>
      <p:bldP spid="17" grpId="0" animBg="1"/>
      <p:bldP spid="18" grpId="0" animBg="1"/>
      <p:bldP spid="19" grpId="0" animBg="1"/>
      <p:bldP spid="20"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40000" cy="6858000"/>
          </a:xfrm>
          <a:ln w="38100">
            <a:solidFill>
              <a:srgbClr val="00B0F0"/>
            </a:solidFill>
            <a:prstDash val="sysDash"/>
          </a:ln>
        </p:spPr>
        <p:txBody>
          <a:bodyPr vert="vert270">
            <a:noAutofit/>
          </a:bodyPr>
          <a:lstStyle/>
          <a:p>
            <a:r>
              <a:rPr lang="en-GB" b="1" dirty="0">
                <a:solidFill>
                  <a:srgbClr val="0070C0"/>
                </a:solidFill>
                <a:effectLst>
                  <a:outerShdw blurRad="38100" dist="38100" dir="2700000" algn="tl">
                    <a:srgbClr val="000000">
                      <a:alpha val="43137"/>
                    </a:srgbClr>
                  </a:outerShdw>
                </a:effectLst>
                <a:latin typeface="+mn-lt"/>
              </a:rPr>
              <a:t>Pronouns:</a:t>
            </a:r>
            <a:br>
              <a:rPr lang="en-GB" b="1" dirty="0">
                <a:solidFill>
                  <a:srgbClr val="0070C0"/>
                </a:solidFill>
                <a:effectLst>
                  <a:outerShdw blurRad="38100" dist="38100" dir="2700000" algn="tl">
                    <a:srgbClr val="000000">
                      <a:alpha val="43137"/>
                    </a:srgbClr>
                  </a:outerShdw>
                </a:effectLst>
                <a:latin typeface="+mn-lt"/>
              </a:rPr>
            </a:br>
            <a:r>
              <a:rPr lang="en-GB" b="1" dirty="0">
                <a:solidFill>
                  <a:srgbClr val="0070C0"/>
                </a:solidFill>
                <a:effectLst>
                  <a:outerShdw blurRad="38100" dist="38100" dir="2700000" algn="tl">
                    <a:srgbClr val="000000">
                      <a:alpha val="43137"/>
                    </a:srgbClr>
                  </a:outerShdw>
                </a:effectLst>
                <a:latin typeface="+mn-lt"/>
              </a:rPr>
              <a:t>The English Choices</a:t>
            </a:r>
          </a:p>
        </p:txBody>
      </p:sp>
      <p:graphicFrame>
        <p:nvGraphicFramePr>
          <p:cNvPr id="4" name="Table 3">
            <a:extLst>
              <a:ext uri="{FF2B5EF4-FFF2-40B4-BE49-F238E27FC236}">
                <a16:creationId xmlns:a16="http://schemas.microsoft.com/office/drawing/2014/main" id="{971C288A-C47E-4676-B89B-13345C32FD9C}"/>
              </a:ext>
            </a:extLst>
          </p:cNvPr>
          <p:cNvGraphicFramePr>
            <a:graphicFrameLocks noGrp="1"/>
          </p:cNvGraphicFramePr>
          <p:nvPr>
            <p:extLst>
              <p:ext uri="{D42A27DB-BD31-4B8C-83A1-F6EECF244321}">
                <p14:modId xmlns:p14="http://schemas.microsoft.com/office/powerpoint/2010/main" val="3485492976"/>
              </p:ext>
            </p:extLst>
          </p:nvPr>
        </p:nvGraphicFramePr>
        <p:xfrm>
          <a:off x="1631504" y="24080"/>
          <a:ext cx="10440184" cy="5491480"/>
        </p:xfrm>
        <a:graphic>
          <a:graphicData uri="http://schemas.openxmlformats.org/drawingml/2006/table">
            <a:tbl>
              <a:tblPr firstRow="1" bandRow="1">
                <a:tableStyleId>{5940675A-B579-460E-94D1-54222C63F5DA}</a:tableStyleId>
              </a:tblPr>
              <a:tblGrid>
                <a:gridCol w="1656184">
                  <a:extLst>
                    <a:ext uri="{9D8B030D-6E8A-4147-A177-3AD203B41FA5}">
                      <a16:colId xmlns:a16="http://schemas.microsoft.com/office/drawing/2014/main" val="3959663726"/>
                    </a:ext>
                  </a:extLst>
                </a:gridCol>
                <a:gridCol w="2196000">
                  <a:extLst>
                    <a:ext uri="{9D8B030D-6E8A-4147-A177-3AD203B41FA5}">
                      <a16:colId xmlns:a16="http://schemas.microsoft.com/office/drawing/2014/main" val="3552128928"/>
                    </a:ext>
                  </a:extLst>
                </a:gridCol>
                <a:gridCol w="2196000">
                  <a:extLst>
                    <a:ext uri="{9D8B030D-6E8A-4147-A177-3AD203B41FA5}">
                      <a16:colId xmlns:a16="http://schemas.microsoft.com/office/drawing/2014/main" val="804648344"/>
                    </a:ext>
                  </a:extLst>
                </a:gridCol>
                <a:gridCol w="2196000">
                  <a:extLst>
                    <a:ext uri="{9D8B030D-6E8A-4147-A177-3AD203B41FA5}">
                      <a16:colId xmlns:a16="http://schemas.microsoft.com/office/drawing/2014/main" val="418709271"/>
                    </a:ext>
                  </a:extLst>
                </a:gridCol>
                <a:gridCol w="2196000">
                  <a:extLst>
                    <a:ext uri="{9D8B030D-6E8A-4147-A177-3AD203B41FA5}">
                      <a16:colId xmlns:a16="http://schemas.microsoft.com/office/drawing/2014/main" val="370844574"/>
                    </a:ext>
                  </a:extLst>
                </a:gridCol>
              </a:tblGrid>
              <a:tr h="370840">
                <a:tc>
                  <a:txBody>
                    <a:bodyPr/>
                    <a:lstStyle/>
                    <a:p>
                      <a:pPr algn="ctr"/>
                      <a:r>
                        <a:rPr lang="en-GB" b="1" i="1" dirty="0">
                          <a:solidFill>
                            <a:schemeClr val="bg1"/>
                          </a:solidFill>
                        </a:rPr>
                        <a:t>Person</a:t>
                      </a:r>
                    </a:p>
                  </a:txBody>
                  <a:tcPr>
                    <a:solidFill>
                      <a:srgbClr val="0070C0"/>
                    </a:solidFill>
                  </a:tcPr>
                </a:tc>
                <a:tc>
                  <a:txBody>
                    <a:bodyPr/>
                    <a:lstStyle/>
                    <a:p>
                      <a:pPr algn="ctr"/>
                      <a:r>
                        <a:rPr lang="en-GB" b="1" i="1" dirty="0">
                          <a:solidFill>
                            <a:schemeClr val="bg1"/>
                          </a:solidFill>
                        </a:rPr>
                        <a:t>Subject Singular</a:t>
                      </a:r>
                    </a:p>
                  </a:txBody>
                  <a:tcPr>
                    <a:solidFill>
                      <a:srgbClr val="0070C0"/>
                    </a:solidFill>
                  </a:tcPr>
                </a:tc>
                <a:tc>
                  <a:txBody>
                    <a:bodyPr/>
                    <a:lstStyle/>
                    <a:p>
                      <a:pPr algn="ctr"/>
                      <a:r>
                        <a:rPr lang="en-GB" b="1" i="1" dirty="0">
                          <a:solidFill>
                            <a:schemeClr val="bg1"/>
                          </a:solidFill>
                        </a:rPr>
                        <a:t>Object Singular</a:t>
                      </a:r>
                    </a:p>
                  </a:txBody>
                  <a:tcPr>
                    <a:solidFill>
                      <a:srgbClr val="0070C0"/>
                    </a:solidFill>
                  </a:tcPr>
                </a:tc>
                <a:tc>
                  <a:txBody>
                    <a:bodyPr/>
                    <a:lstStyle/>
                    <a:p>
                      <a:pPr algn="ctr"/>
                      <a:r>
                        <a:rPr lang="en-GB" b="1" i="1" dirty="0">
                          <a:solidFill>
                            <a:schemeClr val="bg1"/>
                          </a:solidFill>
                        </a:rPr>
                        <a:t>Subject Plural</a:t>
                      </a:r>
                    </a:p>
                  </a:txBody>
                  <a:tcPr>
                    <a:solidFill>
                      <a:srgbClr val="0070C0"/>
                    </a:solidFill>
                  </a:tcPr>
                </a:tc>
                <a:tc>
                  <a:txBody>
                    <a:bodyPr/>
                    <a:lstStyle/>
                    <a:p>
                      <a:pPr algn="ctr"/>
                      <a:r>
                        <a:rPr lang="en-GB" b="1" i="1" dirty="0">
                          <a:solidFill>
                            <a:schemeClr val="bg1"/>
                          </a:solidFill>
                        </a:rPr>
                        <a:t>Object Plural</a:t>
                      </a:r>
                    </a:p>
                  </a:txBody>
                  <a:tcPr>
                    <a:solidFill>
                      <a:srgbClr val="0070C0"/>
                    </a:solidFill>
                  </a:tcPr>
                </a:tc>
                <a:extLst>
                  <a:ext uri="{0D108BD9-81ED-4DB2-BD59-A6C34878D82A}">
                    <a16:rowId xmlns:a16="http://schemas.microsoft.com/office/drawing/2014/main" val="2399226984"/>
                  </a:ext>
                </a:extLst>
              </a:tr>
              <a:tr h="370840">
                <a:tc>
                  <a:txBody>
                    <a:bodyPr/>
                    <a:lstStyle/>
                    <a:p>
                      <a:pPr algn="ctr"/>
                      <a:r>
                        <a:rPr lang="en-GB" b="1" i="1" dirty="0">
                          <a:solidFill>
                            <a:schemeClr val="bg1"/>
                          </a:solidFill>
                        </a:rPr>
                        <a:t>Third</a:t>
                      </a:r>
                    </a:p>
                  </a:txBody>
                  <a:tcPr anchor="ctr">
                    <a:solidFill>
                      <a:schemeClr val="accent5">
                        <a:lumMod val="75000"/>
                      </a:schemeClr>
                    </a:solidFill>
                  </a:tcPr>
                </a:tc>
                <a:tc>
                  <a:txBody>
                    <a:bodyPr/>
                    <a:lstStyle/>
                    <a:p>
                      <a:pPr algn="ctr"/>
                      <a:r>
                        <a:rPr lang="en-GB" sz="2000" b="1" dirty="0">
                          <a:solidFill>
                            <a:srgbClr val="008000"/>
                          </a:solidFill>
                        </a:rPr>
                        <a:t>Joan</a:t>
                      </a:r>
                      <a:r>
                        <a:rPr lang="en-GB" sz="2000" dirty="0"/>
                        <a:t>/</a:t>
                      </a:r>
                      <a:r>
                        <a:rPr lang="en-GB" sz="2000" b="1" kern="1200" dirty="0">
                          <a:solidFill>
                            <a:srgbClr val="008000"/>
                          </a:solidFill>
                        </a:rPr>
                        <a:t>He</a:t>
                      </a:r>
                      <a:r>
                        <a:rPr lang="en-GB" sz="2000" dirty="0"/>
                        <a:t>/</a:t>
                      </a:r>
                      <a:r>
                        <a:rPr lang="en-GB" sz="2000" b="1" kern="1200" dirty="0">
                          <a:solidFill>
                            <a:srgbClr val="008000"/>
                          </a:solidFill>
                        </a:rPr>
                        <a:t>It</a:t>
                      </a:r>
                      <a:endParaRPr lang="en-GB" sz="2000" b="1" kern="1200" dirty="0">
                        <a:solidFill>
                          <a:srgbClr val="008000"/>
                        </a:solidFill>
                        <a:latin typeface="+mn-lt"/>
                        <a:ea typeface="+mn-ea"/>
                        <a:cs typeface="+mn-cs"/>
                      </a:endParaRPr>
                    </a:p>
                  </a:txBody>
                  <a:tcPr anchor="ctr">
                    <a:solidFill>
                      <a:schemeClr val="accent2">
                        <a:lumMod val="20000"/>
                        <a:lumOff val="80000"/>
                      </a:schemeClr>
                    </a:solidFill>
                  </a:tcPr>
                </a:tc>
                <a:tc>
                  <a:txBody>
                    <a:bodyPr/>
                    <a:lstStyle/>
                    <a:p>
                      <a:pPr algn="ctr"/>
                      <a:r>
                        <a:rPr lang="en-GB" sz="2000" b="1" kern="1200" dirty="0">
                          <a:solidFill>
                            <a:srgbClr val="008000"/>
                          </a:solidFill>
                        </a:rPr>
                        <a:t>Her</a:t>
                      </a:r>
                      <a:r>
                        <a:rPr lang="en-GB" sz="2000" dirty="0"/>
                        <a:t>/</a:t>
                      </a:r>
                      <a:r>
                        <a:rPr lang="en-GB" sz="2000" b="1" kern="1200" dirty="0">
                          <a:solidFill>
                            <a:srgbClr val="008000"/>
                          </a:solidFill>
                        </a:rPr>
                        <a:t>Him</a:t>
                      </a:r>
                      <a:r>
                        <a:rPr lang="en-GB" sz="2000" dirty="0"/>
                        <a:t>/</a:t>
                      </a:r>
                      <a:r>
                        <a:rPr lang="en-GB" sz="2000" b="1" kern="1200" dirty="0">
                          <a:solidFill>
                            <a:srgbClr val="FF0000"/>
                          </a:solidFill>
                          <a:latin typeface="+mn-lt"/>
                          <a:ea typeface="+mn-ea"/>
                          <a:cs typeface="+mn-cs"/>
                        </a:rPr>
                        <a:t>It</a:t>
                      </a:r>
                    </a:p>
                  </a:txBody>
                  <a:tcPr anchor="ctr">
                    <a:solidFill>
                      <a:schemeClr val="accent2">
                        <a:lumMod val="20000"/>
                        <a:lumOff val="80000"/>
                      </a:schemeClr>
                    </a:solidFill>
                  </a:tcPr>
                </a:tc>
                <a:tc>
                  <a:txBody>
                    <a:bodyPr/>
                    <a:lstStyle/>
                    <a:p>
                      <a:pPr algn="ctr"/>
                      <a:r>
                        <a:rPr lang="en-GB" sz="2000" b="1" dirty="0">
                          <a:solidFill>
                            <a:srgbClr val="FF0000"/>
                          </a:solidFill>
                        </a:rPr>
                        <a:t>---</a:t>
                      </a:r>
                      <a:r>
                        <a:rPr lang="en-GB" sz="2000" dirty="0"/>
                        <a:t>/</a:t>
                      </a:r>
                      <a:r>
                        <a:rPr lang="en-GB" sz="2000" b="1" kern="1200" dirty="0">
                          <a:solidFill>
                            <a:srgbClr val="FF0000"/>
                          </a:solidFill>
                          <a:latin typeface="+mn-lt"/>
                          <a:ea typeface="+mn-ea"/>
                          <a:cs typeface="+mn-cs"/>
                        </a:rPr>
                        <a:t>---</a:t>
                      </a:r>
                      <a:r>
                        <a:rPr lang="en-GB" sz="2000" dirty="0"/>
                        <a:t>/</a:t>
                      </a:r>
                      <a:r>
                        <a:rPr lang="en-GB" sz="2000" b="1" kern="1200" dirty="0">
                          <a:solidFill>
                            <a:srgbClr val="008000"/>
                          </a:solidFill>
                        </a:rPr>
                        <a:t>They</a:t>
                      </a:r>
                      <a:endParaRPr lang="en-GB" sz="2000" b="1" kern="1200" dirty="0">
                        <a:solidFill>
                          <a:srgbClr val="008000"/>
                        </a:solidFill>
                        <a:latin typeface="+mn-lt"/>
                        <a:ea typeface="+mn-ea"/>
                        <a:cs typeface="+mn-cs"/>
                      </a:endParaRPr>
                    </a:p>
                  </a:txBody>
                  <a:tcPr anchor="ct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rgbClr val="FF0000"/>
                          </a:solidFill>
                          <a:latin typeface="+mn-lt"/>
                          <a:ea typeface="+mn-ea"/>
                          <a:cs typeface="+mn-cs"/>
                        </a:rPr>
                        <a:t>---</a:t>
                      </a:r>
                      <a:r>
                        <a:rPr lang="en-GB" sz="2000" dirty="0"/>
                        <a:t>/</a:t>
                      </a:r>
                      <a:r>
                        <a:rPr lang="en-GB" sz="2000" b="1" kern="1200" dirty="0">
                          <a:solidFill>
                            <a:srgbClr val="FF0000"/>
                          </a:solidFill>
                          <a:latin typeface="+mn-lt"/>
                          <a:ea typeface="+mn-ea"/>
                          <a:cs typeface="+mn-cs"/>
                        </a:rPr>
                        <a:t>---</a:t>
                      </a:r>
                      <a:r>
                        <a:rPr lang="en-GB" sz="2000" dirty="0"/>
                        <a:t>/</a:t>
                      </a:r>
                      <a:r>
                        <a:rPr lang="en-GB" sz="2000" b="1" kern="1200" dirty="0">
                          <a:solidFill>
                            <a:srgbClr val="008000"/>
                          </a:solidFill>
                        </a:rPr>
                        <a:t>Them</a:t>
                      </a:r>
                      <a:endParaRPr lang="en-GB" sz="2000" b="1" kern="1200" dirty="0">
                        <a:solidFill>
                          <a:srgbClr val="008000"/>
                        </a:solidFill>
                        <a:latin typeface="+mn-lt"/>
                        <a:ea typeface="+mn-ea"/>
                        <a:cs typeface="+mn-cs"/>
                      </a:endParaRPr>
                    </a:p>
                  </a:txBody>
                  <a:tcPr anchor="ctr">
                    <a:solidFill>
                      <a:schemeClr val="accent2">
                        <a:lumMod val="20000"/>
                        <a:lumOff val="80000"/>
                      </a:schemeClr>
                    </a:solidFill>
                  </a:tcPr>
                </a:tc>
                <a:extLst>
                  <a:ext uri="{0D108BD9-81ED-4DB2-BD59-A6C34878D82A}">
                    <a16:rowId xmlns:a16="http://schemas.microsoft.com/office/drawing/2014/main" val="2750568594"/>
                  </a:ext>
                </a:extLst>
              </a:tr>
              <a:tr h="370840">
                <a:tc rowSpan="2">
                  <a:txBody>
                    <a:bodyPr/>
                    <a:lstStyle/>
                    <a:p>
                      <a:pPr algn="ctr"/>
                      <a:r>
                        <a:rPr lang="en-GB" b="1" i="1" dirty="0">
                          <a:solidFill>
                            <a:schemeClr val="bg1"/>
                          </a:solidFill>
                        </a:rPr>
                        <a:t>Second</a:t>
                      </a:r>
                    </a:p>
                  </a:txBody>
                  <a:tcPr anchor="ctr">
                    <a:solidFill>
                      <a:schemeClr val="accent5">
                        <a:lumMod val="75000"/>
                      </a:schemeClr>
                    </a:solidFill>
                  </a:tcPr>
                </a:tc>
                <a:tc rowSpan="2">
                  <a:txBody>
                    <a:bodyPr/>
                    <a:lstStyle/>
                    <a:p>
                      <a:pPr marL="0" algn="ctr" defTabSz="914400" rtl="0" eaLnBrk="1" latinLnBrk="0" hangingPunct="1"/>
                      <a:r>
                        <a:rPr lang="en-GB" sz="2000" b="1" dirty="0">
                          <a:solidFill>
                            <a:srgbClr val="FF0000"/>
                          </a:solidFill>
                        </a:rPr>
                        <a:t>---</a:t>
                      </a:r>
                      <a:r>
                        <a:rPr lang="en-GB" sz="2000" dirty="0"/>
                        <a:t>/</a:t>
                      </a:r>
                      <a:r>
                        <a:rPr lang="en-GB" sz="2000" b="1" kern="1200" dirty="0">
                          <a:solidFill>
                            <a:srgbClr val="FF0000"/>
                          </a:solidFill>
                          <a:latin typeface="+mn-lt"/>
                          <a:ea typeface="+mn-ea"/>
                          <a:cs typeface="+mn-cs"/>
                        </a:rPr>
                        <a:t>---</a:t>
                      </a:r>
                      <a:r>
                        <a:rPr lang="en-GB" sz="2000" dirty="0"/>
                        <a:t>/</a:t>
                      </a:r>
                      <a:r>
                        <a:rPr lang="en-GB" sz="2000" b="1" kern="1200" dirty="0">
                          <a:solidFill>
                            <a:srgbClr val="008000"/>
                          </a:solidFill>
                        </a:rPr>
                        <a:t>You</a:t>
                      </a:r>
                      <a:endParaRPr lang="en-GB" sz="2000" b="1" kern="1200" dirty="0">
                        <a:solidFill>
                          <a:srgbClr val="008000"/>
                        </a:solidFill>
                        <a:latin typeface="+mn-lt"/>
                        <a:ea typeface="+mn-ea"/>
                        <a:cs typeface="+mn-cs"/>
                      </a:endParaRPr>
                    </a:p>
                  </a:txBody>
                  <a:tcPr anchor="ctr">
                    <a:solidFill>
                      <a:schemeClr val="accent3">
                        <a:lumMod val="20000"/>
                        <a:lumOff val="80000"/>
                      </a:schemeClr>
                    </a:solidFill>
                  </a:tcPr>
                </a:tc>
                <a:tc rowSpan="2">
                  <a:txBody>
                    <a:bodyPr/>
                    <a:lstStyle/>
                    <a:p>
                      <a:pPr algn="ctr"/>
                      <a:r>
                        <a:rPr lang="en-GB" sz="2000" b="1" dirty="0">
                          <a:solidFill>
                            <a:srgbClr val="FF0000"/>
                          </a:solidFill>
                        </a:rPr>
                        <a:t>---</a:t>
                      </a:r>
                      <a:r>
                        <a:rPr lang="en-GB" sz="2000" dirty="0"/>
                        <a:t>/</a:t>
                      </a:r>
                      <a:r>
                        <a:rPr lang="en-GB" sz="2000" b="1" kern="1200" dirty="0">
                          <a:solidFill>
                            <a:srgbClr val="FF0000"/>
                          </a:solidFill>
                          <a:latin typeface="+mn-lt"/>
                          <a:ea typeface="+mn-ea"/>
                          <a:cs typeface="+mn-cs"/>
                        </a:rPr>
                        <a:t>---</a:t>
                      </a:r>
                      <a:r>
                        <a:rPr lang="en-GB" sz="2000" dirty="0"/>
                        <a:t>/</a:t>
                      </a:r>
                      <a:r>
                        <a:rPr lang="en-GB" sz="2000" b="1" kern="1200" dirty="0">
                          <a:solidFill>
                            <a:srgbClr val="FF0000"/>
                          </a:solidFill>
                          <a:latin typeface="+mn-lt"/>
                          <a:ea typeface="+mn-ea"/>
                          <a:cs typeface="+mn-cs"/>
                        </a:rPr>
                        <a:t>You</a:t>
                      </a:r>
                    </a:p>
                  </a:txBody>
                  <a:tcPr anchor="ctr">
                    <a:solidFill>
                      <a:schemeClr val="accent3">
                        <a:lumMod val="20000"/>
                        <a:lumOff val="80000"/>
                      </a:schemeClr>
                    </a:solidFill>
                  </a:tcPr>
                </a:tc>
                <a:tc>
                  <a:txBody>
                    <a:bodyPr/>
                    <a:lstStyle/>
                    <a:p>
                      <a:pPr algn="ctr"/>
                      <a:r>
                        <a:rPr lang="en-GB" sz="1600" dirty="0"/>
                        <a:t>[You &amp; one other]</a:t>
                      </a:r>
                    </a:p>
                    <a:p>
                      <a:pPr marL="0" algn="ctr" defTabSz="914400" rtl="0" eaLnBrk="1" latinLnBrk="0" hangingPunct="1"/>
                      <a:r>
                        <a:rPr lang="en-GB" sz="2000" b="1" kern="1200" dirty="0">
                          <a:solidFill>
                            <a:srgbClr val="FF0000"/>
                          </a:solidFill>
                          <a:latin typeface="+mn-lt"/>
                          <a:ea typeface="+mn-ea"/>
                          <a:cs typeface="+mn-cs"/>
                        </a:rPr>
                        <a:t>You</a:t>
                      </a:r>
                    </a:p>
                  </a:txBody>
                  <a:tcPr anchor="ctr">
                    <a:solidFill>
                      <a:schemeClr val="accent3">
                        <a:lumMod val="20000"/>
                        <a:lumOff val="80000"/>
                      </a:schemeClr>
                    </a:solidFill>
                  </a:tcPr>
                </a:tc>
                <a:tc>
                  <a:txBody>
                    <a:bodyPr/>
                    <a:lstStyle/>
                    <a:p>
                      <a:pPr marL="0" algn="ctr" defTabSz="914400" rtl="0" eaLnBrk="1" latinLnBrk="0" hangingPunct="1"/>
                      <a:r>
                        <a:rPr lang="en-GB" sz="1600" kern="1200" dirty="0">
                          <a:solidFill>
                            <a:schemeClr val="tx1"/>
                          </a:solidFill>
                          <a:latin typeface="+mn-lt"/>
                          <a:ea typeface="+mn-ea"/>
                          <a:cs typeface="+mn-cs"/>
                        </a:rPr>
                        <a:t>[You &amp; one other]</a:t>
                      </a:r>
                    </a:p>
                    <a:p>
                      <a:pPr marL="0" algn="ctr" defTabSz="914400" rtl="0" eaLnBrk="1" latinLnBrk="0" hangingPunct="1"/>
                      <a:r>
                        <a:rPr lang="en-GB" sz="2000" b="1" kern="1200" dirty="0">
                          <a:solidFill>
                            <a:srgbClr val="FF0000"/>
                          </a:solidFill>
                          <a:latin typeface="+mn-lt"/>
                          <a:ea typeface="+mn-ea"/>
                          <a:cs typeface="+mn-cs"/>
                        </a:rPr>
                        <a:t>You</a:t>
                      </a:r>
                    </a:p>
                  </a:txBody>
                  <a:tcPr anchor="ctr">
                    <a:solidFill>
                      <a:schemeClr val="accent3">
                        <a:lumMod val="20000"/>
                        <a:lumOff val="80000"/>
                      </a:schemeClr>
                    </a:solidFill>
                  </a:tcPr>
                </a:tc>
                <a:extLst>
                  <a:ext uri="{0D108BD9-81ED-4DB2-BD59-A6C34878D82A}">
                    <a16:rowId xmlns:a16="http://schemas.microsoft.com/office/drawing/2014/main" val="3327293249"/>
                  </a:ext>
                </a:extLst>
              </a:tr>
              <a:tr h="370840">
                <a:tc vMerge="1">
                  <a:txBody>
                    <a:bodyPr/>
                    <a:lstStyle/>
                    <a:p>
                      <a:pPr algn="ctr"/>
                      <a:endParaRPr lang="en-GB" b="1" i="1" dirty="0">
                        <a:solidFill>
                          <a:schemeClr val="bg1"/>
                        </a:solidFill>
                        <a:highlight>
                          <a:srgbClr val="FFFF00"/>
                        </a:highlight>
                      </a:endParaRPr>
                    </a:p>
                  </a:txBody>
                  <a:tcPr>
                    <a:solidFill>
                      <a:schemeClr val="accent5">
                        <a:lumMod val="75000"/>
                      </a:schemeClr>
                    </a:solidFill>
                  </a:tcPr>
                </a:tc>
                <a:tc vMerge="1">
                  <a:txBody>
                    <a:bodyPr/>
                    <a:lstStyle/>
                    <a:p>
                      <a:pPr algn="ctr"/>
                      <a:endParaRPr lang="en-GB" sz="1600" b="1" dirty="0">
                        <a:highlight>
                          <a:srgbClr val="FFFF00"/>
                        </a:highlight>
                      </a:endParaRPr>
                    </a:p>
                  </a:txBody>
                  <a:tcPr/>
                </a:tc>
                <a:tc vMerge="1">
                  <a:txBody>
                    <a:bodyPr/>
                    <a:lstStyle/>
                    <a:p>
                      <a:pPr algn="ctr"/>
                      <a:endParaRPr lang="en-GB" sz="1600" b="1" dirty="0">
                        <a:highlight>
                          <a:srgbClr val="FFFF00"/>
                        </a:highlight>
                      </a:endParaRPr>
                    </a:p>
                  </a:txBody>
                  <a:tcPr/>
                </a:tc>
                <a:tc>
                  <a:txBody>
                    <a:bodyPr/>
                    <a:lstStyle/>
                    <a:p>
                      <a:pPr marL="0" algn="ctr" defTabSz="914400" rtl="0" eaLnBrk="1" latinLnBrk="0" hangingPunct="1"/>
                      <a:r>
                        <a:rPr lang="en-GB" sz="1600" kern="1200" dirty="0">
                          <a:solidFill>
                            <a:schemeClr val="tx1"/>
                          </a:solidFill>
                          <a:latin typeface="+mn-lt"/>
                          <a:ea typeface="+mn-ea"/>
                          <a:cs typeface="+mn-cs"/>
                        </a:rPr>
                        <a:t>[You &amp; your group]</a:t>
                      </a:r>
                    </a:p>
                    <a:p>
                      <a:pPr marL="0" algn="ctr" defTabSz="914400" rtl="0" eaLnBrk="1" latinLnBrk="0" hangingPunct="1"/>
                      <a:r>
                        <a:rPr lang="en-GB" sz="2000" b="1" kern="1200" dirty="0">
                          <a:solidFill>
                            <a:srgbClr val="FF0000"/>
                          </a:solidFill>
                          <a:latin typeface="+mn-lt"/>
                          <a:ea typeface="+mn-ea"/>
                          <a:cs typeface="+mn-cs"/>
                        </a:rPr>
                        <a:t>You</a:t>
                      </a:r>
                    </a:p>
                  </a:txBody>
                  <a:tcPr anchor="ctr">
                    <a:solidFill>
                      <a:schemeClr val="accent3">
                        <a:lumMod val="20000"/>
                        <a:lumOff val="80000"/>
                      </a:schemeClr>
                    </a:solidFill>
                  </a:tcPr>
                </a:tc>
                <a:tc>
                  <a:txBody>
                    <a:bodyPr/>
                    <a:lstStyle/>
                    <a:p>
                      <a:pPr marL="0" algn="ctr" defTabSz="914400" rtl="0" eaLnBrk="1" latinLnBrk="0" hangingPunct="1"/>
                      <a:r>
                        <a:rPr lang="en-GB" sz="1600" kern="1200" dirty="0">
                          <a:solidFill>
                            <a:schemeClr val="tx1"/>
                          </a:solidFill>
                          <a:latin typeface="+mn-lt"/>
                          <a:ea typeface="+mn-ea"/>
                          <a:cs typeface="+mn-cs"/>
                        </a:rPr>
                        <a:t>[You &amp; your group]</a:t>
                      </a:r>
                    </a:p>
                    <a:p>
                      <a:pPr marL="0" algn="ctr" defTabSz="914400" rtl="0" eaLnBrk="1" latinLnBrk="0" hangingPunct="1"/>
                      <a:r>
                        <a:rPr lang="en-GB" sz="2000" b="1" kern="1200" dirty="0">
                          <a:solidFill>
                            <a:srgbClr val="FF0000"/>
                          </a:solidFill>
                          <a:latin typeface="+mn-lt"/>
                          <a:ea typeface="+mn-ea"/>
                          <a:cs typeface="+mn-cs"/>
                        </a:rPr>
                        <a:t>You</a:t>
                      </a:r>
                    </a:p>
                  </a:txBody>
                  <a:tcPr anchor="ctr">
                    <a:solidFill>
                      <a:schemeClr val="accent3">
                        <a:lumMod val="20000"/>
                        <a:lumOff val="80000"/>
                      </a:schemeClr>
                    </a:solidFill>
                  </a:tcPr>
                </a:tc>
                <a:extLst>
                  <a:ext uri="{0D108BD9-81ED-4DB2-BD59-A6C34878D82A}">
                    <a16:rowId xmlns:a16="http://schemas.microsoft.com/office/drawing/2014/main" val="759739558"/>
                  </a:ext>
                </a:extLst>
              </a:tr>
              <a:tr h="370840">
                <a:tc rowSpan="5">
                  <a:txBody>
                    <a:bodyPr/>
                    <a:lstStyle/>
                    <a:p>
                      <a:pPr algn="ctr"/>
                      <a:r>
                        <a:rPr lang="en-GB" b="1" i="1" dirty="0">
                          <a:solidFill>
                            <a:schemeClr val="bg1"/>
                          </a:solidFill>
                        </a:rPr>
                        <a:t>First</a:t>
                      </a:r>
                    </a:p>
                  </a:txBody>
                  <a:tcPr anchor="ctr">
                    <a:solidFill>
                      <a:schemeClr val="accent5">
                        <a:lumMod val="75000"/>
                      </a:schemeClr>
                    </a:solidFill>
                  </a:tcPr>
                </a:tc>
                <a:tc rowSpan="5">
                  <a:txBody>
                    <a:bodyPr/>
                    <a:lstStyle/>
                    <a:p>
                      <a:pPr marL="0" algn="ctr" defTabSz="914400" rtl="0" eaLnBrk="1" latinLnBrk="0" hangingPunct="1"/>
                      <a:r>
                        <a:rPr lang="en-GB" sz="2000" b="1" kern="1200" dirty="0">
                          <a:solidFill>
                            <a:srgbClr val="008000"/>
                          </a:solidFill>
                          <a:latin typeface="+mn-lt"/>
                          <a:ea typeface="+mn-ea"/>
                          <a:cs typeface="+mn-cs"/>
                        </a:rPr>
                        <a:t>I</a:t>
                      </a:r>
                    </a:p>
                  </a:txBody>
                  <a:tcPr anchor="ctr">
                    <a:solidFill>
                      <a:schemeClr val="accent1">
                        <a:lumMod val="20000"/>
                        <a:lumOff val="80000"/>
                      </a:schemeClr>
                    </a:solidFill>
                  </a:tcPr>
                </a:tc>
                <a:tc rowSpan="5">
                  <a:txBody>
                    <a:bodyPr/>
                    <a:lstStyle/>
                    <a:p>
                      <a:pPr marL="0" algn="ctr" defTabSz="914400" rtl="0" eaLnBrk="1" latinLnBrk="0" hangingPunct="1"/>
                      <a:r>
                        <a:rPr lang="en-GB" sz="2000" b="1" kern="1200" dirty="0">
                          <a:solidFill>
                            <a:srgbClr val="008000"/>
                          </a:solidFill>
                          <a:latin typeface="+mn-lt"/>
                          <a:ea typeface="+mn-ea"/>
                          <a:cs typeface="+mn-cs"/>
                        </a:rPr>
                        <a:t>Me</a:t>
                      </a:r>
                    </a:p>
                  </a:txBody>
                  <a:tcPr anchor="ctr">
                    <a:solidFill>
                      <a:schemeClr val="accent1">
                        <a:lumMod val="20000"/>
                        <a:lumOff val="80000"/>
                      </a:schemeClr>
                    </a:solidFill>
                  </a:tcPr>
                </a:tc>
                <a:tc>
                  <a:txBody>
                    <a:bodyPr/>
                    <a:lstStyle/>
                    <a:p>
                      <a:pPr marL="0" algn="ctr" defTabSz="914400" rtl="0" eaLnBrk="1" latinLnBrk="0" hangingPunct="1"/>
                      <a:r>
                        <a:rPr lang="en-GB" sz="1600" kern="1200" dirty="0">
                          <a:solidFill>
                            <a:schemeClr val="tx1"/>
                          </a:solidFill>
                          <a:latin typeface="+mn-lt"/>
                          <a:ea typeface="+mn-ea"/>
                          <a:cs typeface="+mn-cs"/>
                        </a:rPr>
                        <a:t>[Me &amp; You]</a:t>
                      </a:r>
                    </a:p>
                    <a:p>
                      <a:pPr marL="0" algn="ctr" defTabSz="914400" rtl="0" eaLnBrk="1" latinLnBrk="0" hangingPunct="1"/>
                      <a:r>
                        <a:rPr lang="en-GB" sz="2000" b="1" kern="1200" dirty="0">
                          <a:solidFill>
                            <a:srgbClr val="008000"/>
                          </a:solidFill>
                          <a:latin typeface="+mn-lt"/>
                          <a:ea typeface="+mn-ea"/>
                          <a:cs typeface="+mn-cs"/>
                        </a:rPr>
                        <a:t>We</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[Me &amp; You]</a:t>
                      </a:r>
                    </a:p>
                    <a:p>
                      <a:pPr marL="0" algn="ctr" defTabSz="914400" rtl="0" eaLnBrk="1" latinLnBrk="0" hangingPunct="1"/>
                      <a:r>
                        <a:rPr lang="en-GB" sz="2000" b="1" kern="1200" dirty="0">
                          <a:solidFill>
                            <a:srgbClr val="008000"/>
                          </a:solidFill>
                          <a:latin typeface="+mn-lt"/>
                          <a:ea typeface="+mn-ea"/>
                          <a:cs typeface="+mn-cs"/>
                        </a:rPr>
                        <a:t>Us</a:t>
                      </a:r>
                    </a:p>
                  </a:txBody>
                  <a:tcPr anchor="ctr">
                    <a:solidFill>
                      <a:schemeClr val="accent1">
                        <a:lumMod val="20000"/>
                        <a:lumOff val="80000"/>
                      </a:schemeClr>
                    </a:solidFill>
                  </a:tcPr>
                </a:tc>
                <a:extLst>
                  <a:ext uri="{0D108BD9-81ED-4DB2-BD59-A6C34878D82A}">
                    <a16:rowId xmlns:a16="http://schemas.microsoft.com/office/drawing/2014/main" val="1177964316"/>
                  </a:ext>
                </a:extLst>
              </a:tr>
              <a:tr h="370840">
                <a:tc vMerge="1">
                  <a:txBody>
                    <a:bodyPr/>
                    <a:lstStyle/>
                    <a:p>
                      <a:pPr algn="ctr"/>
                      <a:endParaRPr lang="en-GB" b="1" i="1" dirty="0">
                        <a:solidFill>
                          <a:schemeClr val="bg1"/>
                        </a:solidFill>
                      </a:endParaRPr>
                    </a:p>
                  </a:txBody>
                  <a:tcPr>
                    <a:solidFill>
                      <a:schemeClr val="accent5">
                        <a:lumMod val="75000"/>
                      </a:schemeClr>
                    </a:solidFill>
                  </a:tcPr>
                </a:tc>
                <a:tc vMerge="1">
                  <a:txBody>
                    <a:bodyPr/>
                    <a:lstStyle/>
                    <a:p>
                      <a:pPr algn="ctr"/>
                      <a:endParaRPr lang="en-GB" sz="1600" dirty="0"/>
                    </a:p>
                  </a:txBody>
                  <a:tcPr/>
                </a:tc>
                <a:tc vMerge="1">
                  <a:txBody>
                    <a:bodyPr/>
                    <a:lstStyle/>
                    <a:p>
                      <a:pPr algn="ctr"/>
                      <a:endParaRPr lang="en-GB"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[Me &amp; another, not You]</a:t>
                      </a:r>
                    </a:p>
                    <a:p>
                      <a:pPr marL="0" algn="ctr" defTabSz="914400" rtl="0" eaLnBrk="1" latinLnBrk="0" hangingPunct="1"/>
                      <a:r>
                        <a:rPr lang="en-GB" sz="2000" b="1" kern="1200" dirty="0">
                          <a:solidFill>
                            <a:srgbClr val="FF0000"/>
                          </a:solidFill>
                          <a:latin typeface="+mn-lt"/>
                          <a:ea typeface="+mn-ea"/>
                          <a:cs typeface="+mn-cs"/>
                        </a:rPr>
                        <a:t>We</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[Me &amp; another, not You]</a:t>
                      </a:r>
                    </a:p>
                    <a:p>
                      <a:pPr marL="0" algn="ctr" defTabSz="914400" rtl="0" eaLnBrk="1" latinLnBrk="0" hangingPunct="1"/>
                      <a:r>
                        <a:rPr lang="en-GB" sz="2000" b="1" kern="1200" dirty="0">
                          <a:solidFill>
                            <a:srgbClr val="FF0000"/>
                          </a:solidFill>
                          <a:latin typeface="+mn-lt"/>
                          <a:ea typeface="+mn-ea"/>
                          <a:cs typeface="+mn-cs"/>
                        </a:rPr>
                        <a:t>Us</a:t>
                      </a:r>
                    </a:p>
                  </a:txBody>
                  <a:tcPr anchor="ctr">
                    <a:solidFill>
                      <a:schemeClr val="accent1">
                        <a:lumMod val="20000"/>
                        <a:lumOff val="80000"/>
                      </a:schemeClr>
                    </a:solidFill>
                  </a:tcPr>
                </a:tc>
                <a:extLst>
                  <a:ext uri="{0D108BD9-81ED-4DB2-BD59-A6C34878D82A}">
                    <a16:rowId xmlns:a16="http://schemas.microsoft.com/office/drawing/2014/main" val="1184969132"/>
                  </a:ext>
                </a:extLst>
              </a:tr>
              <a:tr h="370840">
                <a:tc vMerge="1">
                  <a:txBody>
                    <a:bodyPr/>
                    <a:lstStyle/>
                    <a:p>
                      <a:pPr algn="ctr"/>
                      <a:endParaRPr lang="en-GB" b="1" i="1" dirty="0">
                        <a:solidFill>
                          <a:schemeClr val="bg1"/>
                        </a:solidFill>
                      </a:endParaRPr>
                    </a:p>
                  </a:txBody>
                  <a:tcPr>
                    <a:solidFill>
                      <a:schemeClr val="accent5">
                        <a:lumMod val="75000"/>
                      </a:schemeClr>
                    </a:solidFill>
                  </a:tcPr>
                </a:tc>
                <a:tc vMerge="1">
                  <a:txBody>
                    <a:bodyPr/>
                    <a:lstStyle/>
                    <a:p>
                      <a:pPr algn="ctr"/>
                      <a:endParaRPr lang="en-GB" sz="1600" dirty="0"/>
                    </a:p>
                  </a:txBody>
                  <a:tcPr/>
                </a:tc>
                <a:tc vMerge="1">
                  <a:txBody>
                    <a:bodyPr/>
                    <a:lstStyle/>
                    <a:p>
                      <a:pPr algn="ctr"/>
                      <a:endParaRPr lang="en-GB" sz="1600" dirty="0"/>
                    </a:p>
                  </a:txBody>
                  <a:tcPr/>
                </a:tc>
                <a:tc>
                  <a:txBody>
                    <a:bodyPr/>
                    <a:lstStyle/>
                    <a:p>
                      <a:pPr algn="ctr"/>
                      <a:r>
                        <a:rPr lang="en-GB" sz="1600" kern="1200" dirty="0">
                          <a:solidFill>
                            <a:schemeClr val="tx1"/>
                          </a:solidFill>
                          <a:latin typeface="+mn-lt"/>
                          <a:ea typeface="+mn-ea"/>
                          <a:cs typeface="+mn-cs"/>
                        </a:rPr>
                        <a:t>[Me &amp; our group]</a:t>
                      </a:r>
                    </a:p>
                    <a:p>
                      <a:pPr marL="0" algn="ctr" defTabSz="914400" rtl="0" eaLnBrk="1" latinLnBrk="0" hangingPunct="1"/>
                      <a:r>
                        <a:rPr lang="en-GB" sz="2000" b="1" kern="1200" dirty="0">
                          <a:solidFill>
                            <a:srgbClr val="FF0000"/>
                          </a:solidFill>
                          <a:latin typeface="+mn-lt"/>
                          <a:ea typeface="+mn-ea"/>
                          <a:cs typeface="+mn-cs"/>
                        </a:rPr>
                        <a:t>We</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[Me &amp; our group]</a:t>
                      </a:r>
                    </a:p>
                    <a:p>
                      <a:pPr marL="0" algn="ctr" defTabSz="914400" rtl="0" eaLnBrk="1" latinLnBrk="0" hangingPunct="1"/>
                      <a:r>
                        <a:rPr lang="en-GB" sz="2000" b="1" kern="1200" dirty="0">
                          <a:solidFill>
                            <a:srgbClr val="FF0000"/>
                          </a:solidFill>
                          <a:latin typeface="+mn-lt"/>
                          <a:ea typeface="+mn-ea"/>
                          <a:cs typeface="+mn-cs"/>
                        </a:rPr>
                        <a:t>Us</a:t>
                      </a:r>
                    </a:p>
                  </a:txBody>
                  <a:tcPr anchor="ctr">
                    <a:solidFill>
                      <a:schemeClr val="accent1">
                        <a:lumMod val="20000"/>
                        <a:lumOff val="80000"/>
                      </a:schemeClr>
                    </a:solidFill>
                  </a:tcPr>
                </a:tc>
                <a:extLst>
                  <a:ext uri="{0D108BD9-81ED-4DB2-BD59-A6C34878D82A}">
                    <a16:rowId xmlns:a16="http://schemas.microsoft.com/office/drawing/2014/main" val="3738275998"/>
                  </a:ext>
                </a:extLst>
              </a:tr>
              <a:tr h="370840">
                <a:tc vMerge="1">
                  <a:txBody>
                    <a:bodyPr/>
                    <a:lstStyle/>
                    <a:p>
                      <a:pPr algn="ctr"/>
                      <a:endParaRPr lang="en-GB" b="1" i="1" dirty="0">
                        <a:solidFill>
                          <a:schemeClr val="bg1"/>
                        </a:solidFill>
                      </a:endParaRPr>
                    </a:p>
                  </a:txBody>
                  <a:tcPr>
                    <a:solidFill>
                      <a:schemeClr val="accent5">
                        <a:lumMod val="75000"/>
                      </a:schemeClr>
                    </a:solidFill>
                  </a:tcPr>
                </a:tc>
                <a:tc vMerge="1">
                  <a:txBody>
                    <a:bodyPr/>
                    <a:lstStyle/>
                    <a:p>
                      <a:pPr algn="ctr"/>
                      <a:endParaRPr lang="en-GB" sz="1600" dirty="0"/>
                    </a:p>
                  </a:txBody>
                  <a:tcPr/>
                </a:tc>
                <a:tc vMerge="1">
                  <a:txBody>
                    <a:bodyPr/>
                    <a:lstStyle/>
                    <a:p>
                      <a:pPr algn="ctr"/>
                      <a:endParaRPr lang="en-GB"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[Me &amp; my group, not You]</a:t>
                      </a:r>
                    </a:p>
                    <a:p>
                      <a:pPr marL="0" algn="ctr" defTabSz="914400" rtl="0" eaLnBrk="1" latinLnBrk="0" hangingPunct="1"/>
                      <a:r>
                        <a:rPr lang="en-GB" sz="2000" b="1" kern="1200" dirty="0">
                          <a:solidFill>
                            <a:srgbClr val="FF0000"/>
                          </a:solidFill>
                          <a:latin typeface="+mn-lt"/>
                          <a:ea typeface="+mn-ea"/>
                          <a:cs typeface="+mn-cs"/>
                        </a:rPr>
                        <a:t>We</a:t>
                      </a:r>
                    </a:p>
                  </a:txBody>
                  <a:tcPr anchor="ctr">
                    <a:solidFill>
                      <a:schemeClr val="accent1">
                        <a:lumMod val="20000"/>
                        <a:lumOff val="80000"/>
                      </a:schemeClr>
                    </a:solidFill>
                  </a:tcPr>
                </a:tc>
                <a:tc>
                  <a:txBody>
                    <a:bodyPr/>
                    <a:lstStyle/>
                    <a:p>
                      <a:pPr algn="ctr"/>
                      <a:r>
                        <a:rPr lang="en-GB" sz="1600" kern="1200" dirty="0">
                          <a:solidFill>
                            <a:schemeClr val="tx1"/>
                          </a:solidFill>
                          <a:latin typeface="+mn-lt"/>
                          <a:ea typeface="+mn-ea"/>
                          <a:cs typeface="+mn-cs"/>
                        </a:rPr>
                        <a:t>[Me &amp; my group, not You]</a:t>
                      </a:r>
                    </a:p>
                    <a:p>
                      <a:pPr marL="0" algn="ctr" defTabSz="914400" rtl="0" eaLnBrk="1" latinLnBrk="0" hangingPunct="1"/>
                      <a:r>
                        <a:rPr lang="en-GB" sz="2000" b="1" kern="1200" dirty="0">
                          <a:solidFill>
                            <a:srgbClr val="FF0000"/>
                          </a:solidFill>
                          <a:latin typeface="+mn-lt"/>
                          <a:ea typeface="+mn-ea"/>
                          <a:cs typeface="+mn-cs"/>
                        </a:rPr>
                        <a:t>Us</a:t>
                      </a:r>
                    </a:p>
                  </a:txBody>
                  <a:tcPr anchor="ctr">
                    <a:solidFill>
                      <a:schemeClr val="accent1">
                        <a:lumMod val="20000"/>
                        <a:lumOff val="80000"/>
                      </a:schemeClr>
                    </a:solidFill>
                  </a:tcPr>
                </a:tc>
                <a:extLst>
                  <a:ext uri="{0D108BD9-81ED-4DB2-BD59-A6C34878D82A}">
                    <a16:rowId xmlns:a16="http://schemas.microsoft.com/office/drawing/2014/main" val="2832023148"/>
                  </a:ext>
                </a:extLst>
              </a:tr>
              <a:tr h="370840">
                <a:tc vMerge="1">
                  <a:txBody>
                    <a:bodyPr/>
                    <a:lstStyle/>
                    <a:p>
                      <a:pPr algn="ctr"/>
                      <a:endParaRPr lang="en-GB" b="1" i="1" dirty="0">
                        <a:solidFill>
                          <a:schemeClr val="bg1"/>
                        </a:solidFill>
                      </a:endParaRPr>
                    </a:p>
                  </a:txBody>
                  <a:tcPr>
                    <a:solidFill>
                      <a:schemeClr val="accent5">
                        <a:lumMod val="75000"/>
                      </a:schemeClr>
                    </a:solidFill>
                  </a:tcPr>
                </a:tc>
                <a:tc vMerge="1">
                  <a:txBody>
                    <a:bodyPr/>
                    <a:lstStyle/>
                    <a:p>
                      <a:pPr algn="ctr"/>
                      <a:endParaRPr lang="en-GB" sz="1600" dirty="0"/>
                    </a:p>
                  </a:txBody>
                  <a:tcPr/>
                </a:tc>
                <a:tc vMerge="1">
                  <a:txBody>
                    <a:bodyPr/>
                    <a:lstStyle/>
                    <a:p>
                      <a:pPr algn="ctr"/>
                      <a:endParaRPr lang="en-GB" sz="1600" dirty="0"/>
                    </a:p>
                  </a:txBody>
                  <a:tcPr/>
                </a:tc>
                <a:tc>
                  <a:txBody>
                    <a:bodyPr/>
                    <a:lstStyle/>
                    <a:p>
                      <a:pPr marL="0" algn="ctr" defTabSz="914400" rtl="0" eaLnBrk="1" latinLnBrk="0" hangingPunct="1"/>
                      <a:r>
                        <a:rPr lang="en-GB" sz="1600" kern="1200" dirty="0">
                          <a:solidFill>
                            <a:schemeClr val="tx1"/>
                          </a:solidFill>
                          <a:latin typeface="+mn-lt"/>
                          <a:ea typeface="+mn-ea"/>
                          <a:cs typeface="+mn-cs"/>
                        </a:rPr>
                        <a:t>[Everyone]</a:t>
                      </a:r>
                    </a:p>
                    <a:p>
                      <a:pPr marL="0" algn="ctr" defTabSz="914400" rtl="0" eaLnBrk="1" latinLnBrk="0" hangingPunct="1"/>
                      <a:r>
                        <a:rPr lang="en-GB" sz="2000" b="1" kern="1200" dirty="0">
                          <a:solidFill>
                            <a:srgbClr val="FF0000"/>
                          </a:solidFill>
                          <a:latin typeface="+mn-lt"/>
                          <a:ea typeface="+mn-ea"/>
                          <a:cs typeface="+mn-cs"/>
                        </a:rPr>
                        <a:t>We</a:t>
                      </a:r>
                    </a:p>
                  </a:txBody>
                  <a:tcPr anchor="ctr">
                    <a:solidFill>
                      <a:schemeClr val="accent1">
                        <a:lumMod val="20000"/>
                        <a:lumOff val="80000"/>
                      </a:schemeClr>
                    </a:solidFill>
                  </a:tcPr>
                </a:tc>
                <a:tc>
                  <a:txBody>
                    <a:bodyPr/>
                    <a:lstStyle/>
                    <a:p>
                      <a:pPr marL="0" algn="ctr" defTabSz="914400" rtl="0" eaLnBrk="1" latinLnBrk="0" hangingPunct="1"/>
                      <a:r>
                        <a:rPr lang="en-GB" sz="1600" kern="1200" dirty="0">
                          <a:solidFill>
                            <a:schemeClr val="tx1"/>
                          </a:solidFill>
                          <a:latin typeface="+mn-lt"/>
                          <a:ea typeface="+mn-ea"/>
                          <a:cs typeface="+mn-cs"/>
                        </a:rPr>
                        <a:t>[Everyone]</a:t>
                      </a:r>
                    </a:p>
                    <a:p>
                      <a:pPr marL="0" algn="ctr" defTabSz="914400" rtl="0" eaLnBrk="1" latinLnBrk="0" hangingPunct="1"/>
                      <a:r>
                        <a:rPr lang="en-GB" sz="2000" b="1" kern="1200" dirty="0">
                          <a:solidFill>
                            <a:srgbClr val="FF0000"/>
                          </a:solidFill>
                          <a:latin typeface="+mn-lt"/>
                          <a:ea typeface="+mn-ea"/>
                          <a:cs typeface="+mn-cs"/>
                        </a:rPr>
                        <a:t>Us</a:t>
                      </a:r>
                    </a:p>
                  </a:txBody>
                  <a:tcPr anchor="ctr">
                    <a:solidFill>
                      <a:schemeClr val="accent1">
                        <a:lumMod val="20000"/>
                        <a:lumOff val="80000"/>
                      </a:schemeClr>
                    </a:solidFill>
                  </a:tcPr>
                </a:tc>
                <a:extLst>
                  <a:ext uri="{0D108BD9-81ED-4DB2-BD59-A6C34878D82A}">
                    <a16:rowId xmlns:a16="http://schemas.microsoft.com/office/drawing/2014/main" val="3127517498"/>
                  </a:ext>
                </a:extLst>
              </a:tr>
            </a:tbl>
          </a:graphicData>
        </a:graphic>
      </p:graphicFrame>
      <p:sp>
        <p:nvSpPr>
          <p:cNvPr id="5" name="TextBox 4">
            <a:extLst>
              <a:ext uri="{FF2B5EF4-FFF2-40B4-BE49-F238E27FC236}">
                <a16:creationId xmlns:a16="http://schemas.microsoft.com/office/drawing/2014/main" id="{D0FC542B-0DFE-4AB3-A9F6-8DBE5110EA80}"/>
              </a:ext>
            </a:extLst>
          </p:cNvPr>
          <p:cNvSpPr txBox="1"/>
          <p:nvPr/>
        </p:nvSpPr>
        <p:spPr>
          <a:xfrm>
            <a:off x="1487488" y="5515560"/>
            <a:ext cx="10704512" cy="1200329"/>
          </a:xfrm>
          <a:prstGeom prst="rect">
            <a:avLst/>
          </a:prstGeom>
          <a:noFill/>
        </p:spPr>
        <p:txBody>
          <a:bodyPr wrap="square" rtlCol="0">
            <a:spAutoFit/>
          </a:bodyPr>
          <a:lstStyle/>
          <a:p>
            <a:pPr algn="ctr"/>
            <a:r>
              <a:rPr lang="en-GB" b="1" i="1" dirty="0">
                <a:solidFill>
                  <a:srgbClr val="C00000"/>
                </a:solidFill>
              </a:rPr>
              <a:t>The gendering used here is a particular interpretation.</a:t>
            </a:r>
          </a:p>
          <a:p>
            <a:pPr algn="ctr"/>
            <a:r>
              <a:rPr lang="en-GB" b="1" i="1" dirty="0">
                <a:solidFill>
                  <a:srgbClr val="C00000"/>
                </a:solidFill>
              </a:rPr>
              <a:t>If your culture marks gender in other ways, your chart will be different.</a:t>
            </a:r>
          </a:p>
          <a:p>
            <a:pPr algn="ctr"/>
            <a:r>
              <a:rPr lang="en-GB" b="1" i="1" dirty="0">
                <a:solidFill>
                  <a:srgbClr val="7030A0"/>
                </a:solidFill>
              </a:rPr>
              <a:t>If your culture is heavily gendered you can also mark gender on the plurals, giving you up to four plural forms (male, female, ungendered, mixed). You can even mark gender on first person singular.</a:t>
            </a:r>
          </a:p>
        </p:txBody>
      </p:sp>
    </p:spTree>
    <p:extLst>
      <p:ext uri="{BB962C8B-B14F-4D97-AF65-F5344CB8AC3E}">
        <p14:creationId xmlns:p14="http://schemas.microsoft.com/office/powerpoint/2010/main" val="8565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42"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40000" cy="6858000"/>
          </a:xfrm>
          <a:ln w="38100">
            <a:solidFill>
              <a:srgbClr val="00B0F0"/>
            </a:solidFill>
            <a:prstDash val="sysDash"/>
          </a:ln>
        </p:spPr>
        <p:txBody>
          <a:bodyPr vert="vert270">
            <a:noAutofit/>
          </a:bodyPr>
          <a:lstStyle/>
          <a:p>
            <a:r>
              <a:rPr lang="en-GB" b="1" dirty="0">
                <a:solidFill>
                  <a:srgbClr val="0070C0"/>
                </a:solidFill>
                <a:effectLst>
                  <a:outerShdw blurRad="38100" dist="38100" dir="2700000" algn="tl">
                    <a:srgbClr val="000000">
                      <a:alpha val="43137"/>
                    </a:srgbClr>
                  </a:outerShdw>
                </a:effectLst>
                <a:latin typeface="+mn-lt"/>
              </a:rPr>
              <a:t>Pronouns:</a:t>
            </a:r>
            <a:br>
              <a:rPr lang="en-GB" b="1" dirty="0">
                <a:solidFill>
                  <a:srgbClr val="0070C0"/>
                </a:solidFill>
                <a:effectLst>
                  <a:outerShdw blurRad="38100" dist="38100" dir="2700000" algn="tl">
                    <a:srgbClr val="000000">
                      <a:alpha val="43137"/>
                    </a:srgbClr>
                  </a:outerShdw>
                </a:effectLst>
                <a:latin typeface="+mn-lt"/>
              </a:rPr>
            </a:br>
            <a:r>
              <a:rPr lang="en-GB" b="1" dirty="0">
                <a:solidFill>
                  <a:srgbClr val="0070C0"/>
                </a:solidFill>
                <a:effectLst>
                  <a:outerShdw blurRad="38100" dist="38100" dir="2700000" algn="tl">
                    <a:srgbClr val="000000">
                      <a:alpha val="43137"/>
                    </a:srgbClr>
                  </a:outerShdw>
                </a:effectLst>
                <a:latin typeface="+mn-lt"/>
              </a:rPr>
              <a:t>Possession</a:t>
            </a:r>
          </a:p>
        </p:txBody>
      </p:sp>
      <p:graphicFrame>
        <p:nvGraphicFramePr>
          <p:cNvPr id="4" name="Table 3">
            <a:extLst>
              <a:ext uri="{FF2B5EF4-FFF2-40B4-BE49-F238E27FC236}">
                <a16:creationId xmlns:a16="http://schemas.microsoft.com/office/drawing/2014/main" id="{971C288A-C47E-4676-B89B-13345C32FD9C}"/>
              </a:ext>
            </a:extLst>
          </p:cNvPr>
          <p:cNvGraphicFramePr>
            <a:graphicFrameLocks noGrp="1"/>
          </p:cNvGraphicFramePr>
          <p:nvPr>
            <p:extLst>
              <p:ext uri="{D42A27DB-BD31-4B8C-83A1-F6EECF244321}">
                <p14:modId xmlns:p14="http://schemas.microsoft.com/office/powerpoint/2010/main" val="1968936469"/>
              </p:ext>
            </p:extLst>
          </p:nvPr>
        </p:nvGraphicFramePr>
        <p:xfrm>
          <a:off x="1631504" y="24080"/>
          <a:ext cx="10440184" cy="5491480"/>
        </p:xfrm>
        <a:graphic>
          <a:graphicData uri="http://schemas.openxmlformats.org/drawingml/2006/table">
            <a:tbl>
              <a:tblPr firstRow="1" bandRow="1">
                <a:tableStyleId>{5940675A-B579-460E-94D1-54222C63F5DA}</a:tableStyleId>
              </a:tblPr>
              <a:tblGrid>
                <a:gridCol w="1656184">
                  <a:extLst>
                    <a:ext uri="{9D8B030D-6E8A-4147-A177-3AD203B41FA5}">
                      <a16:colId xmlns:a16="http://schemas.microsoft.com/office/drawing/2014/main" val="3959663726"/>
                    </a:ext>
                  </a:extLst>
                </a:gridCol>
                <a:gridCol w="2196000">
                  <a:extLst>
                    <a:ext uri="{9D8B030D-6E8A-4147-A177-3AD203B41FA5}">
                      <a16:colId xmlns:a16="http://schemas.microsoft.com/office/drawing/2014/main" val="3552128928"/>
                    </a:ext>
                  </a:extLst>
                </a:gridCol>
                <a:gridCol w="2196000">
                  <a:extLst>
                    <a:ext uri="{9D8B030D-6E8A-4147-A177-3AD203B41FA5}">
                      <a16:colId xmlns:a16="http://schemas.microsoft.com/office/drawing/2014/main" val="804648344"/>
                    </a:ext>
                  </a:extLst>
                </a:gridCol>
                <a:gridCol w="2196000">
                  <a:extLst>
                    <a:ext uri="{9D8B030D-6E8A-4147-A177-3AD203B41FA5}">
                      <a16:colId xmlns:a16="http://schemas.microsoft.com/office/drawing/2014/main" val="418709271"/>
                    </a:ext>
                  </a:extLst>
                </a:gridCol>
                <a:gridCol w="2196000">
                  <a:extLst>
                    <a:ext uri="{9D8B030D-6E8A-4147-A177-3AD203B41FA5}">
                      <a16:colId xmlns:a16="http://schemas.microsoft.com/office/drawing/2014/main" val="370844574"/>
                    </a:ext>
                  </a:extLst>
                </a:gridCol>
              </a:tblGrid>
              <a:tr h="370840">
                <a:tc>
                  <a:txBody>
                    <a:bodyPr/>
                    <a:lstStyle/>
                    <a:p>
                      <a:pPr algn="ctr"/>
                      <a:r>
                        <a:rPr lang="en-GB" b="1" i="1" dirty="0">
                          <a:solidFill>
                            <a:schemeClr val="bg1"/>
                          </a:solidFill>
                        </a:rPr>
                        <a:t>Person</a:t>
                      </a:r>
                    </a:p>
                  </a:txBody>
                  <a:tcPr>
                    <a:solidFill>
                      <a:srgbClr val="0070C0"/>
                    </a:solidFill>
                  </a:tcPr>
                </a:tc>
                <a:tc>
                  <a:txBody>
                    <a:bodyPr/>
                    <a:lstStyle/>
                    <a:p>
                      <a:pPr algn="ctr"/>
                      <a:r>
                        <a:rPr lang="en-GB" b="1" i="1" dirty="0">
                          <a:solidFill>
                            <a:schemeClr val="bg1"/>
                          </a:solidFill>
                        </a:rPr>
                        <a:t>Adjectival Singular</a:t>
                      </a:r>
                    </a:p>
                  </a:txBody>
                  <a:tcPr>
                    <a:solidFill>
                      <a:srgbClr val="0070C0"/>
                    </a:solidFill>
                  </a:tcPr>
                </a:tc>
                <a:tc>
                  <a:txBody>
                    <a:bodyPr/>
                    <a:lstStyle/>
                    <a:p>
                      <a:pPr algn="ctr"/>
                      <a:r>
                        <a:rPr lang="en-GB" b="1" i="1" dirty="0">
                          <a:solidFill>
                            <a:schemeClr val="bg1"/>
                          </a:solidFill>
                        </a:rPr>
                        <a:t>Nominal Singular</a:t>
                      </a:r>
                    </a:p>
                  </a:txBody>
                  <a:tcPr>
                    <a:solidFill>
                      <a:srgbClr val="0070C0"/>
                    </a:solidFill>
                  </a:tcPr>
                </a:tc>
                <a:tc>
                  <a:txBody>
                    <a:bodyPr/>
                    <a:lstStyle/>
                    <a:p>
                      <a:pPr algn="ctr"/>
                      <a:r>
                        <a:rPr lang="en-GB" b="1" i="1" dirty="0">
                          <a:solidFill>
                            <a:schemeClr val="bg1"/>
                          </a:solidFill>
                        </a:rPr>
                        <a:t>Adjectival Plural</a:t>
                      </a:r>
                    </a:p>
                  </a:txBody>
                  <a:tcPr>
                    <a:solidFill>
                      <a:srgbClr val="0070C0"/>
                    </a:solidFill>
                  </a:tcPr>
                </a:tc>
                <a:tc>
                  <a:txBody>
                    <a:bodyPr/>
                    <a:lstStyle/>
                    <a:p>
                      <a:pPr algn="ctr"/>
                      <a:r>
                        <a:rPr lang="en-GB" b="1" i="1" dirty="0">
                          <a:solidFill>
                            <a:schemeClr val="bg1"/>
                          </a:solidFill>
                        </a:rPr>
                        <a:t>Nominal Plural</a:t>
                      </a:r>
                    </a:p>
                  </a:txBody>
                  <a:tcPr>
                    <a:solidFill>
                      <a:srgbClr val="0070C0"/>
                    </a:solidFill>
                  </a:tcPr>
                </a:tc>
                <a:extLst>
                  <a:ext uri="{0D108BD9-81ED-4DB2-BD59-A6C34878D82A}">
                    <a16:rowId xmlns:a16="http://schemas.microsoft.com/office/drawing/2014/main" val="2399226984"/>
                  </a:ext>
                </a:extLst>
              </a:tr>
              <a:tr h="370840">
                <a:tc>
                  <a:txBody>
                    <a:bodyPr/>
                    <a:lstStyle/>
                    <a:p>
                      <a:pPr algn="ctr"/>
                      <a:r>
                        <a:rPr lang="en-GB" b="1" i="1" dirty="0">
                          <a:solidFill>
                            <a:schemeClr val="bg1"/>
                          </a:solidFill>
                        </a:rPr>
                        <a:t>Third</a:t>
                      </a:r>
                    </a:p>
                  </a:txBody>
                  <a:tcPr anchor="ctr">
                    <a:solidFill>
                      <a:schemeClr val="accent5">
                        <a:lumMod val="75000"/>
                      </a:schemeClr>
                    </a:solidFill>
                  </a:tcPr>
                </a:tc>
                <a:tc>
                  <a:txBody>
                    <a:bodyPr/>
                    <a:lstStyle/>
                    <a:p>
                      <a:pPr algn="ctr"/>
                      <a:r>
                        <a:rPr lang="en-GB" sz="2000" b="1" dirty="0">
                          <a:solidFill>
                            <a:srgbClr val="008000"/>
                          </a:solidFill>
                        </a:rPr>
                        <a:t>Her</a:t>
                      </a:r>
                      <a:r>
                        <a:rPr lang="en-GB" sz="2000" dirty="0"/>
                        <a:t>/</a:t>
                      </a:r>
                      <a:r>
                        <a:rPr lang="en-GB" sz="2000" b="1" kern="1200" dirty="0">
                          <a:solidFill>
                            <a:srgbClr val="008000"/>
                          </a:solidFill>
                        </a:rPr>
                        <a:t>His</a:t>
                      </a:r>
                      <a:r>
                        <a:rPr lang="en-GB" sz="2000" dirty="0"/>
                        <a:t>/</a:t>
                      </a:r>
                      <a:r>
                        <a:rPr lang="en-GB" sz="2000" b="1" kern="1200" dirty="0">
                          <a:solidFill>
                            <a:srgbClr val="008000"/>
                          </a:solidFill>
                        </a:rPr>
                        <a:t>Its</a:t>
                      </a:r>
                      <a:endParaRPr lang="en-GB" sz="2000" b="1" kern="1200" dirty="0">
                        <a:solidFill>
                          <a:srgbClr val="008000"/>
                        </a:solidFill>
                        <a:latin typeface="+mn-lt"/>
                        <a:ea typeface="+mn-ea"/>
                        <a:cs typeface="+mn-cs"/>
                      </a:endParaRPr>
                    </a:p>
                  </a:txBody>
                  <a:tcPr anchor="ctr">
                    <a:solidFill>
                      <a:schemeClr val="accent2">
                        <a:lumMod val="20000"/>
                        <a:lumOff val="80000"/>
                      </a:schemeClr>
                    </a:solidFill>
                  </a:tcPr>
                </a:tc>
                <a:tc>
                  <a:txBody>
                    <a:bodyPr/>
                    <a:lstStyle/>
                    <a:p>
                      <a:pPr algn="ctr"/>
                      <a:r>
                        <a:rPr lang="en-GB" sz="2000" b="1" kern="1200" dirty="0">
                          <a:solidFill>
                            <a:srgbClr val="008000"/>
                          </a:solidFill>
                        </a:rPr>
                        <a:t>Hers</a:t>
                      </a:r>
                      <a:r>
                        <a:rPr lang="en-GB" sz="2000" dirty="0"/>
                        <a:t>/</a:t>
                      </a:r>
                      <a:r>
                        <a:rPr lang="en-GB" sz="2000" b="1" kern="1200" dirty="0">
                          <a:solidFill>
                            <a:srgbClr val="FF0000"/>
                          </a:solidFill>
                        </a:rPr>
                        <a:t>His</a:t>
                      </a:r>
                      <a:r>
                        <a:rPr lang="en-GB" sz="2000" dirty="0"/>
                        <a:t>/</a:t>
                      </a:r>
                      <a:r>
                        <a:rPr lang="en-GB" sz="2000" b="1" kern="1200" dirty="0">
                          <a:solidFill>
                            <a:srgbClr val="FF0000"/>
                          </a:solidFill>
                          <a:latin typeface="+mn-lt"/>
                          <a:ea typeface="+mn-ea"/>
                          <a:cs typeface="+mn-cs"/>
                        </a:rPr>
                        <a:t>Its</a:t>
                      </a:r>
                    </a:p>
                  </a:txBody>
                  <a:tcPr anchor="ctr">
                    <a:solidFill>
                      <a:schemeClr val="accent2">
                        <a:lumMod val="20000"/>
                        <a:lumOff val="80000"/>
                      </a:schemeClr>
                    </a:solidFill>
                  </a:tcPr>
                </a:tc>
                <a:tc>
                  <a:txBody>
                    <a:bodyPr/>
                    <a:lstStyle/>
                    <a:p>
                      <a:pPr algn="ctr"/>
                      <a:r>
                        <a:rPr lang="en-GB" sz="2000" b="1" dirty="0">
                          <a:solidFill>
                            <a:srgbClr val="FF0000"/>
                          </a:solidFill>
                        </a:rPr>
                        <a:t>---</a:t>
                      </a:r>
                      <a:r>
                        <a:rPr lang="en-GB" sz="2000" dirty="0"/>
                        <a:t>/</a:t>
                      </a:r>
                      <a:r>
                        <a:rPr lang="en-GB" sz="2000" b="1" kern="1200" dirty="0">
                          <a:solidFill>
                            <a:srgbClr val="FF0000"/>
                          </a:solidFill>
                          <a:latin typeface="+mn-lt"/>
                          <a:ea typeface="+mn-ea"/>
                          <a:cs typeface="+mn-cs"/>
                        </a:rPr>
                        <a:t>---</a:t>
                      </a:r>
                      <a:r>
                        <a:rPr lang="en-GB" sz="2000" dirty="0"/>
                        <a:t>/</a:t>
                      </a:r>
                      <a:r>
                        <a:rPr lang="en-GB" sz="2000" b="1" kern="1200" dirty="0">
                          <a:solidFill>
                            <a:srgbClr val="008000"/>
                          </a:solidFill>
                        </a:rPr>
                        <a:t>Their</a:t>
                      </a:r>
                      <a:endParaRPr lang="en-GB" sz="2000" b="1" kern="1200" dirty="0">
                        <a:solidFill>
                          <a:srgbClr val="008000"/>
                        </a:solidFill>
                        <a:latin typeface="+mn-lt"/>
                        <a:ea typeface="+mn-ea"/>
                        <a:cs typeface="+mn-cs"/>
                      </a:endParaRPr>
                    </a:p>
                  </a:txBody>
                  <a:tcPr anchor="ct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rgbClr val="FF0000"/>
                          </a:solidFill>
                          <a:latin typeface="+mn-lt"/>
                          <a:ea typeface="+mn-ea"/>
                          <a:cs typeface="+mn-cs"/>
                        </a:rPr>
                        <a:t>---</a:t>
                      </a:r>
                      <a:r>
                        <a:rPr lang="en-GB" sz="2000" dirty="0"/>
                        <a:t>/</a:t>
                      </a:r>
                      <a:r>
                        <a:rPr lang="en-GB" sz="2000" b="1" kern="1200" dirty="0">
                          <a:solidFill>
                            <a:srgbClr val="FF0000"/>
                          </a:solidFill>
                          <a:latin typeface="+mn-lt"/>
                          <a:ea typeface="+mn-ea"/>
                          <a:cs typeface="+mn-cs"/>
                        </a:rPr>
                        <a:t>---</a:t>
                      </a:r>
                      <a:r>
                        <a:rPr lang="en-GB" sz="2000" dirty="0"/>
                        <a:t>/</a:t>
                      </a:r>
                      <a:r>
                        <a:rPr lang="en-GB" sz="2000" b="1" kern="1200" dirty="0">
                          <a:solidFill>
                            <a:srgbClr val="008000"/>
                          </a:solidFill>
                        </a:rPr>
                        <a:t>Theirs</a:t>
                      </a:r>
                      <a:endParaRPr lang="en-GB" sz="2000" b="1" kern="1200" dirty="0">
                        <a:solidFill>
                          <a:srgbClr val="008000"/>
                        </a:solidFill>
                        <a:latin typeface="+mn-lt"/>
                        <a:ea typeface="+mn-ea"/>
                        <a:cs typeface="+mn-cs"/>
                      </a:endParaRPr>
                    </a:p>
                  </a:txBody>
                  <a:tcPr anchor="ctr">
                    <a:solidFill>
                      <a:schemeClr val="accent2">
                        <a:lumMod val="20000"/>
                        <a:lumOff val="80000"/>
                      </a:schemeClr>
                    </a:solidFill>
                  </a:tcPr>
                </a:tc>
                <a:extLst>
                  <a:ext uri="{0D108BD9-81ED-4DB2-BD59-A6C34878D82A}">
                    <a16:rowId xmlns:a16="http://schemas.microsoft.com/office/drawing/2014/main" val="2750568594"/>
                  </a:ext>
                </a:extLst>
              </a:tr>
              <a:tr h="370840">
                <a:tc rowSpan="2">
                  <a:txBody>
                    <a:bodyPr/>
                    <a:lstStyle/>
                    <a:p>
                      <a:pPr algn="ctr"/>
                      <a:r>
                        <a:rPr lang="en-GB" b="1" i="1" dirty="0">
                          <a:solidFill>
                            <a:schemeClr val="bg1"/>
                          </a:solidFill>
                        </a:rPr>
                        <a:t>Second</a:t>
                      </a:r>
                    </a:p>
                  </a:txBody>
                  <a:tcPr anchor="ctr">
                    <a:solidFill>
                      <a:schemeClr val="accent5">
                        <a:lumMod val="75000"/>
                      </a:schemeClr>
                    </a:solidFill>
                  </a:tcPr>
                </a:tc>
                <a:tc rowSpan="2">
                  <a:txBody>
                    <a:bodyPr/>
                    <a:lstStyle/>
                    <a:p>
                      <a:pPr marL="0" algn="ctr" defTabSz="914400" rtl="0" eaLnBrk="1" latinLnBrk="0" hangingPunct="1"/>
                      <a:r>
                        <a:rPr lang="en-GB" sz="2000" b="1" dirty="0">
                          <a:solidFill>
                            <a:srgbClr val="FF0000"/>
                          </a:solidFill>
                        </a:rPr>
                        <a:t>---</a:t>
                      </a:r>
                      <a:r>
                        <a:rPr lang="en-GB" sz="2000" dirty="0"/>
                        <a:t>/</a:t>
                      </a:r>
                      <a:r>
                        <a:rPr lang="en-GB" sz="2000" b="1" kern="1200" dirty="0">
                          <a:solidFill>
                            <a:srgbClr val="FF0000"/>
                          </a:solidFill>
                          <a:latin typeface="+mn-lt"/>
                          <a:ea typeface="+mn-ea"/>
                          <a:cs typeface="+mn-cs"/>
                        </a:rPr>
                        <a:t>---</a:t>
                      </a:r>
                      <a:r>
                        <a:rPr lang="en-GB" sz="2000" dirty="0"/>
                        <a:t>/</a:t>
                      </a:r>
                      <a:r>
                        <a:rPr lang="en-GB" sz="2000" b="1" kern="1200" dirty="0">
                          <a:solidFill>
                            <a:srgbClr val="008000"/>
                          </a:solidFill>
                        </a:rPr>
                        <a:t>Your</a:t>
                      </a:r>
                      <a:endParaRPr lang="en-GB" sz="2000" b="1" kern="1200" dirty="0">
                        <a:solidFill>
                          <a:srgbClr val="008000"/>
                        </a:solidFill>
                        <a:latin typeface="+mn-lt"/>
                        <a:ea typeface="+mn-ea"/>
                        <a:cs typeface="+mn-cs"/>
                      </a:endParaRPr>
                    </a:p>
                  </a:txBody>
                  <a:tcPr anchor="ctr">
                    <a:solidFill>
                      <a:schemeClr val="accent3">
                        <a:lumMod val="20000"/>
                        <a:lumOff val="80000"/>
                      </a:schemeClr>
                    </a:solidFill>
                  </a:tcPr>
                </a:tc>
                <a:tc rowSpan="2">
                  <a:txBody>
                    <a:bodyPr/>
                    <a:lstStyle/>
                    <a:p>
                      <a:pPr algn="ctr"/>
                      <a:r>
                        <a:rPr lang="en-GB" sz="2000" b="1" dirty="0">
                          <a:solidFill>
                            <a:srgbClr val="FF0000"/>
                          </a:solidFill>
                        </a:rPr>
                        <a:t>---</a:t>
                      </a:r>
                      <a:r>
                        <a:rPr lang="en-GB" sz="2000" dirty="0"/>
                        <a:t>/</a:t>
                      </a:r>
                      <a:r>
                        <a:rPr lang="en-GB" sz="2000" b="1" kern="1200" dirty="0">
                          <a:solidFill>
                            <a:srgbClr val="FF0000"/>
                          </a:solidFill>
                          <a:latin typeface="+mn-lt"/>
                          <a:ea typeface="+mn-ea"/>
                          <a:cs typeface="+mn-cs"/>
                        </a:rPr>
                        <a:t>---</a:t>
                      </a:r>
                      <a:r>
                        <a:rPr lang="en-GB" sz="2000" dirty="0"/>
                        <a:t>/</a:t>
                      </a:r>
                      <a:r>
                        <a:rPr lang="en-GB" sz="2000" b="1" kern="1200" dirty="0">
                          <a:solidFill>
                            <a:srgbClr val="008000"/>
                          </a:solidFill>
                          <a:latin typeface="+mn-lt"/>
                          <a:ea typeface="+mn-ea"/>
                          <a:cs typeface="+mn-cs"/>
                        </a:rPr>
                        <a:t>Yours</a:t>
                      </a:r>
                    </a:p>
                  </a:txBody>
                  <a:tcPr anchor="ctr">
                    <a:solidFill>
                      <a:schemeClr val="accent3">
                        <a:lumMod val="20000"/>
                        <a:lumOff val="80000"/>
                      </a:schemeClr>
                    </a:solidFill>
                  </a:tcPr>
                </a:tc>
                <a:tc>
                  <a:txBody>
                    <a:bodyPr/>
                    <a:lstStyle/>
                    <a:p>
                      <a:pPr algn="ctr"/>
                      <a:r>
                        <a:rPr lang="en-GB" sz="1600" dirty="0"/>
                        <a:t>[You &amp; one other]</a:t>
                      </a:r>
                    </a:p>
                    <a:p>
                      <a:pPr marL="0" algn="ctr" defTabSz="914400" rtl="0" eaLnBrk="1" latinLnBrk="0" hangingPunct="1"/>
                      <a:r>
                        <a:rPr lang="en-GB" sz="2000" b="1" kern="1200" dirty="0">
                          <a:solidFill>
                            <a:srgbClr val="FF0000"/>
                          </a:solidFill>
                          <a:latin typeface="+mn-lt"/>
                          <a:ea typeface="+mn-ea"/>
                          <a:cs typeface="+mn-cs"/>
                        </a:rPr>
                        <a:t>Your</a:t>
                      </a:r>
                    </a:p>
                  </a:txBody>
                  <a:tcPr anchor="ctr">
                    <a:solidFill>
                      <a:schemeClr val="accent3">
                        <a:lumMod val="20000"/>
                        <a:lumOff val="80000"/>
                      </a:schemeClr>
                    </a:solidFill>
                  </a:tcPr>
                </a:tc>
                <a:tc>
                  <a:txBody>
                    <a:bodyPr/>
                    <a:lstStyle/>
                    <a:p>
                      <a:pPr marL="0" algn="ctr" defTabSz="914400" rtl="0" eaLnBrk="1" latinLnBrk="0" hangingPunct="1"/>
                      <a:r>
                        <a:rPr lang="en-GB" sz="1600" kern="1200" dirty="0">
                          <a:solidFill>
                            <a:schemeClr val="tx1"/>
                          </a:solidFill>
                          <a:latin typeface="+mn-lt"/>
                          <a:ea typeface="+mn-ea"/>
                          <a:cs typeface="+mn-cs"/>
                        </a:rPr>
                        <a:t>[You &amp; one other]</a:t>
                      </a:r>
                    </a:p>
                    <a:p>
                      <a:pPr marL="0" algn="ctr" defTabSz="914400" rtl="0" eaLnBrk="1" latinLnBrk="0" hangingPunct="1"/>
                      <a:r>
                        <a:rPr lang="en-GB" sz="2000" b="1" kern="1200" dirty="0">
                          <a:solidFill>
                            <a:srgbClr val="FF0000"/>
                          </a:solidFill>
                          <a:latin typeface="+mn-lt"/>
                          <a:ea typeface="+mn-ea"/>
                          <a:cs typeface="+mn-cs"/>
                        </a:rPr>
                        <a:t>Yours</a:t>
                      </a:r>
                    </a:p>
                  </a:txBody>
                  <a:tcPr anchor="ctr">
                    <a:solidFill>
                      <a:schemeClr val="accent3">
                        <a:lumMod val="20000"/>
                        <a:lumOff val="80000"/>
                      </a:schemeClr>
                    </a:solidFill>
                  </a:tcPr>
                </a:tc>
                <a:extLst>
                  <a:ext uri="{0D108BD9-81ED-4DB2-BD59-A6C34878D82A}">
                    <a16:rowId xmlns:a16="http://schemas.microsoft.com/office/drawing/2014/main" val="3327293249"/>
                  </a:ext>
                </a:extLst>
              </a:tr>
              <a:tr h="370840">
                <a:tc vMerge="1">
                  <a:txBody>
                    <a:bodyPr/>
                    <a:lstStyle/>
                    <a:p>
                      <a:pPr algn="ctr"/>
                      <a:endParaRPr lang="en-GB" b="1" i="1" dirty="0">
                        <a:solidFill>
                          <a:schemeClr val="bg1"/>
                        </a:solidFill>
                        <a:highlight>
                          <a:srgbClr val="FFFF00"/>
                        </a:highlight>
                      </a:endParaRPr>
                    </a:p>
                  </a:txBody>
                  <a:tcPr>
                    <a:solidFill>
                      <a:schemeClr val="accent5">
                        <a:lumMod val="75000"/>
                      </a:schemeClr>
                    </a:solidFill>
                  </a:tcPr>
                </a:tc>
                <a:tc vMerge="1">
                  <a:txBody>
                    <a:bodyPr/>
                    <a:lstStyle/>
                    <a:p>
                      <a:pPr algn="ctr"/>
                      <a:endParaRPr lang="en-GB" sz="1600" b="1" dirty="0">
                        <a:highlight>
                          <a:srgbClr val="FFFF00"/>
                        </a:highlight>
                      </a:endParaRPr>
                    </a:p>
                  </a:txBody>
                  <a:tcPr/>
                </a:tc>
                <a:tc vMerge="1">
                  <a:txBody>
                    <a:bodyPr/>
                    <a:lstStyle/>
                    <a:p>
                      <a:pPr algn="ctr"/>
                      <a:endParaRPr lang="en-GB" sz="1600" b="1" dirty="0">
                        <a:highlight>
                          <a:srgbClr val="FFFF00"/>
                        </a:highlight>
                      </a:endParaRPr>
                    </a:p>
                  </a:txBody>
                  <a:tcPr/>
                </a:tc>
                <a:tc>
                  <a:txBody>
                    <a:bodyPr/>
                    <a:lstStyle/>
                    <a:p>
                      <a:pPr marL="0" algn="ctr" defTabSz="914400" rtl="0" eaLnBrk="1" latinLnBrk="0" hangingPunct="1"/>
                      <a:r>
                        <a:rPr lang="en-GB" sz="1600" kern="1200" dirty="0">
                          <a:solidFill>
                            <a:schemeClr val="tx1"/>
                          </a:solidFill>
                          <a:latin typeface="+mn-lt"/>
                          <a:ea typeface="+mn-ea"/>
                          <a:cs typeface="+mn-cs"/>
                        </a:rPr>
                        <a:t>[You &amp; your group]</a:t>
                      </a:r>
                    </a:p>
                    <a:p>
                      <a:pPr marL="0" algn="ctr" defTabSz="914400" rtl="0" eaLnBrk="1" latinLnBrk="0" hangingPunct="1"/>
                      <a:r>
                        <a:rPr lang="en-GB" sz="2000" b="1" kern="1200" dirty="0">
                          <a:solidFill>
                            <a:srgbClr val="FF0000"/>
                          </a:solidFill>
                          <a:latin typeface="+mn-lt"/>
                          <a:ea typeface="+mn-ea"/>
                          <a:cs typeface="+mn-cs"/>
                        </a:rPr>
                        <a:t>Your</a:t>
                      </a:r>
                    </a:p>
                  </a:txBody>
                  <a:tcPr anchor="ctr">
                    <a:solidFill>
                      <a:schemeClr val="accent3">
                        <a:lumMod val="20000"/>
                        <a:lumOff val="80000"/>
                      </a:schemeClr>
                    </a:solidFill>
                  </a:tcPr>
                </a:tc>
                <a:tc>
                  <a:txBody>
                    <a:bodyPr/>
                    <a:lstStyle/>
                    <a:p>
                      <a:pPr marL="0" algn="ctr" defTabSz="914400" rtl="0" eaLnBrk="1" latinLnBrk="0" hangingPunct="1"/>
                      <a:r>
                        <a:rPr lang="en-GB" sz="1600" kern="1200" dirty="0">
                          <a:solidFill>
                            <a:schemeClr val="tx1"/>
                          </a:solidFill>
                          <a:latin typeface="+mn-lt"/>
                          <a:ea typeface="+mn-ea"/>
                          <a:cs typeface="+mn-cs"/>
                        </a:rPr>
                        <a:t>[You &amp; your group]</a:t>
                      </a:r>
                    </a:p>
                    <a:p>
                      <a:pPr marL="0" algn="ctr" defTabSz="914400" rtl="0" eaLnBrk="1" latinLnBrk="0" hangingPunct="1"/>
                      <a:r>
                        <a:rPr lang="en-GB" sz="2000" b="1" kern="1200" dirty="0">
                          <a:solidFill>
                            <a:srgbClr val="FF0000"/>
                          </a:solidFill>
                          <a:latin typeface="+mn-lt"/>
                          <a:ea typeface="+mn-ea"/>
                          <a:cs typeface="+mn-cs"/>
                        </a:rPr>
                        <a:t>Yours</a:t>
                      </a:r>
                    </a:p>
                  </a:txBody>
                  <a:tcPr anchor="ctr">
                    <a:solidFill>
                      <a:schemeClr val="accent3">
                        <a:lumMod val="20000"/>
                        <a:lumOff val="80000"/>
                      </a:schemeClr>
                    </a:solidFill>
                  </a:tcPr>
                </a:tc>
                <a:extLst>
                  <a:ext uri="{0D108BD9-81ED-4DB2-BD59-A6C34878D82A}">
                    <a16:rowId xmlns:a16="http://schemas.microsoft.com/office/drawing/2014/main" val="759739558"/>
                  </a:ext>
                </a:extLst>
              </a:tr>
              <a:tr h="370840">
                <a:tc rowSpan="5">
                  <a:txBody>
                    <a:bodyPr/>
                    <a:lstStyle/>
                    <a:p>
                      <a:pPr algn="ctr"/>
                      <a:r>
                        <a:rPr lang="en-GB" b="1" i="1" dirty="0">
                          <a:solidFill>
                            <a:schemeClr val="bg1"/>
                          </a:solidFill>
                        </a:rPr>
                        <a:t>First</a:t>
                      </a:r>
                    </a:p>
                  </a:txBody>
                  <a:tcPr anchor="ctr">
                    <a:solidFill>
                      <a:schemeClr val="accent5">
                        <a:lumMod val="75000"/>
                      </a:schemeClr>
                    </a:solidFill>
                  </a:tcPr>
                </a:tc>
                <a:tc rowSpan="5">
                  <a:txBody>
                    <a:bodyPr/>
                    <a:lstStyle/>
                    <a:p>
                      <a:pPr marL="0" algn="ctr" defTabSz="914400" rtl="0" eaLnBrk="1" latinLnBrk="0" hangingPunct="1"/>
                      <a:r>
                        <a:rPr lang="en-GB" sz="2000" b="1" kern="1200" dirty="0">
                          <a:solidFill>
                            <a:srgbClr val="008000"/>
                          </a:solidFill>
                          <a:latin typeface="+mn-lt"/>
                          <a:ea typeface="+mn-ea"/>
                          <a:cs typeface="+mn-cs"/>
                        </a:rPr>
                        <a:t>My</a:t>
                      </a:r>
                    </a:p>
                  </a:txBody>
                  <a:tcPr anchor="ctr">
                    <a:solidFill>
                      <a:schemeClr val="accent1">
                        <a:lumMod val="20000"/>
                        <a:lumOff val="80000"/>
                      </a:schemeClr>
                    </a:solidFill>
                  </a:tcPr>
                </a:tc>
                <a:tc rowSpan="5">
                  <a:txBody>
                    <a:bodyPr/>
                    <a:lstStyle/>
                    <a:p>
                      <a:pPr marL="0" algn="ctr" defTabSz="914400" rtl="0" eaLnBrk="1" latinLnBrk="0" hangingPunct="1"/>
                      <a:r>
                        <a:rPr lang="en-GB" sz="2000" b="1" kern="1200" dirty="0">
                          <a:solidFill>
                            <a:srgbClr val="008000"/>
                          </a:solidFill>
                          <a:latin typeface="+mn-lt"/>
                          <a:ea typeface="+mn-ea"/>
                          <a:cs typeface="+mn-cs"/>
                        </a:rPr>
                        <a:t>Mine</a:t>
                      </a:r>
                    </a:p>
                  </a:txBody>
                  <a:tcPr anchor="ctr">
                    <a:solidFill>
                      <a:schemeClr val="accent1">
                        <a:lumMod val="20000"/>
                        <a:lumOff val="80000"/>
                      </a:schemeClr>
                    </a:solidFill>
                  </a:tcPr>
                </a:tc>
                <a:tc>
                  <a:txBody>
                    <a:bodyPr/>
                    <a:lstStyle/>
                    <a:p>
                      <a:pPr marL="0" algn="ctr" defTabSz="914400" rtl="0" eaLnBrk="1" latinLnBrk="0" hangingPunct="1"/>
                      <a:r>
                        <a:rPr lang="en-GB" sz="1600" kern="1200" dirty="0">
                          <a:solidFill>
                            <a:schemeClr val="tx1"/>
                          </a:solidFill>
                          <a:latin typeface="+mn-lt"/>
                          <a:ea typeface="+mn-ea"/>
                          <a:cs typeface="+mn-cs"/>
                        </a:rPr>
                        <a:t>[Me &amp; You]</a:t>
                      </a:r>
                    </a:p>
                    <a:p>
                      <a:pPr marL="0" algn="ctr" defTabSz="914400" rtl="0" eaLnBrk="1" latinLnBrk="0" hangingPunct="1"/>
                      <a:r>
                        <a:rPr lang="en-GB" sz="2000" b="1" kern="1200" dirty="0">
                          <a:solidFill>
                            <a:srgbClr val="008000"/>
                          </a:solidFill>
                          <a:latin typeface="+mn-lt"/>
                          <a:ea typeface="+mn-ea"/>
                          <a:cs typeface="+mn-cs"/>
                        </a:rPr>
                        <a:t>Our</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[Me &amp; You]</a:t>
                      </a:r>
                    </a:p>
                    <a:p>
                      <a:pPr marL="0" algn="ctr" defTabSz="914400" rtl="0" eaLnBrk="1" latinLnBrk="0" hangingPunct="1"/>
                      <a:r>
                        <a:rPr lang="en-GB" sz="2000" b="1" kern="1200" dirty="0">
                          <a:solidFill>
                            <a:srgbClr val="008000"/>
                          </a:solidFill>
                          <a:latin typeface="+mn-lt"/>
                          <a:ea typeface="+mn-ea"/>
                          <a:cs typeface="+mn-cs"/>
                        </a:rPr>
                        <a:t>Ours</a:t>
                      </a:r>
                    </a:p>
                  </a:txBody>
                  <a:tcPr anchor="ctr">
                    <a:solidFill>
                      <a:schemeClr val="accent1">
                        <a:lumMod val="20000"/>
                        <a:lumOff val="80000"/>
                      </a:schemeClr>
                    </a:solidFill>
                  </a:tcPr>
                </a:tc>
                <a:extLst>
                  <a:ext uri="{0D108BD9-81ED-4DB2-BD59-A6C34878D82A}">
                    <a16:rowId xmlns:a16="http://schemas.microsoft.com/office/drawing/2014/main" val="1177964316"/>
                  </a:ext>
                </a:extLst>
              </a:tr>
              <a:tr h="370840">
                <a:tc vMerge="1">
                  <a:txBody>
                    <a:bodyPr/>
                    <a:lstStyle/>
                    <a:p>
                      <a:pPr algn="ctr"/>
                      <a:endParaRPr lang="en-GB" b="1" i="1" dirty="0">
                        <a:solidFill>
                          <a:schemeClr val="bg1"/>
                        </a:solidFill>
                      </a:endParaRPr>
                    </a:p>
                  </a:txBody>
                  <a:tcPr>
                    <a:solidFill>
                      <a:schemeClr val="accent5">
                        <a:lumMod val="75000"/>
                      </a:schemeClr>
                    </a:solidFill>
                  </a:tcPr>
                </a:tc>
                <a:tc vMerge="1">
                  <a:txBody>
                    <a:bodyPr/>
                    <a:lstStyle/>
                    <a:p>
                      <a:pPr algn="ctr"/>
                      <a:endParaRPr lang="en-GB" sz="1600" dirty="0"/>
                    </a:p>
                  </a:txBody>
                  <a:tcPr/>
                </a:tc>
                <a:tc vMerge="1">
                  <a:txBody>
                    <a:bodyPr/>
                    <a:lstStyle/>
                    <a:p>
                      <a:pPr algn="ctr"/>
                      <a:endParaRPr lang="en-GB"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[Me &amp; another, not You]</a:t>
                      </a:r>
                    </a:p>
                    <a:p>
                      <a:pPr marL="0" algn="ctr" defTabSz="914400" rtl="0" eaLnBrk="1" latinLnBrk="0" hangingPunct="1"/>
                      <a:r>
                        <a:rPr lang="en-GB" sz="2000" b="1" kern="1200" dirty="0">
                          <a:solidFill>
                            <a:srgbClr val="FF0000"/>
                          </a:solidFill>
                          <a:latin typeface="+mn-lt"/>
                          <a:ea typeface="+mn-ea"/>
                          <a:cs typeface="+mn-cs"/>
                        </a:rPr>
                        <a:t>Our</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[Me &amp; another, not You]</a:t>
                      </a:r>
                    </a:p>
                    <a:p>
                      <a:pPr marL="0" algn="ctr" defTabSz="914400" rtl="0" eaLnBrk="1" latinLnBrk="0" hangingPunct="1"/>
                      <a:r>
                        <a:rPr lang="en-GB" sz="2000" b="1" kern="1200" dirty="0">
                          <a:solidFill>
                            <a:srgbClr val="FF0000"/>
                          </a:solidFill>
                          <a:latin typeface="+mn-lt"/>
                          <a:ea typeface="+mn-ea"/>
                          <a:cs typeface="+mn-cs"/>
                        </a:rPr>
                        <a:t>Ours</a:t>
                      </a:r>
                    </a:p>
                  </a:txBody>
                  <a:tcPr anchor="ctr">
                    <a:solidFill>
                      <a:schemeClr val="accent1">
                        <a:lumMod val="20000"/>
                        <a:lumOff val="80000"/>
                      </a:schemeClr>
                    </a:solidFill>
                  </a:tcPr>
                </a:tc>
                <a:extLst>
                  <a:ext uri="{0D108BD9-81ED-4DB2-BD59-A6C34878D82A}">
                    <a16:rowId xmlns:a16="http://schemas.microsoft.com/office/drawing/2014/main" val="1184969132"/>
                  </a:ext>
                </a:extLst>
              </a:tr>
              <a:tr h="370840">
                <a:tc vMerge="1">
                  <a:txBody>
                    <a:bodyPr/>
                    <a:lstStyle/>
                    <a:p>
                      <a:pPr algn="ctr"/>
                      <a:endParaRPr lang="en-GB" b="1" i="1" dirty="0">
                        <a:solidFill>
                          <a:schemeClr val="bg1"/>
                        </a:solidFill>
                      </a:endParaRPr>
                    </a:p>
                  </a:txBody>
                  <a:tcPr>
                    <a:solidFill>
                      <a:schemeClr val="accent5">
                        <a:lumMod val="75000"/>
                      </a:schemeClr>
                    </a:solidFill>
                  </a:tcPr>
                </a:tc>
                <a:tc vMerge="1">
                  <a:txBody>
                    <a:bodyPr/>
                    <a:lstStyle/>
                    <a:p>
                      <a:pPr algn="ctr"/>
                      <a:endParaRPr lang="en-GB" sz="1600" dirty="0"/>
                    </a:p>
                  </a:txBody>
                  <a:tcPr/>
                </a:tc>
                <a:tc vMerge="1">
                  <a:txBody>
                    <a:bodyPr/>
                    <a:lstStyle/>
                    <a:p>
                      <a:pPr algn="ctr"/>
                      <a:endParaRPr lang="en-GB" sz="1600" dirty="0"/>
                    </a:p>
                  </a:txBody>
                  <a:tcPr/>
                </a:tc>
                <a:tc>
                  <a:txBody>
                    <a:bodyPr/>
                    <a:lstStyle/>
                    <a:p>
                      <a:pPr algn="ctr"/>
                      <a:r>
                        <a:rPr lang="en-GB" sz="1600" kern="1200" dirty="0">
                          <a:solidFill>
                            <a:schemeClr val="tx1"/>
                          </a:solidFill>
                          <a:latin typeface="+mn-lt"/>
                          <a:ea typeface="+mn-ea"/>
                          <a:cs typeface="+mn-cs"/>
                        </a:rPr>
                        <a:t>[Me &amp; our group]</a:t>
                      </a:r>
                    </a:p>
                    <a:p>
                      <a:pPr marL="0" algn="ctr" defTabSz="914400" rtl="0" eaLnBrk="1" latinLnBrk="0" hangingPunct="1"/>
                      <a:r>
                        <a:rPr lang="en-GB" sz="2000" b="1" kern="1200" dirty="0">
                          <a:solidFill>
                            <a:srgbClr val="FF0000"/>
                          </a:solidFill>
                          <a:latin typeface="+mn-lt"/>
                          <a:ea typeface="+mn-ea"/>
                          <a:cs typeface="+mn-cs"/>
                        </a:rPr>
                        <a:t>Our</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[Me &amp; our group]</a:t>
                      </a:r>
                    </a:p>
                    <a:p>
                      <a:pPr marL="0" algn="ctr" defTabSz="914400" rtl="0" eaLnBrk="1" latinLnBrk="0" hangingPunct="1"/>
                      <a:r>
                        <a:rPr lang="en-GB" sz="2000" b="1" kern="1200" dirty="0">
                          <a:solidFill>
                            <a:srgbClr val="FF0000"/>
                          </a:solidFill>
                          <a:latin typeface="+mn-lt"/>
                          <a:ea typeface="+mn-ea"/>
                          <a:cs typeface="+mn-cs"/>
                        </a:rPr>
                        <a:t>Ours</a:t>
                      </a:r>
                    </a:p>
                  </a:txBody>
                  <a:tcPr anchor="ctr">
                    <a:solidFill>
                      <a:schemeClr val="accent1">
                        <a:lumMod val="20000"/>
                        <a:lumOff val="80000"/>
                      </a:schemeClr>
                    </a:solidFill>
                  </a:tcPr>
                </a:tc>
                <a:extLst>
                  <a:ext uri="{0D108BD9-81ED-4DB2-BD59-A6C34878D82A}">
                    <a16:rowId xmlns:a16="http://schemas.microsoft.com/office/drawing/2014/main" val="3738275998"/>
                  </a:ext>
                </a:extLst>
              </a:tr>
              <a:tr h="370840">
                <a:tc vMerge="1">
                  <a:txBody>
                    <a:bodyPr/>
                    <a:lstStyle/>
                    <a:p>
                      <a:pPr algn="ctr"/>
                      <a:endParaRPr lang="en-GB" b="1" i="1" dirty="0">
                        <a:solidFill>
                          <a:schemeClr val="bg1"/>
                        </a:solidFill>
                      </a:endParaRPr>
                    </a:p>
                  </a:txBody>
                  <a:tcPr>
                    <a:solidFill>
                      <a:schemeClr val="accent5">
                        <a:lumMod val="75000"/>
                      </a:schemeClr>
                    </a:solidFill>
                  </a:tcPr>
                </a:tc>
                <a:tc vMerge="1">
                  <a:txBody>
                    <a:bodyPr/>
                    <a:lstStyle/>
                    <a:p>
                      <a:pPr algn="ctr"/>
                      <a:endParaRPr lang="en-GB" sz="1600" dirty="0"/>
                    </a:p>
                  </a:txBody>
                  <a:tcPr/>
                </a:tc>
                <a:tc vMerge="1">
                  <a:txBody>
                    <a:bodyPr/>
                    <a:lstStyle/>
                    <a:p>
                      <a:pPr algn="ctr"/>
                      <a:endParaRPr lang="en-GB"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[Me &amp; my group, not You]</a:t>
                      </a:r>
                    </a:p>
                    <a:p>
                      <a:pPr marL="0" algn="ctr" defTabSz="914400" rtl="0" eaLnBrk="1" latinLnBrk="0" hangingPunct="1"/>
                      <a:r>
                        <a:rPr lang="en-GB" sz="2000" b="1" kern="1200" dirty="0">
                          <a:solidFill>
                            <a:srgbClr val="FF0000"/>
                          </a:solidFill>
                          <a:latin typeface="+mn-lt"/>
                          <a:ea typeface="+mn-ea"/>
                          <a:cs typeface="+mn-cs"/>
                        </a:rPr>
                        <a:t>Our</a:t>
                      </a:r>
                    </a:p>
                  </a:txBody>
                  <a:tcPr anchor="ctr">
                    <a:solidFill>
                      <a:schemeClr val="accent1">
                        <a:lumMod val="20000"/>
                        <a:lumOff val="80000"/>
                      </a:schemeClr>
                    </a:solidFill>
                  </a:tcPr>
                </a:tc>
                <a:tc>
                  <a:txBody>
                    <a:bodyPr/>
                    <a:lstStyle/>
                    <a:p>
                      <a:pPr algn="ctr"/>
                      <a:r>
                        <a:rPr lang="en-GB" sz="1600" kern="1200" dirty="0">
                          <a:solidFill>
                            <a:schemeClr val="tx1"/>
                          </a:solidFill>
                          <a:latin typeface="+mn-lt"/>
                          <a:ea typeface="+mn-ea"/>
                          <a:cs typeface="+mn-cs"/>
                        </a:rPr>
                        <a:t>[Me &amp; my group, not You]</a:t>
                      </a:r>
                    </a:p>
                    <a:p>
                      <a:pPr marL="0" algn="ctr" defTabSz="914400" rtl="0" eaLnBrk="1" latinLnBrk="0" hangingPunct="1"/>
                      <a:r>
                        <a:rPr lang="en-GB" sz="2000" b="1" kern="1200" dirty="0">
                          <a:solidFill>
                            <a:srgbClr val="FF0000"/>
                          </a:solidFill>
                          <a:latin typeface="+mn-lt"/>
                          <a:ea typeface="+mn-ea"/>
                          <a:cs typeface="+mn-cs"/>
                        </a:rPr>
                        <a:t>Ours</a:t>
                      </a:r>
                    </a:p>
                  </a:txBody>
                  <a:tcPr anchor="ctr">
                    <a:solidFill>
                      <a:schemeClr val="accent1">
                        <a:lumMod val="20000"/>
                        <a:lumOff val="80000"/>
                      </a:schemeClr>
                    </a:solidFill>
                  </a:tcPr>
                </a:tc>
                <a:extLst>
                  <a:ext uri="{0D108BD9-81ED-4DB2-BD59-A6C34878D82A}">
                    <a16:rowId xmlns:a16="http://schemas.microsoft.com/office/drawing/2014/main" val="2832023148"/>
                  </a:ext>
                </a:extLst>
              </a:tr>
              <a:tr h="370840">
                <a:tc vMerge="1">
                  <a:txBody>
                    <a:bodyPr/>
                    <a:lstStyle/>
                    <a:p>
                      <a:pPr algn="ctr"/>
                      <a:endParaRPr lang="en-GB" b="1" i="1" dirty="0">
                        <a:solidFill>
                          <a:schemeClr val="bg1"/>
                        </a:solidFill>
                      </a:endParaRPr>
                    </a:p>
                  </a:txBody>
                  <a:tcPr>
                    <a:solidFill>
                      <a:schemeClr val="accent5">
                        <a:lumMod val="75000"/>
                      </a:schemeClr>
                    </a:solidFill>
                  </a:tcPr>
                </a:tc>
                <a:tc vMerge="1">
                  <a:txBody>
                    <a:bodyPr/>
                    <a:lstStyle/>
                    <a:p>
                      <a:pPr algn="ctr"/>
                      <a:endParaRPr lang="en-GB" sz="1600" dirty="0"/>
                    </a:p>
                  </a:txBody>
                  <a:tcPr/>
                </a:tc>
                <a:tc vMerge="1">
                  <a:txBody>
                    <a:bodyPr/>
                    <a:lstStyle/>
                    <a:p>
                      <a:pPr algn="ctr"/>
                      <a:endParaRPr lang="en-GB" sz="1600" dirty="0"/>
                    </a:p>
                  </a:txBody>
                  <a:tcPr/>
                </a:tc>
                <a:tc>
                  <a:txBody>
                    <a:bodyPr/>
                    <a:lstStyle/>
                    <a:p>
                      <a:pPr marL="0" algn="ctr" defTabSz="914400" rtl="0" eaLnBrk="1" latinLnBrk="0" hangingPunct="1"/>
                      <a:r>
                        <a:rPr lang="en-GB" sz="1600" kern="1200" dirty="0">
                          <a:solidFill>
                            <a:schemeClr val="tx1"/>
                          </a:solidFill>
                          <a:latin typeface="+mn-lt"/>
                          <a:ea typeface="+mn-ea"/>
                          <a:cs typeface="+mn-cs"/>
                        </a:rPr>
                        <a:t>[Everyone]</a:t>
                      </a:r>
                    </a:p>
                    <a:p>
                      <a:pPr marL="0" algn="ctr" defTabSz="914400" rtl="0" eaLnBrk="1" latinLnBrk="0" hangingPunct="1"/>
                      <a:r>
                        <a:rPr lang="en-GB" sz="2000" b="1" kern="1200" dirty="0">
                          <a:solidFill>
                            <a:srgbClr val="FF0000"/>
                          </a:solidFill>
                          <a:latin typeface="+mn-lt"/>
                          <a:ea typeface="+mn-ea"/>
                          <a:cs typeface="+mn-cs"/>
                        </a:rPr>
                        <a:t>Our</a:t>
                      </a:r>
                    </a:p>
                  </a:txBody>
                  <a:tcPr anchor="ctr">
                    <a:solidFill>
                      <a:schemeClr val="accent1">
                        <a:lumMod val="20000"/>
                        <a:lumOff val="80000"/>
                      </a:schemeClr>
                    </a:solidFill>
                  </a:tcPr>
                </a:tc>
                <a:tc>
                  <a:txBody>
                    <a:bodyPr/>
                    <a:lstStyle/>
                    <a:p>
                      <a:pPr marL="0" algn="ctr" defTabSz="914400" rtl="0" eaLnBrk="1" latinLnBrk="0" hangingPunct="1"/>
                      <a:r>
                        <a:rPr lang="en-GB" sz="1600" kern="1200" dirty="0">
                          <a:solidFill>
                            <a:schemeClr val="tx1"/>
                          </a:solidFill>
                          <a:latin typeface="+mn-lt"/>
                          <a:ea typeface="+mn-ea"/>
                          <a:cs typeface="+mn-cs"/>
                        </a:rPr>
                        <a:t>[Everyone]</a:t>
                      </a:r>
                    </a:p>
                    <a:p>
                      <a:pPr marL="0" algn="ctr" defTabSz="914400" rtl="0" eaLnBrk="1" latinLnBrk="0" hangingPunct="1"/>
                      <a:r>
                        <a:rPr lang="en-GB" sz="2000" b="1" kern="1200" dirty="0">
                          <a:solidFill>
                            <a:srgbClr val="FF0000"/>
                          </a:solidFill>
                          <a:latin typeface="+mn-lt"/>
                          <a:ea typeface="+mn-ea"/>
                          <a:cs typeface="+mn-cs"/>
                        </a:rPr>
                        <a:t>Ours</a:t>
                      </a:r>
                    </a:p>
                  </a:txBody>
                  <a:tcPr anchor="ctr">
                    <a:solidFill>
                      <a:schemeClr val="accent1">
                        <a:lumMod val="20000"/>
                        <a:lumOff val="80000"/>
                      </a:schemeClr>
                    </a:solidFill>
                  </a:tcPr>
                </a:tc>
                <a:extLst>
                  <a:ext uri="{0D108BD9-81ED-4DB2-BD59-A6C34878D82A}">
                    <a16:rowId xmlns:a16="http://schemas.microsoft.com/office/drawing/2014/main" val="3127517498"/>
                  </a:ext>
                </a:extLst>
              </a:tr>
            </a:tbl>
          </a:graphicData>
        </a:graphic>
      </p:graphicFrame>
      <p:sp>
        <p:nvSpPr>
          <p:cNvPr id="5" name="TextBox 4">
            <a:extLst>
              <a:ext uri="{FF2B5EF4-FFF2-40B4-BE49-F238E27FC236}">
                <a16:creationId xmlns:a16="http://schemas.microsoft.com/office/drawing/2014/main" id="{D0FC542B-0DFE-4AB3-A9F6-8DBE5110EA80}"/>
              </a:ext>
            </a:extLst>
          </p:cNvPr>
          <p:cNvSpPr txBox="1"/>
          <p:nvPr/>
        </p:nvSpPr>
        <p:spPr>
          <a:xfrm>
            <a:off x="1631504" y="5515560"/>
            <a:ext cx="10440184" cy="923330"/>
          </a:xfrm>
          <a:prstGeom prst="rect">
            <a:avLst/>
          </a:prstGeom>
          <a:noFill/>
        </p:spPr>
        <p:txBody>
          <a:bodyPr wrap="square" rtlCol="0">
            <a:spAutoFit/>
          </a:bodyPr>
          <a:lstStyle/>
          <a:p>
            <a:pPr algn="ctr"/>
            <a:r>
              <a:rPr lang="en-GB" b="1" i="1" dirty="0">
                <a:solidFill>
                  <a:srgbClr val="C00000"/>
                </a:solidFill>
              </a:rPr>
              <a:t>Adjectival forms acknowledge ownership.</a:t>
            </a:r>
          </a:p>
          <a:p>
            <a:pPr algn="ctr"/>
            <a:r>
              <a:rPr lang="en-GB" b="1" i="1" dirty="0">
                <a:solidFill>
                  <a:srgbClr val="C00000"/>
                </a:solidFill>
              </a:rPr>
              <a:t>Nominal forms establish ownership.</a:t>
            </a:r>
          </a:p>
          <a:p>
            <a:pPr algn="ctr"/>
            <a:r>
              <a:rPr lang="en-GB" b="1" i="1" dirty="0">
                <a:solidFill>
                  <a:srgbClr val="7030A0"/>
                </a:solidFill>
              </a:rPr>
              <a:t>If your culture does not acknowledge possession, your language is unlikely to have possessives (e.g. </a:t>
            </a:r>
            <a:r>
              <a:rPr lang="en-GB" b="1" i="1" dirty="0" err="1">
                <a:solidFill>
                  <a:srgbClr val="7030A0"/>
                </a:solidFill>
              </a:rPr>
              <a:t>Pravic</a:t>
            </a:r>
            <a:r>
              <a:rPr lang="en-GB" b="1" i="1" dirty="0">
                <a:solidFill>
                  <a:srgbClr val="7030A0"/>
                </a:solidFill>
              </a:rPr>
              <a:t>). </a:t>
            </a:r>
          </a:p>
        </p:txBody>
      </p:sp>
    </p:spTree>
    <p:extLst>
      <p:ext uri="{BB962C8B-B14F-4D97-AF65-F5344CB8AC3E}">
        <p14:creationId xmlns:p14="http://schemas.microsoft.com/office/powerpoint/2010/main" val="166280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42"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ow: Right 11">
            <a:extLst>
              <a:ext uri="{FF2B5EF4-FFF2-40B4-BE49-F238E27FC236}">
                <a16:creationId xmlns:a16="http://schemas.microsoft.com/office/drawing/2014/main" id="{4D1539E8-C017-42D4-B559-F1EB5EBB258B}"/>
              </a:ext>
            </a:extLst>
          </p:cNvPr>
          <p:cNvSpPr/>
          <p:nvPr/>
        </p:nvSpPr>
        <p:spPr>
          <a:xfrm>
            <a:off x="8832104" y="1763065"/>
            <a:ext cx="864296" cy="182913"/>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Right 10">
            <a:extLst>
              <a:ext uri="{FF2B5EF4-FFF2-40B4-BE49-F238E27FC236}">
                <a16:creationId xmlns:a16="http://schemas.microsoft.com/office/drawing/2014/main" id="{5AEB0953-5D09-45ED-9C93-DB5562BA8297}"/>
              </a:ext>
            </a:extLst>
          </p:cNvPr>
          <p:cNvSpPr/>
          <p:nvPr/>
        </p:nvSpPr>
        <p:spPr>
          <a:xfrm>
            <a:off x="8832104" y="1048704"/>
            <a:ext cx="864296" cy="182913"/>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0" y="0"/>
            <a:ext cx="1440000" cy="6858000"/>
          </a:xfrm>
          <a:ln w="38100">
            <a:solidFill>
              <a:srgbClr val="00B0F0"/>
            </a:solidFill>
            <a:prstDash val="sysDash"/>
          </a:ln>
        </p:spPr>
        <p:txBody>
          <a:bodyPr vert="vert270">
            <a:noAutofit/>
          </a:bodyPr>
          <a:lstStyle/>
          <a:p>
            <a:r>
              <a:rPr lang="en-GB" b="1" dirty="0">
                <a:solidFill>
                  <a:srgbClr val="0070C0"/>
                </a:solidFill>
                <a:effectLst>
                  <a:outerShdw blurRad="38100" dist="38100" dir="2700000" algn="tl">
                    <a:srgbClr val="000000">
                      <a:alpha val="43137"/>
                    </a:srgbClr>
                  </a:outerShdw>
                </a:effectLst>
                <a:latin typeface="+mn-lt"/>
              </a:rPr>
              <a:t>Pronouns:</a:t>
            </a:r>
            <a:br>
              <a:rPr lang="en-GB" b="1" dirty="0">
                <a:solidFill>
                  <a:srgbClr val="0070C0"/>
                </a:solidFill>
                <a:effectLst>
                  <a:outerShdw blurRad="38100" dist="38100" dir="2700000" algn="tl">
                    <a:srgbClr val="000000">
                      <a:alpha val="43137"/>
                    </a:srgbClr>
                  </a:outerShdw>
                </a:effectLst>
                <a:latin typeface="+mn-lt"/>
              </a:rPr>
            </a:br>
            <a:r>
              <a:rPr lang="en-GB" b="1" dirty="0">
                <a:solidFill>
                  <a:srgbClr val="0070C0"/>
                </a:solidFill>
                <a:effectLst>
                  <a:outerShdw blurRad="38100" dist="38100" dir="2700000" algn="tl">
                    <a:srgbClr val="000000">
                      <a:alpha val="43137"/>
                    </a:srgbClr>
                  </a:outerShdw>
                </a:effectLst>
                <a:latin typeface="+mn-lt"/>
              </a:rPr>
              <a:t>Reflexive &amp; Interrogative</a:t>
            </a:r>
          </a:p>
        </p:txBody>
      </p:sp>
      <p:graphicFrame>
        <p:nvGraphicFramePr>
          <p:cNvPr id="4" name="Table 3">
            <a:extLst>
              <a:ext uri="{FF2B5EF4-FFF2-40B4-BE49-F238E27FC236}">
                <a16:creationId xmlns:a16="http://schemas.microsoft.com/office/drawing/2014/main" id="{971C288A-C47E-4676-B89B-13345C32FD9C}"/>
              </a:ext>
            </a:extLst>
          </p:cNvPr>
          <p:cNvGraphicFramePr>
            <a:graphicFrameLocks noGrp="1"/>
          </p:cNvGraphicFramePr>
          <p:nvPr>
            <p:extLst>
              <p:ext uri="{D42A27DB-BD31-4B8C-83A1-F6EECF244321}">
                <p14:modId xmlns:p14="http://schemas.microsoft.com/office/powerpoint/2010/main" val="2141729085"/>
              </p:ext>
            </p:extLst>
          </p:nvPr>
        </p:nvGraphicFramePr>
        <p:xfrm>
          <a:off x="1493594" y="1668270"/>
          <a:ext cx="5290119" cy="3714002"/>
        </p:xfrm>
        <a:graphic>
          <a:graphicData uri="http://schemas.openxmlformats.org/drawingml/2006/table">
            <a:tbl>
              <a:tblPr firstRow="1" bandRow="1">
                <a:tableStyleId>{5940675A-B579-460E-94D1-54222C63F5DA}</a:tableStyleId>
              </a:tblPr>
              <a:tblGrid>
                <a:gridCol w="911937">
                  <a:extLst>
                    <a:ext uri="{9D8B030D-6E8A-4147-A177-3AD203B41FA5}">
                      <a16:colId xmlns:a16="http://schemas.microsoft.com/office/drawing/2014/main" val="3959663726"/>
                    </a:ext>
                  </a:extLst>
                </a:gridCol>
                <a:gridCol w="1979355">
                  <a:extLst>
                    <a:ext uri="{9D8B030D-6E8A-4147-A177-3AD203B41FA5}">
                      <a16:colId xmlns:a16="http://schemas.microsoft.com/office/drawing/2014/main" val="3552128928"/>
                    </a:ext>
                  </a:extLst>
                </a:gridCol>
                <a:gridCol w="2398827">
                  <a:extLst>
                    <a:ext uri="{9D8B030D-6E8A-4147-A177-3AD203B41FA5}">
                      <a16:colId xmlns:a16="http://schemas.microsoft.com/office/drawing/2014/main" val="418709271"/>
                    </a:ext>
                  </a:extLst>
                </a:gridCol>
              </a:tblGrid>
              <a:tr h="360243">
                <a:tc>
                  <a:txBody>
                    <a:bodyPr/>
                    <a:lstStyle/>
                    <a:p>
                      <a:pPr algn="ctr"/>
                      <a:r>
                        <a:rPr lang="en-GB" b="1" i="1" dirty="0">
                          <a:solidFill>
                            <a:schemeClr val="bg1"/>
                          </a:solidFill>
                        </a:rPr>
                        <a:t>Person</a:t>
                      </a:r>
                    </a:p>
                  </a:txBody>
                  <a:tcPr>
                    <a:solidFill>
                      <a:srgbClr val="0070C0"/>
                    </a:solidFill>
                  </a:tcPr>
                </a:tc>
                <a:tc>
                  <a:txBody>
                    <a:bodyPr/>
                    <a:lstStyle/>
                    <a:p>
                      <a:pPr algn="ctr"/>
                      <a:r>
                        <a:rPr lang="en-GB" b="1" i="1" dirty="0">
                          <a:solidFill>
                            <a:schemeClr val="bg1"/>
                          </a:solidFill>
                        </a:rPr>
                        <a:t>Singular</a:t>
                      </a:r>
                    </a:p>
                  </a:txBody>
                  <a:tcPr>
                    <a:solidFill>
                      <a:srgbClr val="0070C0"/>
                    </a:solidFill>
                  </a:tcPr>
                </a:tc>
                <a:tc>
                  <a:txBody>
                    <a:bodyPr/>
                    <a:lstStyle/>
                    <a:p>
                      <a:pPr algn="ctr"/>
                      <a:r>
                        <a:rPr lang="en-GB" b="1" i="1" dirty="0">
                          <a:solidFill>
                            <a:schemeClr val="bg1"/>
                          </a:solidFill>
                        </a:rPr>
                        <a:t>Plural</a:t>
                      </a:r>
                    </a:p>
                  </a:txBody>
                  <a:tcPr>
                    <a:solidFill>
                      <a:srgbClr val="0070C0"/>
                    </a:solidFill>
                  </a:tcPr>
                </a:tc>
                <a:extLst>
                  <a:ext uri="{0D108BD9-81ED-4DB2-BD59-A6C34878D82A}">
                    <a16:rowId xmlns:a16="http://schemas.microsoft.com/office/drawing/2014/main" val="2399226984"/>
                  </a:ext>
                </a:extLst>
              </a:tr>
              <a:tr h="390263">
                <a:tc>
                  <a:txBody>
                    <a:bodyPr/>
                    <a:lstStyle/>
                    <a:p>
                      <a:pPr algn="ctr"/>
                      <a:r>
                        <a:rPr lang="en-GB" b="1" i="1" dirty="0">
                          <a:solidFill>
                            <a:schemeClr val="bg1"/>
                          </a:solidFill>
                        </a:rPr>
                        <a:t>Third</a:t>
                      </a:r>
                    </a:p>
                  </a:txBody>
                  <a:tcPr anchor="ctr">
                    <a:solidFill>
                      <a:schemeClr val="accent5">
                        <a:lumMod val="75000"/>
                      </a:schemeClr>
                    </a:solidFill>
                  </a:tcPr>
                </a:tc>
                <a:tc>
                  <a:txBody>
                    <a:bodyPr/>
                    <a:lstStyle/>
                    <a:p>
                      <a:pPr algn="ctr"/>
                      <a:r>
                        <a:rPr lang="en-GB" sz="2000" b="1" dirty="0">
                          <a:solidFill>
                            <a:srgbClr val="008000"/>
                          </a:solidFill>
                        </a:rPr>
                        <a:t>Herself</a:t>
                      </a:r>
                      <a:r>
                        <a:rPr lang="en-GB" sz="2000" dirty="0"/>
                        <a:t>/</a:t>
                      </a:r>
                      <a:r>
                        <a:rPr lang="en-GB" sz="2000" b="1" kern="1200" dirty="0">
                          <a:solidFill>
                            <a:srgbClr val="008000"/>
                          </a:solidFill>
                        </a:rPr>
                        <a:t>Himself</a:t>
                      </a:r>
                      <a:r>
                        <a:rPr lang="en-GB" sz="2000" dirty="0"/>
                        <a:t>/</a:t>
                      </a:r>
                      <a:r>
                        <a:rPr lang="en-GB" sz="2000" b="1" kern="1200" dirty="0">
                          <a:solidFill>
                            <a:srgbClr val="008000"/>
                          </a:solidFill>
                        </a:rPr>
                        <a:t>Itself/</a:t>
                      </a:r>
                      <a:r>
                        <a:rPr lang="en-GB" sz="2000" b="1" kern="1200" dirty="0" err="1">
                          <a:solidFill>
                            <a:srgbClr val="008000"/>
                          </a:solidFill>
                        </a:rPr>
                        <a:t>Themself</a:t>
                      </a:r>
                      <a:endParaRPr lang="en-GB" sz="2000" b="1" kern="1200" dirty="0">
                        <a:solidFill>
                          <a:srgbClr val="008000"/>
                        </a:solidFill>
                        <a:latin typeface="+mn-lt"/>
                        <a:ea typeface="+mn-ea"/>
                        <a:cs typeface="+mn-cs"/>
                      </a:endParaRPr>
                    </a:p>
                  </a:txBody>
                  <a:tcPr anchor="ctr">
                    <a:solidFill>
                      <a:schemeClr val="accent2">
                        <a:lumMod val="20000"/>
                        <a:lumOff val="80000"/>
                      </a:schemeClr>
                    </a:solidFill>
                  </a:tcPr>
                </a:tc>
                <a:tc>
                  <a:txBody>
                    <a:bodyPr/>
                    <a:lstStyle/>
                    <a:p>
                      <a:pPr algn="ctr"/>
                      <a:r>
                        <a:rPr lang="en-GB" sz="2000" b="1" dirty="0">
                          <a:solidFill>
                            <a:srgbClr val="FF0000"/>
                          </a:solidFill>
                        </a:rPr>
                        <a:t>---</a:t>
                      </a:r>
                      <a:r>
                        <a:rPr lang="en-GB" sz="2000" dirty="0"/>
                        <a:t>/</a:t>
                      </a:r>
                      <a:r>
                        <a:rPr lang="en-GB" sz="2000" b="1" kern="1200" dirty="0">
                          <a:solidFill>
                            <a:srgbClr val="FF0000"/>
                          </a:solidFill>
                          <a:latin typeface="+mn-lt"/>
                          <a:ea typeface="+mn-ea"/>
                          <a:cs typeface="+mn-cs"/>
                        </a:rPr>
                        <a:t>---</a:t>
                      </a:r>
                      <a:r>
                        <a:rPr lang="en-GB" sz="2000" dirty="0"/>
                        <a:t>/</a:t>
                      </a:r>
                      <a:r>
                        <a:rPr lang="en-GB" sz="2000" b="1" kern="1200" dirty="0">
                          <a:solidFill>
                            <a:srgbClr val="008000"/>
                          </a:solidFill>
                        </a:rPr>
                        <a:t>Themselves</a:t>
                      </a:r>
                      <a:endParaRPr lang="en-GB" sz="2000" b="1" kern="1200" dirty="0">
                        <a:solidFill>
                          <a:srgbClr val="008000"/>
                        </a:solidFill>
                        <a:latin typeface="+mn-lt"/>
                        <a:ea typeface="+mn-ea"/>
                        <a:cs typeface="+mn-cs"/>
                      </a:endParaRPr>
                    </a:p>
                  </a:txBody>
                  <a:tcPr anchor="ctr">
                    <a:solidFill>
                      <a:schemeClr val="accent2">
                        <a:lumMod val="20000"/>
                        <a:lumOff val="80000"/>
                      </a:schemeClr>
                    </a:solidFill>
                  </a:tcPr>
                </a:tc>
                <a:extLst>
                  <a:ext uri="{0D108BD9-81ED-4DB2-BD59-A6C34878D82A}">
                    <a16:rowId xmlns:a16="http://schemas.microsoft.com/office/drawing/2014/main" val="2750568594"/>
                  </a:ext>
                </a:extLst>
              </a:tr>
              <a:tr h="870587">
                <a:tc>
                  <a:txBody>
                    <a:bodyPr/>
                    <a:lstStyle/>
                    <a:p>
                      <a:pPr algn="ctr"/>
                      <a:r>
                        <a:rPr lang="en-GB" b="1" i="1" dirty="0">
                          <a:solidFill>
                            <a:schemeClr val="bg1"/>
                          </a:solidFill>
                        </a:rPr>
                        <a:t>Second</a:t>
                      </a:r>
                    </a:p>
                  </a:txBody>
                  <a:tcPr anchor="ctr">
                    <a:solidFill>
                      <a:schemeClr val="accent5">
                        <a:lumMod val="75000"/>
                      </a:schemeClr>
                    </a:solidFill>
                  </a:tcPr>
                </a:tc>
                <a:tc>
                  <a:txBody>
                    <a:bodyPr/>
                    <a:lstStyle/>
                    <a:p>
                      <a:pPr marL="0" algn="ctr" defTabSz="914400" rtl="0" eaLnBrk="1" latinLnBrk="0" hangingPunct="1"/>
                      <a:r>
                        <a:rPr lang="en-GB" sz="2000" b="1" dirty="0">
                          <a:solidFill>
                            <a:srgbClr val="FF0000"/>
                          </a:solidFill>
                        </a:rPr>
                        <a:t>---</a:t>
                      </a:r>
                      <a:r>
                        <a:rPr lang="en-GB" sz="2000" dirty="0"/>
                        <a:t>/</a:t>
                      </a:r>
                      <a:r>
                        <a:rPr lang="en-GB" sz="2000" b="1" kern="1200" dirty="0">
                          <a:solidFill>
                            <a:srgbClr val="FF0000"/>
                          </a:solidFill>
                          <a:latin typeface="+mn-lt"/>
                          <a:ea typeface="+mn-ea"/>
                          <a:cs typeface="+mn-cs"/>
                        </a:rPr>
                        <a:t>---</a:t>
                      </a:r>
                      <a:r>
                        <a:rPr lang="en-GB" sz="2000" dirty="0"/>
                        <a:t>/</a:t>
                      </a:r>
                      <a:r>
                        <a:rPr lang="en-GB" sz="2000" b="1" kern="1200" dirty="0">
                          <a:solidFill>
                            <a:srgbClr val="008000"/>
                          </a:solidFill>
                        </a:rPr>
                        <a:t>Yourself</a:t>
                      </a:r>
                      <a:endParaRPr lang="en-GB" sz="2000" b="1" kern="1200" dirty="0">
                        <a:solidFill>
                          <a:srgbClr val="008000"/>
                        </a:solidFill>
                        <a:latin typeface="+mn-lt"/>
                        <a:ea typeface="+mn-ea"/>
                        <a:cs typeface="+mn-cs"/>
                      </a:endParaRPr>
                    </a:p>
                  </a:txBody>
                  <a:tcPr anchor="ctr">
                    <a:solidFill>
                      <a:schemeClr val="accent3">
                        <a:lumMod val="20000"/>
                        <a:lumOff val="80000"/>
                      </a:schemeClr>
                    </a:solidFill>
                  </a:tcPr>
                </a:tc>
                <a:tc>
                  <a:txBody>
                    <a:bodyPr/>
                    <a:lstStyle/>
                    <a:p>
                      <a:pPr algn="ctr"/>
                      <a:r>
                        <a:rPr lang="en-GB" sz="1600" dirty="0"/>
                        <a:t>[You &amp; one other]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[You &amp; your group]</a:t>
                      </a:r>
                    </a:p>
                    <a:p>
                      <a:pPr marL="0" algn="ctr" defTabSz="914400" rtl="0" eaLnBrk="1" latinLnBrk="0" hangingPunct="1"/>
                      <a:r>
                        <a:rPr lang="en-GB" sz="2000" b="1" kern="1200" dirty="0">
                          <a:solidFill>
                            <a:srgbClr val="008000"/>
                          </a:solidFill>
                          <a:latin typeface="+mn-lt"/>
                          <a:ea typeface="+mn-ea"/>
                          <a:cs typeface="+mn-cs"/>
                        </a:rPr>
                        <a:t>Yourselves</a:t>
                      </a:r>
                    </a:p>
                  </a:txBody>
                  <a:tcPr anchor="ctr">
                    <a:solidFill>
                      <a:schemeClr val="accent3">
                        <a:lumMod val="20000"/>
                        <a:lumOff val="80000"/>
                      </a:schemeClr>
                    </a:solidFill>
                  </a:tcPr>
                </a:tc>
                <a:extLst>
                  <a:ext uri="{0D108BD9-81ED-4DB2-BD59-A6C34878D82A}">
                    <a16:rowId xmlns:a16="http://schemas.microsoft.com/office/drawing/2014/main" val="3327293249"/>
                  </a:ext>
                </a:extLst>
              </a:tr>
              <a:tr h="1763282">
                <a:tc>
                  <a:txBody>
                    <a:bodyPr/>
                    <a:lstStyle/>
                    <a:p>
                      <a:pPr algn="ctr"/>
                      <a:r>
                        <a:rPr lang="en-GB" b="1" i="1" dirty="0">
                          <a:solidFill>
                            <a:schemeClr val="bg1"/>
                          </a:solidFill>
                        </a:rPr>
                        <a:t>First</a:t>
                      </a:r>
                    </a:p>
                  </a:txBody>
                  <a:tcPr anchor="ctr">
                    <a:solidFill>
                      <a:schemeClr val="accent5">
                        <a:lumMod val="75000"/>
                      </a:schemeClr>
                    </a:solidFill>
                  </a:tcPr>
                </a:tc>
                <a:tc>
                  <a:txBody>
                    <a:bodyPr/>
                    <a:lstStyle/>
                    <a:p>
                      <a:pPr marL="0" algn="ctr" defTabSz="914400" rtl="0" eaLnBrk="1" latinLnBrk="0" hangingPunct="1"/>
                      <a:r>
                        <a:rPr lang="en-GB" sz="2000" b="1" kern="1200" dirty="0">
                          <a:solidFill>
                            <a:srgbClr val="008000"/>
                          </a:solidFill>
                          <a:latin typeface="+mn-lt"/>
                          <a:ea typeface="+mn-ea"/>
                          <a:cs typeface="+mn-cs"/>
                        </a:rPr>
                        <a:t>Me, Myself</a:t>
                      </a:r>
                    </a:p>
                  </a:txBody>
                  <a:tcPr anchor="ctr">
                    <a:solidFill>
                      <a:schemeClr val="accent1">
                        <a:lumMod val="20000"/>
                        <a:lumOff val="80000"/>
                      </a:schemeClr>
                    </a:solidFill>
                  </a:tcPr>
                </a:tc>
                <a:tc>
                  <a:txBody>
                    <a:bodyPr/>
                    <a:lstStyle/>
                    <a:p>
                      <a:pPr marL="0" algn="ctr" defTabSz="914400" rtl="0" eaLnBrk="1" latinLnBrk="0" hangingPunct="1"/>
                      <a:r>
                        <a:rPr lang="en-GB" sz="1600" kern="1200" dirty="0">
                          <a:solidFill>
                            <a:schemeClr val="tx1"/>
                          </a:solidFill>
                          <a:latin typeface="+mn-lt"/>
                          <a:ea typeface="+mn-ea"/>
                          <a:cs typeface="+mn-cs"/>
                        </a:rPr>
                        <a:t>[Me &amp; You]</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[Me &amp; another, not You]</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[Me &amp; our group]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[Me &amp; my group, not You]</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tx1"/>
                          </a:solidFill>
                          <a:latin typeface="+mn-lt"/>
                          <a:ea typeface="+mn-ea"/>
                          <a:cs typeface="+mn-cs"/>
                        </a:rPr>
                        <a:t>[Everyone]</a:t>
                      </a:r>
                    </a:p>
                    <a:p>
                      <a:pPr marL="0" algn="ctr" defTabSz="914400" rtl="0" eaLnBrk="1" latinLnBrk="0" hangingPunct="1"/>
                      <a:r>
                        <a:rPr lang="en-GB" sz="2000" b="1" kern="1200" dirty="0">
                          <a:solidFill>
                            <a:srgbClr val="008000"/>
                          </a:solidFill>
                          <a:latin typeface="+mn-lt"/>
                          <a:ea typeface="+mn-ea"/>
                          <a:cs typeface="+mn-cs"/>
                        </a:rPr>
                        <a:t>Ourselves</a:t>
                      </a:r>
                    </a:p>
                  </a:txBody>
                  <a:tcPr anchor="ctr">
                    <a:solidFill>
                      <a:schemeClr val="accent1">
                        <a:lumMod val="20000"/>
                        <a:lumOff val="80000"/>
                      </a:schemeClr>
                    </a:solidFill>
                  </a:tcPr>
                </a:tc>
                <a:extLst>
                  <a:ext uri="{0D108BD9-81ED-4DB2-BD59-A6C34878D82A}">
                    <a16:rowId xmlns:a16="http://schemas.microsoft.com/office/drawing/2014/main" val="1177964316"/>
                  </a:ext>
                </a:extLst>
              </a:tr>
            </a:tbl>
          </a:graphicData>
        </a:graphic>
      </p:graphicFrame>
      <p:sp>
        <p:nvSpPr>
          <p:cNvPr id="3" name="Rectangle: Rounded Corners 2">
            <a:extLst>
              <a:ext uri="{FF2B5EF4-FFF2-40B4-BE49-F238E27FC236}">
                <a16:creationId xmlns:a16="http://schemas.microsoft.com/office/drawing/2014/main" id="{5350AD34-0F1E-4F78-B6AD-DCE5DCB78758}"/>
              </a:ext>
            </a:extLst>
          </p:cNvPr>
          <p:cNvSpPr/>
          <p:nvPr/>
        </p:nvSpPr>
        <p:spPr>
          <a:xfrm>
            <a:off x="9696400" y="873398"/>
            <a:ext cx="2448000" cy="540000"/>
          </a:xfrm>
          <a:prstGeom prst="roundRect">
            <a:avLst/>
          </a:prstGeom>
          <a:solidFill>
            <a:srgbClr val="FFCCCC"/>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8000"/>
                </a:solidFill>
              </a:rPr>
              <a:t>Who, Whom, Whose</a:t>
            </a:r>
          </a:p>
        </p:txBody>
      </p:sp>
      <p:sp>
        <p:nvSpPr>
          <p:cNvPr id="6" name="TextBox 5">
            <a:extLst>
              <a:ext uri="{FF2B5EF4-FFF2-40B4-BE49-F238E27FC236}">
                <a16:creationId xmlns:a16="http://schemas.microsoft.com/office/drawing/2014/main" id="{2A48680B-28E2-4050-9420-F7834FDB2C63}"/>
              </a:ext>
            </a:extLst>
          </p:cNvPr>
          <p:cNvSpPr txBox="1"/>
          <p:nvPr/>
        </p:nvSpPr>
        <p:spPr>
          <a:xfrm>
            <a:off x="1493594" y="960384"/>
            <a:ext cx="5290119" cy="707886"/>
          </a:xfrm>
          <a:prstGeom prst="rect">
            <a:avLst/>
          </a:prstGeom>
          <a:noFill/>
        </p:spPr>
        <p:txBody>
          <a:bodyPr wrap="square" rtlCol="0">
            <a:spAutoFit/>
          </a:bodyPr>
          <a:lstStyle/>
          <a:p>
            <a:pPr algn="ctr"/>
            <a:r>
              <a:rPr lang="en-GB" sz="4000" b="1" dirty="0">
                <a:solidFill>
                  <a:srgbClr val="FF0000"/>
                </a:solidFill>
                <a:ea typeface="+mj-ea"/>
                <a:cs typeface="+mj-cs"/>
              </a:rPr>
              <a:t>Reflexive Pronouns</a:t>
            </a:r>
          </a:p>
        </p:txBody>
      </p:sp>
      <p:sp>
        <p:nvSpPr>
          <p:cNvPr id="7" name="TextBox 6">
            <a:extLst>
              <a:ext uri="{FF2B5EF4-FFF2-40B4-BE49-F238E27FC236}">
                <a16:creationId xmlns:a16="http://schemas.microsoft.com/office/drawing/2014/main" id="{61063602-E692-4F1F-8F18-19769DBE42C1}"/>
              </a:ext>
            </a:extLst>
          </p:cNvPr>
          <p:cNvSpPr txBox="1"/>
          <p:nvPr/>
        </p:nvSpPr>
        <p:spPr>
          <a:xfrm>
            <a:off x="7032104" y="165512"/>
            <a:ext cx="5112296" cy="707886"/>
          </a:xfrm>
          <a:prstGeom prst="rect">
            <a:avLst/>
          </a:prstGeom>
          <a:noFill/>
        </p:spPr>
        <p:txBody>
          <a:bodyPr wrap="square" rtlCol="0">
            <a:spAutoFit/>
          </a:bodyPr>
          <a:lstStyle/>
          <a:p>
            <a:pPr algn="ctr"/>
            <a:r>
              <a:rPr lang="en-GB" sz="4000" b="1" dirty="0">
                <a:solidFill>
                  <a:srgbClr val="FF0000"/>
                </a:solidFill>
                <a:ea typeface="+mj-ea"/>
                <a:cs typeface="+mj-cs"/>
              </a:rPr>
              <a:t>Interrogative Pronouns</a:t>
            </a:r>
          </a:p>
        </p:txBody>
      </p:sp>
      <p:sp>
        <p:nvSpPr>
          <p:cNvPr id="8" name="Rectangle: Rounded Corners 7">
            <a:extLst>
              <a:ext uri="{FF2B5EF4-FFF2-40B4-BE49-F238E27FC236}">
                <a16:creationId xmlns:a16="http://schemas.microsoft.com/office/drawing/2014/main" id="{20C04A81-AFAC-44EA-A582-802668336993}"/>
              </a:ext>
            </a:extLst>
          </p:cNvPr>
          <p:cNvSpPr/>
          <p:nvPr/>
        </p:nvSpPr>
        <p:spPr>
          <a:xfrm>
            <a:off x="9696128" y="1581284"/>
            <a:ext cx="2448272" cy="540000"/>
          </a:xfrm>
          <a:prstGeom prst="roundRect">
            <a:avLst/>
          </a:prstGeom>
          <a:solidFill>
            <a:srgbClr val="FFFFCC"/>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8000"/>
                </a:solidFill>
              </a:rPr>
              <a:t>What, Which</a:t>
            </a:r>
          </a:p>
        </p:txBody>
      </p:sp>
      <p:sp>
        <p:nvSpPr>
          <p:cNvPr id="9" name="Rectangle: Rounded Corners 8">
            <a:extLst>
              <a:ext uri="{FF2B5EF4-FFF2-40B4-BE49-F238E27FC236}">
                <a16:creationId xmlns:a16="http://schemas.microsoft.com/office/drawing/2014/main" id="{34962F53-14FF-4B14-A016-66D66543F7AB}"/>
              </a:ext>
            </a:extLst>
          </p:cNvPr>
          <p:cNvSpPr/>
          <p:nvPr/>
        </p:nvSpPr>
        <p:spPr>
          <a:xfrm>
            <a:off x="7032104" y="873398"/>
            <a:ext cx="1800000" cy="540000"/>
          </a:xfrm>
          <a:prstGeom prst="roundRect">
            <a:avLst/>
          </a:prstGeom>
          <a:solidFill>
            <a:srgbClr val="FFCCCC"/>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70C0"/>
                </a:solidFill>
              </a:rPr>
              <a:t>She, He, They</a:t>
            </a:r>
          </a:p>
        </p:txBody>
      </p:sp>
      <p:sp>
        <p:nvSpPr>
          <p:cNvPr id="10" name="Rectangle: Rounded Corners 9">
            <a:extLst>
              <a:ext uri="{FF2B5EF4-FFF2-40B4-BE49-F238E27FC236}">
                <a16:creationId xmlns:a16="http://schemas.microsoft.com/office/drawing/2014/main" id="{B5D4E4B1-9088-4D67-8AE9-0F9B37A2BD82}"/>
              </a:ext>
            </a:extLst>
          </p:cNvPr>
          <p:cNvSpPr/>
          <p:nvPr/>
        </p:nvSpPr>
        <p:spPr>
          <a:xfrm>
            <a:off x="7033098" y="1575135"/>
            <a:ext cx="1800000" cy="540000"/>
          </a:xfrm>
          <a:prstGeom prst="roundRect">
            <a:avLst/>
          </a:prstGeom>
          <a:solidFill>
            <a:srgbClr val="FFFFCC"/>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70C0"/>
                </a:solidFill>
              </a:rPr>
              <a:t>It, They</a:t>
            </a:r>
          </a:p>
        </p:txBody>
      </p:sp>
      <p:sp>
        <p:nvSpPr>
          <p:cNvPr id="13" name="TextBox 12">
            <a:extLst>
              <a:ext uri="{FF2B5EF4-FFF2-40B4-BE49-F238E27FC236}">
                <a16:creationId xmlns:a16="http://schemas.microsoft.com/office/drawing/2014/main" id="{B39A9364-EAEC-4E4D-A116-AB7A12919C26}"/>
              </a:ext>
            </a:extLst>
          </p:cNvPr>
          <p:cNvSpPr txBox="1"/>
          <p:nvPr/>
        </p:nvSpPr>
        <p:spPr>
          <a:xfrm>
            <a:off x="7032104" y="2276872"/>
            <a:ext cx="5112296" cy="461665"/>
          </a:xfrm>
          <a:prstGeom prst="rect">
            <a:avLst/>
          </a:prstGeom>
          <a:noFill/>
        </p:spPr>
        <p:txBody>
          <a:bodyPr wrap="square" rtlCol="0">
            <a:spAutoFit/>
          </a:bodyPr>
          <a:lstStyle/>
          <a:p>
            <a:pPr algn="ctr"/>
            <a:r>
              <a:rPr lang="en-GB" sz="2400" b="1" i="1" dirty="0">
                <a:solidFill>
                  <a:srgbClr val="7030A0"/>
                </a:solidFill>
                <a:ea typeface="+mj-ea"/>
                <a:cs typeface="+mj-cs"/>
              </a:rPr>
              <a:t>But what about…</a:t>
            </a:r>
          </a:p>
        </p:txBody>
      </p:sp>
      <p:sp>
        <p:nvSpPr>
          <p:cNvPr id="14" name="Arrow: Right 13">
            <a:extLst>
              <a:ext uri="{FF2B5EF4-FFF2-40B4-BE49-F238E27FC236}">
                <a16:creationId xmlns:a16="http://schemas.microsoft.com/office/drawing/2014/main" id="{7971B901-3737-4311-BCCD-E9D6A93AA4FC}"/>
              </a:ext>
            </a:extLst>
          </p:cNvPr>
          <p:cNvSpPr/>
          <p:nvPr/>
        </p:nvSpPr>
        <p:spPr>
          <a:xfrm>
            <a:off x="8831110" y="3347613"/>
            <a:ext cx="864296" cy="182913"/>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53135293-9F09-482E-B0D1-3BC943C028CE}"/>
              </a:ext>
            </a:extLst>
          </p:cNvPr>
          <p:cNvSpPr/>
          <p:nvPr/>
        </p:nvSpPr>
        <p:spPr>
          <a:xfrm>
            <a:off x="9695134" y="2899070"/>
            <a:ext cx="2448272" cy="1080000"/>
          </a:xfrm>
          <a:prstGeom prst="roundRect">
            <a:avLst/>
          </a:prstGeom>
          <a:solidFill>
            <a:srgbClr val="FFFFCC"/>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8000"/>
                </a:solidFill>
              </a:rPr>
              <a:t>When</a:t>
            </a:r>
          </a:p>
        </p:txBody>
      </p:sp>
      <p:sp>
        <p:nvSpPr>
          <p:cNvPr id="16" name="Rectangle: Rounded Corners 15">
            <a:extLst>
              <a:ext uri="{FF2B5EF4-FFF2-40B4-BE49-F238E27FC236}">
                <a16:creationId xmlns:a16="http://schemas.microsoft.com/office/drawing/2014/main" id="{3FB9B186-26F6-4F92-B2A9-BC1EE12EED4F}"/>
              </a:ext>
            </a:extLst>
          </p:cNvPr>
          <p:cNvSpPr/>
          <p:nvPr/>
        </p:nvSpPr>
        <p:spPr>
          <a:xfrm>
            <a:off x="7032104" y="2892921"/>
            <a:ext cx="1800000" cy="1080000"/>
          </a:xfrm>
          <a:prstGeom prst="roundRect">
            <a:avLst/>
          </a:prstGeom>
          <a:solidFill>
            <a:srgbClr val="FFFFCC"/>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70C0"/>
                </a:solidFill>
              </a:rPr>
              <a:t>Today, Yesterday,</a:t>
            </a:r>
          </a:p>
          <a:p>
            <a:pPr algn="ctr"/>
            <a:r>
              <a:rPr lang="en-GB" sz="2000" b="1" dirty="0">
                <a:solidFill>
                  <a:srgbClr val="0070C0"/>
                </a:solidFill>
              </a:rPr>
              <a:t>in a minute</a:t>
            </a:r>
          </a:p>
        </p:txBody>
      </p:sp>
      <p:sp>
        <p:nvSpPr>
          <p:cNvPr id="17" name="Arrow: Right 16">
            <a:extLst>
              <a:ext uri="{FF2B5EF4-FFF2-40B4-BE49-F238E27FC236}">
                <a16:creationId xmlns:a16="http://schemas.microsoft.com/office/drawing/2014/main" id="{AAA81D09-6057-4281-9BEC-FBE27018AA3F}"/>
              </a:ext>
            </a:extLst>
          </p:cNvPr>
          <p:cNvSpPr/>
          <p:nvPr/>
        </p:nvSpPr>
        <p:spPr>
          <a:xfrm>
            <a:off x="8831110" y="4581997"/>
            <a:ext cx="864296" cy="182913"/>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19612006-316A-4B3C-BBEE-5EC27D289922}"/>
              </a:ext>
            </a:extLst>
          </p:cNvPr>
          <p:cNvSpPr/>
          <p:nvPr/>
        </p:nvSpPr>
        <p:spPr>
          <a:xfrm>
            <a:off x="9695134" y="4145752"/>
            <a:ext cx="2448272" cy="1080000"/>
          </a:xfrm>
          <a:prstGeom prst="roundRect">
            <a:avLst/>
          </a:prstGeom>
          <a:solidFill>
            <a:srgbClr val="FFFFCC"/>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8000"/>
                </a:solidFill>
              </a:rPr>
              <a:t>Where</a:t>
            </a:r>
          </a:p>
        </p:txBody>
      </p:sp>
      <p:sp>
        <p:nvSpPr>
          <p:cNvPr id="19" name="Rectangle: Rounded Corners 18">
            <a:extLst>
              <a:ext uri="{FF2B5EF4-FFF2-40B4-BE49-F238E27FC236}">
                <a16:creationId xmlns:a16="http://schemas.microsoft.com/office/drawing/2014/main" id="{9A293D3F-AFEC-4327-8E74-BA9055CF1592}"/>
              </a:ext>
            </a:extLst>
          </p:cNvPr>
          <p:cNvSpPr/>
          <p:nvPr/>
        </p:nvSpPr>
        <p:spPr>
          <a:xfrm>
            <a:off x="7032104" y="4139603"/>
            <a:ext cx="1800000" cy="1080000"/>
          </a:xfrm>
          <a:prstGeom prst="roundRect">
            <a:avLst/>
          </a:prstGeom>
          <a:solidFill>
            <a:srgbClr val="FFFFCC"/>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70C0"/>
                </a:solidFill>
              </a:rPr>
              <a:t>Here,</a:t>
            </a:r>
          </a:p>
          <a:p>
            <a:pPr algn="ctr"/>
            <a:r>
              <a:rPr lang="en-GB" sz="2000" b="1" dirty="0">
                <a:solidFill>
                  <a:srgbClr val="0070C0"/>
                </a:solidFill>
              </a:rPr>
              <a:t>There,</a:t>
            </a:r>
          </a:p>
          <a:p>
            <a:pPr algn="ctr"/>
            <a:r>
              <a:rPr lang="en-GB" sz="2000" b="1" dirty="0">
                <a:solidFill>
                  <a:srgbClr val="0070C0"/>
                </a:solidFill>
              </a:rPr>
              <a:t>Yon</a:t>
            </a:r>
          </a:p>
        </p:txBody>
      </p:sp>
      <p:sp>
        <p:nvSpPr>
          <p:cNvPr id="20" name="Arrow: Right 19">
            <a:extLst>
              <a:ext uri="{FF2B5EF4-FFF2-40B4-BE49-F238E27FC236}">
                <a16:creationId xmlns:a16="http://schemas.microsoft.com/office/drawing/2014/main" id="{802B979B-AA53-4EC6-A43D-FAB066EBB9BF}"/>
              </a:ext>
            </a:extLst>
          </p:cNvPr>
          <p:cNvSpPr/>
          <p:nvPr/>
        </p:nvSpPr>
        <p:spPr>
          <a:xfrm>
            <a:off x="8830116" y="5828552"/>
            <a:ext cx="864296" cy="182913"/>
          </a:xfrm>
          <a:prstGeom prst="rightArrow">
            <a:avLst/>
          </a:prstGeom>
          <a:solidFill>
            <a:schemeClr val="bg1">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Rounded Corners 20">
            <a:extLst>
              <a:ext uri="{FF2B5EF4-FFF2-40B4-BE49-F238E27FC236}">
                <a16:creationId xmlns:a16="http://schemas.microsoft.com/office/drawing/2014/main" id="{86BB01E7-E065-4A3B-8477-45413F9F9F4D}"/>
              </a:ext>
            </a:extLst>
          </p:cNvPr>
          <p:cNvSpPr/>
          <p:nvPr/>
        </p:nvSpPr>
        <p:spPr>
          <a:xfrm>
            <a:off x="9694140" y="5392307"/>
            <a:ext cx="2448272" cy="1080000"/>
          </a:xfrm>
          <a:prstGeom prst="roundRect">
            <a:avLst/>
          </a:prstGeom>
          <a:solidFill>
            <a:srgbClr val="FFFFCC"/>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8000"/>
                </a:solidFill>
              </a:rPr>
              <a:t>Why and How</a:t>
            </a:r>
          </a:p>
        </p:txBody>
      </p:sp>
      <p:sp>
        <p:nvSpPr>
          <p:cNvPr id="22" name="Rectangle: Rounded Corners 21">
            <a:extLst>
              <a:ext uri="{FF2B5EF4-FFF2-40B4-BE49-F238E27FC236}">
                <a16:creationId xmlns:a16="http://schemas.microsoft.com/office/drawing/2014/main" id="{1CA9D5B3-2216-4660-9E48-551FB66DD6AE}"/>
              </a:ext>
            </a:extLst>
          </p:cNvPr>
          <p:cNvSpPr/>
          <p:nvPr/>
        </p:nvSpPr>
        <p:spPr>
          <a:xfrm>
            <a:off x="7031110" y="5386158"/>
            <a:ext cx="1800000" cy="1080000"/>
          </a:xfrm>
          <a:prstGeom prst="roundRect">
            <a:avLst/>
          </a:prstGeom>
          <a:solidFill>
            <a:srgbClr val="FFFFCC"/>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rgbClr val="0070C0"/>
                </a:solidFill>
              </a:rPr>
              <a:t>Because?</a:t>
            </a:r>
          </a:p>
          <a:p>
            <a:pPr algn="ctr"/>
            <a:r>
              <a:rPr lang="en-GB" sz="2000" b="1" dirty="0">
                <a:solidFill>
                  <a:srgbClr val="0070C0"/>
                </a:solidFill>
              </a:rPr>
              <a:t>Like this?</a:t>
            </a:r>
          </a:p>
        </p:txBody>
      </p:sp>
      <p:sp>
        <p:nvSpPr>
          <p:cNvPr id="23" name="Flowchart: Process 22">
            <a:extLst>
              <a:ext uri="{FF2B5EF4-FFF2-40B4-BE49-F238E27FC236}">
                <a16:creationId xmlns:a16="http://schemas.microsoft.com/office/drawing/2014/main" id="{C384400B-5C55-4F5A-A171-A5E340BB0E56}"/>
              </a:ext>
            </a:extLst>
          </p:cNvPr>
          <p:cNvSpPr/>
          <p:nvPr/>
        </p:nvSpPr>
        <p:spPr>
          <a:xfrm>
            <a:off x="6861692" y="0"/>
            <a:ext cx="45719" cy="6858000"/>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1399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par>
                          <p:cTn id="29" fill="hold">
                            <p:stCondLst>
                              <p:cond delay="3000"/>
                            </p:stCondLst>
                            <p:childTnLst>
                              <p:par>
                                <p:cTn id="30" presetID="53" presetClass="entr" presetSubtype="16" fill="hold" grpId="0" nodeType="after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animEffect transition="in" filter="fade">
                                      <p:cBhvr>
                                        <p:cTn id="34" dur="500"/>
                                        <p:tgtEl>
                                          <p:spTgt spid="3"/>
                                        </p:tgtEl>
                                      </p:cBhvr>
                                    </p:animEffect>
                                  </p:childTnLst>
                                </p:cTn>
                              </p:par>
                            </p:childTnLst>
                          </p:cTn>
                        </p:par>
                        <p:par>
                          <p:cTn id="35" fill="hold">
                            <p:stCondLst>
                              <p:cond delay="3500"/>
                            </p:stCondLst>
                            <p:childTnLst>
                              <p:par>
                                <p:cTn id="36" presetID="53" presetClass="entr" presetSubtype="16"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left)">
                                      <p:cBhvr>
                                        <p:cTn id="44" dur="500"/>
                                        <p:tgtEl>
                                          <p:spTgt spid="12"/>
                                        </p:tgtEl>
                                      </p:cBhvr>
                                    </p:animEffect>
                                  </p:childTnLst>
                                </p:cTn>
                              </p:par>
                            </p:childTnLst>
                          </p:cTn>
                        </p:par>
                        <p:par>
                          <p:cTn id="45" fill="hold">
                            <p:stCondLst>
                              <p:cond delay="4500"/>
                            </p:stCondLst>
                            <p:childTnLst>
                              <p:par>
                                <p:cTn id="46" presetID="53" presetClass="entr" presetSubtype="16"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500" fill="hold"/>
                                        <p:tgtEl>
                                          <p:spTgt spid="8"/>
                                        </p:tgtEl>
                                        <p:attrNameLst>
                                          <p:attrName>ppt_w</p:attrName>
                                        </p:attrNameLst>
                                      </p:cBhvr>
                                      <p:tavLst>
                                        <p:tav tm="0">
                                          <p:val>
                                            <p:fltVal val="0"/>
                                          </p:val>
                                        </p:tav>
                                        <p:tav tm="100000">
                                          <p:val>
                                            <p:strVal val="#ppt_w"/>
                                          </p:val>
                                        </p:tav>
                                      </p:tavLst>
                                    </p:anim>
                                    <p:anim calcmode="lin" valueType="num">
                                      <p:cBhvr>
                                        <p:cTn id="49" dur="500" fill="hold"/>
                                        <p:tgtEl>
                                          <p:spTgt spid="8"/>
                                        </p:tgtEl>
                                        <p:attrNameLst>
                                          <p:attrName>ppt_h</p:attrName>
                                        </p:attrNameLst>
                                      </p:cBhvr>
                                      <p:tavLst>
                                        <p:tav tm="0">
                                          <p:val>
                                            <p:fltVal val="0"/>
                                          </p:val>
                                        </p:tav>
                                        <p:tav tm="100000">
                                          <p:val>
                                            <p:strVal val="#ppt_h"/>
                                          </p:val>
                                        </p:tav>
                                      </p:tavLst>
                                    </p:anim>
                                    <p:animEffect transition="in" filter="fade">
                                      <p:cBhvr>
                                        <p:cTn id="50" dur="500"/>
                                        <p:tgtEl>
                                          <p:spTgt spid="8"/>
                                        </p:tgtEl>
                                      </p:cBhvr>
                                    </p:animEffect>
                                  </p:childTnLst>
                                </p:cTn>
                              </p:par>
                            </p:childTnLst>
                          </p:cTn>
                        </p:par>
                        <p:par>
                          <p:cTn id="51" fill="hold">
                            <p:stCondLst>
                              <p:cond delay="5000"/>
                            </p:stCondLst>
                            <p:childTnLst>
                              <p:par>
                                <p:cTn id="52" presetID="53" presetClass="entr" presetSubtype="16" fill="hold" grpId="0" nodeType="afterEffect">
                                  <p:stCondLst>
                                    <p:cond delay="1000"/>
                                  </p:stCondLst>
                                  <p:childTnLst>
                                    <p:set>
                                      <p:cBhvr>
                                        <p:cTn id="53" dur="1" fill="hold">
                                          <p:stCondLst>
                                            <p:cond delay="0"/>
                                          </p:stCondLst>
                                        </p:cTn>
                                        <p:tgtEl>
                                          <p:spTgt spid="13"/>
                                        </p:tgtEl>
                                        <p:attrNameLst>
                                          <p:attrName>style.visibility</p:attrName>
                                        </p:attrNameLst>
                                      </p:cBhvr>
                                      <p:to>
                                        <p:strVal val="visible"/>
                                      </p:to>
                                    </p:set>
                                    <p:anim calcmode="lin" valueType="num">
                                      <p:cBhvr>
                                        <p:cTn id="54" dur="500" fill="hold"/>
                                        <p:tgtEl>
                                          <p:spTgt spid="13"/>
                                        </p:tgtEl>
                                        <p:attrNameLst>
                                          <p:attrName>ppt_w</p:attrName>
                                        </p:attrNameLst>
                                      </p:cBhvr>
                                      <p:tavLst>
                                        <p:tav tm="0">
                                          <p:val>
                                            <p:fltVal val="0"/>
                                          </p:val>
                                        </p:tav>
                                        <p:tav tm="100000">
                                          <p:val>
                                            <p:strVal val="#ppt_w"/>
                                          </p:val>
                                        </p:tav>
                                      </p:tavLst>
                                    </p:anim>
                                    <p:anim calcmode="lin" valueType="num">
                                      <p:cBhvr>
                                        <p:cTn id="55" dur="500" fill="hold"/>
                                        <p:tgtEl>
                                          <p:spTgt spid="13"/>
                                        </p:tgtEl>
                                        <p:attrNameLst>
                                          <p:attrName>ppt_h</p:attrName>
                                        </p:attrNameLst>
                                      </p:cBhvr>
                                      <p:tavLst>
                                        <p:tav tm="0">
                                          <p:val>
                                            <p:fltVal val="0"/>
                                          </p:val>
                                        </p:tav>
                                        <p:tav tm="100000">
                                          <p:val>
                                            <p:strVal val="#ppt_h"/>
                                          </p:val>
                                        </p:tav>
                                      </p:tavLst>
                                    </p:anim>
                                    <p:animEffect transition="in" filter="fade">
                                      <p:cBhvr>
                                        <p:cTn id="56" dur="500"/>
                                        <p:tgtEl>
                                          <p:spTgt spid="13"/>
                                        </p:tgtEl>
                                      </p:cBhvr>
                                    </p:animEffect>
                                  </p:childTnLst>
                                </p:cTn>
                              </p:par>
                            </p:childTnLst>
                          </p:cTn>
                        </p:par>
                        <p:par>
                          <p:cTn id="57" fill="hold">
                            <p:stCondLst>
                              <p:cond delay="6500"/>
                            </p:stCondLst>
                            <p:childTnLst>
                              <p:par>
                                <p:cTn id="58" presetID="53" presetClass="entr" presetSubtype="16" fill="hold" grpId="0" nodeType="afterEffect">
                                  <p:stCondLst>
                                    <p:cond delay="0"/>
                                  </p:stCondLst>
                                  <p:childTnLst>
                                    <p:set>
                                      <p:cBhvr>
                                        <p:cTn id="59" dur="1" fill="hold">
                                          <p:stCondLst>
                                            <p:cond delay="0"/>
                                          </p:stCondLst>
                                        </p:cTn>
                                        <p:tgtEl>
                                          <p:spTgt spid="16"/>
                                        </p:tgtEl>
                                        <p:attrNameLst>
                                          <p:attrName>style.visibility</p:attrName>
                                        </p:attrNameLst>
                                      </p:cBhvr>
                                      <p:to>
                                        <p:strVal val="visible"/>
                                      </p:to>
                                    </p:set>
                                    <p:anim calcmode="lin" valueType="num">
                                      <p:cBhvr>
                                        <p:cTn id="60" dur="500" fill="hold"/>
                                        <p:tgtEl>
                                          <p:spTgt spid="16"/>
                                        </p:tgtEl>
                                        <p:attrNameLst>
                                          <p:attrName>ppt_w</p:attrName>
                                        </p:attrNameLst>
                                      </p:cBhvr>
                                      <p:tavLst>
                                        <p:tav tm="0">
                                          <p:val>
                                            <p:fltVal val="0"/>
                                          </p:val>
                                        </p:tav>
                                        <p:tav tm="100000">
                                          <p:val>
                                            <p:strVal val="#ppt_w"/>
                                          </p:val>
                                        </p:tav>
                                      </p:tavLst>
                                    </p:anim>
                                    <p:anim calcmode="lin" valueType="num">
                                      <p:cBhvr>
                                        <p:cTn id="61" dur="500" fill="hold"/>
                                        <p:tgtEl>
                                          <p:spTgt spid="16"/>
                                        </p:tgtEl>
                                        <p:attrNameLst>
                                          <p:attrName>ppt_h</p:attrName>
                                        </p:attrNameLst>
                                      </p:cBhvr>
                                      <p:tavLst>
                                        <p:tav tm="0">
                                          <p:val>
                                            <p:fltVal val="0"/>
                                          </p:val>
                                        </p:tav>
                                        <p:tav tm="100000">
                                          <p:val>
                                            <p:strVal val="#ppt_h"/>
                                          </p:val>
                                        </p:tav>
                                      </p:tavLst>
                                    </p:anim>
                                    <p:animEffect transition="in" filter="fade">
                                      <p:cBhvr>
                                        <p:cTn id="62" dur="500"/>
                                        <p:tgtEl>
                                          <p:spTgt spid="16"/>
                                        </p:tgtEl>
                                      </p:cBhvr>
                                    </p:animEffect>
                                  </p:childTnLst>
                                </p:cTn>
                              </p:par>
                            </p:childTnLst>
                          </p:cTn>
                        </p:par>
                        <p:par>
                          <p:cTn id="63" fill="hold">
                            <p:stCondLst>
                              <p:cond delay="7000"/>
                            </p:stCondLst>
                            <p:childTnLst>
                              <p:par>
                                <p:cTn id="64" presetID="22" presetClass="entr" presetSubtype="8"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left)">
                                      <p:cBhvr>
                                        <p:cTn id="66" dur="500"/>
                                        <p:tgtEl>
                                          <p:spTgt spid="14"/>
                                        </p:tgtEl>
                                      </p:cBhvr>
                                    </p:animEffect>
                                  </p:childTnLst>
                                </p:cTn>
                              </p:par>
                            </p:childTnLst>
                          </p:cTn>
                        </p:par>
                        <p:par>
                          <p:cTn id="67" fill="hold">
                            <p:stCondLst>
                              <p:cond delay="7500"/>
                            </p:stCondLst>
                            <p:childTnLst>
                              <p:par>
                                <p:cTn id="68" presetID="53" presetClass="entr" presetSubtype="16" fill="hold" grpId="0" nodeType="after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p:cTn id="70" dur="500" fill="hold"/>
                                        <p:tgtEl>
                                          <p:spTgt spid="15"/>
                                        </p:tgtEl>
                                        <p:attrNameLst>
                                          <p:attrName>ppt_w</p:attrName>
                                        </p:attrNameLst>
                                      </p:cBhvr>
                                      <p:tavLst>
                                        <p:tav tm="0">
                                          <p:val>
                                            <p:fltVal val="0"/>
                                          </p:val>
                                        </p:tav>
                                        <p:tav tm="100000">
                                          <p:val>
                                            <p:strVal val="#ppt_w"/>
                                          </p:val>
                                        </p:tav>
                                      </p:tavLst>
                                    </p:anim>
                                    <p:anim calcmode="lin" valueType="num">
                                      <p:cBhvr>
                                        <p:cTn id="71" dur="500" fill="hold"/>
                                        <p:tgtEl>
                                          <p:spTgt spid="15"/>
                                        </p:tgtEl>
                                        <p:attrNameLst>
                                          <p:attrName>ppt_h</p:attrName>
                                        </p:attrNameLst>
                                      </p:cBhvr>
                                      <p:tavLst>
                                        <p:tav tm="0">
                                          <p:val>
                                            <p:fltVal val="0"/>
                                          </p:val>
                                        </p:tav>
                                        <p:tav tm="100000">
                                          <p:val>
                                            <p:strVal val="#ppt_h"/>
                                          </p:val>
                                        </p:tav>
                                      </p:tavLst>
                                    </p:anim>
                                    <p:animEffect transition="in" filter="fade">
                                      <p:cBhvr>
                                        <p:cTn id="72" dur="500"/>
                                        <p:tgtEl>
                                          <p:spTgt spid="15"/>
                                        </p:tgtEl>
                                      </p:cBhvr>
                                    </p:animEffect>
                                  </p:childTnLst>
                                </p:cTn>
                              </p:par>
                            </p:childTnLst>
                          </p:cTn>
                        </p:par>
                        <p:par>
                          <p:cTn id="73" fill="hold">
                            <p:stCondLst>
                              <p:cond delay="8000"/>
                            </p:stCondLst>
                            <p:childTnLst>
                              <p:par>
                                <p:cTn id="74" presetID="53" presetClass="entr" presetSubtype="16" fill="hold" grpId="0" nodeType="afterEffect">
                                  <p:stCondLst>
                                    <p:cond delay="0"/>
                                  </p:stCondLst>
                                  <p:childTnLst>
                                    <p:set>
                                      <p:cBhvr>
                                        <p:cTn id="75" dur="1" fill="hold">
                                          <p:stCondLst>
                                            <p:cond delay="0"/>
                                          </p:stCondLst>
                                        </p:cTn>
                                        <p:tgtEl>
                                          <p:spTgt spid="19"/>
                                        </p:tgtEl>
                                        <p:attrNameLst>
                                          <p:attrName>style.visibility</p:attrName>
                                        </p:attrNameLst>
                                      </p:cBhvr>
                                      <p:to>
                                        <p:strVal val="visible"/>
                                      </p:to>
                                    </p:set>
                                    <p:anim calcmode="lin" valueType="num">
                                      <p:cBhvr>
                                        <p:cTn id="76" dur="500" fill="hold"/>
                                        <p:tgtEl>
                                          <p:spTgt spid="19"/>
                                        </p:tgtEl>
                                        <p:attrNameLst>
                                          <p:attrName>ppt_w</p:attrName>
                                        </p:attrNameLst>
                                      </p:cBhvr>
                                      <p:tavLst>
                                        <p:tav tm="0">
                                          <p:val>
                                            <p:fltVal val="0"/>
                                          </p:val>
                                        </p:tav>
                                        <p:tav tm="100000">
                                          <p:val>
                                            <p:strVal val="#ppt_w"/>
                                          </p:val>
                                        </p:tav>
                                      </p:tavLst>
                                    </p:anim>
                                    <p:anim calcmode="lin" valueType="num">
                                      <p:cBhvr>
                                        <p:cTn id="77" dur="500" fill="hold"/>
                                        <p:tgtEl>
                                          <p:spTgt spid="19"/>
                                        </p:tgtEl>
                                        <p:attrNameLst>
                                          <p:attrName>ppt_h</p:attrName>
                                        </p:attrNameLst>
                                      </p:cBhvr>
                                      <p:tavLst>
                                        <p:tav tm="0">
                                          <p:val>
                                            <p:fltVal val="0"/>
                                          </p:val>
                                        </p:tav>
                                        <p:tav tm="100000">
                                          <p:val>
                                            <p:strVal val="#ppt_h"/>
                                          </p:val>
                                        </p:tav>
                                      </p:tavLst>
                                    </p:anim>
                                    <p:animEffect transition="in" filter="fade">
                                      <p:cBhvr>
                                        <p:cTn id="78" dur="500"/>
                                        <p:tgtEl>
                                          <p:spTgt spid="19"/>
                                        </p:tgtEl>
                                      </p:cBhvr>
                                    </p:animEffect>
                                  </p:childTnLst>
                                </p:cTn>
                              </p:par>
                            </p:childTnLst>
                          </p:cTn>
                        </p:par>
                        <p:par>
                          <p:cTn id="79" fill="hold">
                            <p:stCondLst>
                              <p:cond delay="8500"/>
                            </p:stCondLst>
                            <p:childTnLst>
                              <p:par>
                                <p:cTn id="80" presetID="22" presetClass="entr" presetSubtype="8"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wipe(left)">
                                      <p:cBhvr>
                                        <p:cTn id="82" dur="500"/>
                                        <p:tgtEl>
                                          <p:spTgt spid="17"/>
                                        </p:tgtEl>
                                      </p:cBhvr>
                                    </p:animEffect>
                                  </p:childTnLst>
                                </p:cTn>
                              </p:par>
                            </p:childTnLst>
                          </p:cTn>
                        </p:par>
                        <p:par>
                          <p:cTn id="83" fill="hold">
                            <p:stCondLst>
                              <p:cond delay="9000"/>
                            </p:stCondLst>
                            <p:childTnLst>
                              <p:par>
                                <p:cTn id="84" presetID="53" presetClass="entr" presetSubtype="16"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p:cTn id="86" dur="500" fill="hold"/>
                                        <p:tgtEl>
                                          <p:spTgt spid="18"/>
                                        </p:tgtEl>
                                        <p:attrNameLst>
                                          <p:attrName>ppt_w</p:attrName>
                                        </p:attrNameLst>
                                      </p:cBhvr>
                                      <p:tavLst>
                                        <p:tav tm="0">
                                          <p:val>
                                            <p:fltVal val="0"/>
                                          </p:val>
                                        </p:tav>
                                        <p:tav tm="100000">
                                          <p:val>
                                            <p:strVal val="#ppt_w"/>
                                          </p:val>
                                        </p:tav>
                                      </p:tavLst>
                                    </p:anim>
                                    <p:anim calcmode="lin" valueType="num">
                                      <p:cBhvr>
                                        <p:cTn id="87" dur="500" fill="hold"/>
                                        <p:tgtEl>
                                          <p:spTgt spid="18"/>
                                        </p:tgtEl>
                                        <p:attrNameLst>
                                          <p:attrName>ppt_h</p:attrName>
                                        </p:attrNameLst>
                                      </p:cBhvr>
                                      <p:tavLst>
                                        <p:tav tm="0">
                                          <p:val>
                                            <p:fltVal val="0"/>
                                          </p:val>
                                        </p:tav>
                                        <p:tav tm="100000">
                                          <p:val>
                                            <p:strVal val="#ppt_h"/>
                                          </p:val>
                                        </p:tav>
                                      </p:tavLst>
                                    </p:anim>
                                    <p:animEffect transition="in" filter="fade">
                                      <p:cBhvr>
                                        <p:cTn id="88" dur="500"/>
                                        <p:tgtEl>
                                          <p:spTgt spid="18"/>
                                        </p:tgtEl>
                                      </p:cBhvr>
                                    </p:animEffect>
                                  </p:childTnLst>
                                </p:cTn>
                              </p:par>
                            </p:childTnLst>
                          </p:cTn>
                        </p:par>
                        <p:par>
                          <p:cTn id="89" fill="hold">
                            <p:stCondLst>
                              <p:cond delay="9500"/>
                            </p:stCondLst>
                            <p:childTnLst>
                              <p:par>
                                <p:cTn id="90" presetID="53" presetClass="entr" presetSubtype="16" fill="hold" grpId="0" nodeType="afterEffect">
                                  <p:stCondLst>
                                    <p:cond delay="0"/>
                                  </p:stCondLst>
                                  <p:childTnLst>
                                    <p:set>
                                      <p:cBhvr>
                                        <p:cTn id="91" dur="1" fill="hold">
                                          <p:stCondLst>
                                            <p:cond delay="0"/>
                                          </p:stCondLst>
                                        </p:cTn>
                                        <p:tgtEl>
                                          <p:spTgt spid="22"/>
                                        </p:tgtEl>
                                        <p:attrNameLst>
                                          <p:attrName>style.visibility</p:attrName>
                                        </p:attrNameLst>
                                      </p:cBhvr>
                                      <p:to>
                                        <p:strVal val="visible"/>
                                      </p:to>
                                    </p:set>
                                    <p:anim calcmode="lin" valueType="num">
                                      <p:cBhvr>
                                        <p:cTn id="92" dur="500" fill="hold"/>
                                        <p:tgtEl>
                                          <p:spTgt spid="22"/>
                                        </p:tgtEl>
                                        <p:attrNameLst>
                                          <p:attrName>ppt_w</p:attrName>
                                        </p:attrNameLst>
                                      </p:cBhvr>
                                      <p:tavLst>
                                        <p:tav tm="0">
                                          <p:val>
                                            <p:fltVal val="0"/>
                                          </p:val>
                                        </p:tav>
                                        <p:tav tm="100000">
                                          <p:val>
                                            <p:strVal val="#ppt_w"/>
                                          </p:val>
                                        </p:tav>
                                      </p:tavLst>
                                    </p:anim>
                                    <p:anim calcmode="lin" valueType="num">
                                      <p:cBhvr>
                                        <p:cTn id="93" dur="500" fill="hold"/>
                                        <p:tgtEl>
                                          <p:spTgt spid="22"/>
                                        </p:tgtEl>
                                        <p:attrNameLst>
                                          <p:attrName>ppt_h</p:attrName>
                                        </p:attrNameLst>
                                      </p:cBhvr>
                                      <p:tavLst>
                                        <p:tav tm="0">
                                          <p:val>
                                            <p:fltVal val="0"/>
                                          </p:val>
                                        </p:tav>
                                        <p:tav tm="100000">
                                          <p:val>
                                            <p:strVal val="#ppt_h"/>
                                          </p:val>
                                        </p:tav>
                                      </p:tavLst>
                                    </p:anim>
                                    <p:animEffect transition="in" filter="fade">
                                      <p:cBhvr>
                                        <p:cTn id="94" dur="500"/>
                                        <p:tgtEl>
                                          <p:spTgt spid="22"/>
                                        </p:tgtEl>
                                      </p:cBhvr>
                                    </p:animEffect>
                                  </p:childTnLst>
                                </p:cTn>
                              </p:par>
                            </p:childTnLst>
                          </p:cTn>
                        </p:par>
                        <p:par>
                          <p:cTn id="95" fill="hold">
                            <p:stCondLst>
                              <p:cond delay="10000"/>
                            </p:stCondLst>
                            <p:childTnLst>
                              <p:par>
                                <p:cTn id="96" presetID="22" presetClass="entr" presetSubtype="8" fill="hold" grpId="0" nodeType="after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wipe(left)">
                                      <p:cBhvr>
                                        <p:cTn id="98" dur="500"/>
                                        <p:tgtEl>
                                          <p:spTgt spid="20"/>
                                        </p:tgtEl>
                                      </p:cBhvr>
                                    </p:animEffect>
                                  </p:childTnLst>
                                </p:cTn>
                              </p:par>
                            </p:childTnLst>
                          </p:cTn>
                        </p:par>
                        <p:par>
                          <p:cTn id="99" fill="hold">
                            <p:stCondLst>
                              <p:cond delay="10500"/>
                            </p:stCondLst>
                            <p:childTnLst>
                              <p:par>
                                <p:cTn id="100" presetID="53" presetClass="entr" presetSubtype="16" fill="hold" grpId="0" nodeType="afterEffect">
                                  <p:stCondLst>
                                    <p:cond delay="0"/>
                                  </p:stCondLst>
                                  <p:childTnLst>
                                    <p:set>
                                      <p:cBhvr>
                                        <p:cTn id="101" dur="1" fill="hold">
                                          <p:stCondLst>
                                            <p:cond delay="0"/>
                                          </p:stCondLst>
                                        </p:cTn>
                                        <p:tgtEl>
                                          <p:spTgt spid="21"/>
                                        </p:tgtEl>
                                        <p:attrNameLst>
                                          <p:attrName>style.visibility</p:attrName>
                                        </p:attrNameLst>
                                      </p:cBhvr>
                                      <p:to>
                                        <p:strVal val="visible"/>
                                      </p:to>
                                    </p:set>
                                    <p:anim calcmode="lin" valueType="num">
                                      <p:cBhvr>
                                        <p:cTn id="102" dur="500" fill="hold"/>
                                        <p:tgtEl>
                                          <p:spTgt spid="21"/>
                                        </p:tgtEl>
                                        <p:attrNameLst>
                                          <p:attrName>ppt_w</p:attrName>
                                        </p:attrNameLst>
                                      </p:cBhvr>
                                      <p:tavLst>
                                        <p:tav tm="0">
                                          <p:val>
                                            <p:fltVal val="0"/>
                                          </p:val>
                                        </p:tav>
                                        <p:tav tm="100000">
                                          <p:val>
                                            <p:strVal val="#ppt_w"/>
                                          </p:val>
                                        </p:tav>
                                      </p:tavLst>
                                    </p:anim>
                                    <p:anim calcmode="lin" valueType="num">
                                      <p:cBhvr>
                                        <p:cTn id="103" dur="500" fill="hold"/>
                                        <p:tgtEl>
                                          <p:spTgt spid="21"/>
                                        </p:tgtEl>
                                        <p:attrNameLst>
                                          <p:attrName>ppt_h</p:attrName>
                                        </p:attrNameLst>
                                      </p:cBhvr>
                                      <p:tavLst>
                                        <p:tav tm="0">
                                          <p:val>
                                            <p:fltVal val="0"/>
                                          </p:val>
                                        </p:tav>
                                        <p:tav tm="100000">
                                          <p:val>
                                            <p:strVal val="#ppt_h"/>
                                          </p:val>
                                        </p:tav>
                                      </p:tavLst>
                                    </p:anim>
                                    <p:animEffect transition="in" filter="fade">
                                      <p:cBhvr>
                                        <p:cTn id="104" dur="500"/>
                                        <p:tgtEl>
                                          <p:spTgt spid="21"/>
                                        </p:tgtEl>
                                      </p:cBhvr>
                                    </p:animEffect>
                                  </p:childTnLst>
                                </p:cTn>
                              </p:par>
                            </p:childTnLst>
                          </p:cTn>
                        </p:par>
                        <p:par>
                          <p:cTn id="105" fill="hold">
                            <p:stCondLst>
                              <p:cond delay="11000"/>
                            </p:stCondLst>
                            <p:childTnLst>
                              <p:par>
                                <p:cTn id="106" presetID="16" presetClass="entr" presetSubtype="42" fill="hold" grpId="0" nodeType="afterEffect">
                                  <p:stCondLst>
                                    <p:cond delay="0"/>
                                  </p:stCondLst>
                                  <p:childTnLst>
                                    <p:set>
                                      <p:cBhvr>
                                        <p:cTn id="107" dur="1" fill="hold">
                                          <p:stCondLst>
                                            <p:cond delay="0"/>
                                          </p:stCondLst>
                                        </p:cTn>
                                        <p:tgtEl>
                                          <p:spTgt spid="23"/>
                                        </p:tgtEl>
                                        <p:attrNameLst>
                                          <p:attrName>style.visibility</p:attrName>
                                        </p:attrNameLst>
                                      </p:cBhvr>
                                      <p:to>
                                        <p:strVal val="visible"/>
                                      </p:to>
                                    </p:set>
                                    <p:animEffect transition="in" filter="barn(outHorizontal)">
                                      <p:cBhvr>
                                        <p:cTn id="10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3" grpId="0" animBg="1"/>
      <p:bldP spid="6" grpId="0"/>
      <p:bldP spid="7" grpId="0"/>
      <p:bldP spid="8" grpId="0" animBg="1"/>
      <p:bldP spid="9" grpId="0" animBg="1"/>
      <p:bldP spid="10" grpId="0" animBg="1"/>
      <p:bldP spid="13" grpId="0"/>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40000" cy="6858000"/>
          </a:xfrm>
          <a:ln w="38100">
            <a:solidFill>
              <a:srgbClr val="00B0F0"/>
            </a:solidFill>
            <a:prstDash val="sysDash"/>
          </a:ln>
        </p:spPr>
        <p:txBody>
          <a:bodyPr vert="vert270">
            <a:noAutofit/>
          </a:bodyPr>
          <a:lstStyle/>
          <a:p>
            <a:r>
              <a:rPr lang="en-GB" b="1" dirty="0">
                <a:solidFill>
                  <a:srgbClr val="0070C0"/>
                </a:solidFill>
                <a:effectLst>
                  <a:outerShdw blurRad="38100" dist="38100" dir="2700000" algn="tl">
                    <a:srgbClr val="000000">
                      <a:alpha val="43137"/>
                    </a:srgbClr>
                  </a:outerShdw>
                </a:effectLst>
                <a:latin typeface="+mn-lt"/>
              </a:rPr>
              <a:t>Conjunctions</a:t>
            </a:r>
          </a:p>
        </p:txBody>
      </p:sp>
      <p:sp>
        <p:nvSpPr>
          <p:cNvPr id="3" name="Rectangle: Rounded Corners 2">
            <a:extLst>
              <a:ext uri="{FF2B5EF4-FFF2-40B4-BE49-F238E27FC236}">
                <a16:creationId xmlns:a16="http://schemas.microsoft.com/office/drawing/2014/main" id="{E6AD4D6D-7D4B-4739-BF51-3BB04381F391}"/>
              </a:ext>
            </a:extLst>
          </p:cNvPr>
          <p:cNvSpPr/>
          <p:nvPr/>
        </p:nvSpPr>
        <p:spPr>
          <a:xfrm>
            <a:off x="1559496" y="188640"/>
            <a:ext cx="5400000" cy="208823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sz="3200" b="1" dirty="0">
                <a:solidFill>
                  <a:srgbClr val="0070C0"/>
                </a:solidFill>
              </a:rPr>
              <a:t>Coordinating Conjunctions</a:t>
            </a:r>
          </a:p>
          <a:p>
            <a:pPr marL="285750" indent="-285750">
              <a:buFont typeface="Arial" panose="020B0604020202020204" pitchFamily="34" charset="0"/>
              <a:buChar char="•"/>
            </a:pPr>
            <a:r>
              <a:rPr lang="en-GB" sz="2400" dirty="0"/>
              <a:t>Join two items of equal grammatical weight</a:t>
            </a:r>
          </a:p>
          <a:p>
            <a:pPr marL="285750" indent="-285750">
              <a:buFont typeface="Arial" panose="020B0604020202020204" pitchFamily="34" charset="0"/>
              <a:buChar char="•"/>
            </a:pPr>
            <a:r>
              <a:rPr lang="en-GB" sz="2400" dirty="0">
                <a:solidFill>
                  <a:srgbClr val="008000"/>
                </a:solidFill>
              </a:rPr>
              <a:t>Provide a balance point between the two items</a:t>
            </a:r>
          </a:p>
        </p:txBody>
      </p:sp>
      <p:sp>
        <p:nvSpPr>
          <p:cNvPr id="4" name="Rectangle: Rounded Corners 3">
            <a:extLst>
              <a:ext uri="{FF2B5EF4-FFF2-40B4-BE49-F238E27FC236}">
                <a16:creationId xmlns:a16="http://schemas.microsoft.com/office/drawing/2014/main" id="{B9D164EE-5AEA-4E1E-883F-50CCF54EF8A9}"/>
              </a:ext>
            </a:extLst>
          </p:cNvPr>
          <p:cNvSpPr/>
          <p:nvPr/>
        </p:nvSpPr>
        <p:spPr>
          <a:xfrm>
            <a:off x="4151784" y="2384884"/>
            <a:ext cx="5400000" cy="208823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spcAft>
                <a:spcPts val="0"/>
              </a:spcAft>
            </a:pPr>
            <a:r>
              <a:rPr lang="en-GB" sz="3200" b="1" dirty="0">
                <a:solidFill>
                  <a:srgbClr val="0070C0"/>
                </a:solidFill>
              </a:rPr>
              <a:t>Subordinating Conjunctions </a:t>
            </a:r>
          </a:p>
          <a:p>
            <a:pPr marL="285750" indent="-285750">
              <a:buFont typeface="Arial" panose="020B0604020202020204" pitchFamily="34" charset="0"/>
              <a:buChar char="•"/>
            </a:pPr>
            <a:r>
              <a:rPr lang="en-GB" sz="2400" dirty="0"/>
              <a:t>Make the first item dependent upon the second item</a:t>
            </a:r>
          </a:p>
          <a:p>
            <a:pPr marL="285750" indent="-285750">
              <a:buFont typeface="Arial" panose="020B0604020202020204" pitchFamily="34" charset="0"/>
              <a:buChar char="•"/>
            </a:pPr>
            <a:r>
              <a:rPr lang="en-GB" sz="2400" dirty="0">
                <a:solidFill>
                  <a:srgbClr val="008000"/>
                </a:solidFill>
              </a:rPr>
              <a:t>Link the two items into a chain of events</a:t>
            </a:r>
          </a:p>
        </p:txBody>
      </p:sp>
      <p:sp>
        <p:nvSpPr>
          <p:cNvPr id="5" name="Rectangle: Rounded Corners 4">
            <a:extLst>
              <a:ext uri="{FF2B5EF4-FFF2-40B4-BE49-F238E27FC236}">
                <a16:creationId xmlns:a16="http://schemas.microsoft.com/office/drawing/2014/main" id="{18015E78-2955-4A3F-A16A-0D2FFEAB1F96}"/>
              </a:ext>
            </a:extLst>
          </p:cNvPr>
          <p:cNvSpPr/>
          <p:nvPr/>
        </p:nvSpPr>
        <p:spPr>
          <a:xfrm>
            <a:off x="6672064" y="4581128"/>
            <a:ext cx="5400000" cy="208823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spcAft>
                <a:spcPts val="0"/>
              </a:spcAft>
            </a:pPr>
            <a:r>
              <a:rPr lang="en-GB" sz="3200" b="1" dirty="0">
                <a:solidFill>
                  <a:srgbClr val="0070C0"/>
                </a:solidFill>
              </a:rPr>
              <a:t>Correlative Conjunctions </a:t>
            </a:r>
          </a:p>
          <a:p>
            <a:pPr marL="285750" indent="-285750">
              <a:buFont typeface="Arial" panose="020B0604020202020204" pitchFamily="34" charset="0"/>
              <a:buChar char="•"/>
            </a:pPr>
            <a:r>
              <a:rPr lang="en-GB" sz="2400" dirty="0"/>
              <a:t>Act as a two-argument/component conjunction</a:t>
            </a:r>
          </a:p>
          <a:p>
            <a:pPr marL="285750" indent="-285750">
              <a:buFont typeface="Arial" panose="020B0604020202020204" pitchFamily="34" charset="0"/>
              <a:buChar char="•"/>
            </a:pPr>
            <a:r>
              <a:rPr lang="en-GB" sz="2400" dirty="0">
                <a:solidFill>
                  <a:srgbClr val="008000"/>
                </a:solidFill>
              </a:rPr>
              <a:t>Link the two items in a co-dependent relationship</a:t>
            </a:r>
          </a:p>
        </p:txBody>
      </p:sp>
    </p:spTree>
    <p:extLst>
      <p:ext uri="{BB962C8B-B14F-4D97-AF65-F5344CB8AC3E}">
        <p14:creationId xmlns:p14="http://schemas.microsoft.com/office/powerpoint/2010/main" val="376469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5D0FF583-33E5-4C95-A2D4-3F023282F079}"/>
              </a:ext>
            </a:extLst>
          </p:cNvPr>
          <p:cNvSpPr/>
          <p:nvPr/>
        </p:nvSpPr>
        <p:spPr>
          <a:xfrm>
            <a:off x="1527168" y="61061"/>
            <a:ext cx="4789738" cy="144655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spcAft>
                <a:spcPts val="0"/>
              </a:spcAft>
            </a:pPr>
            <a:r>
              <a:rPr lang="en-GB" sz="2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Coordinating Conjunctions</a:t>
            </a:r>
          </a:p>
          <a:p>
            <a:pPr algn="ctr">
              <a:spcAft>
                <a:spcPts val="0"/>
              </a:spcAft>
            </a:pPr>
            <a:r>
              <a:rPr lang="en-GB" sz="24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en-GB" sz="2000" dirty="0">
                <a:latin typeface="Calibri" panose="020F0502020204030204" pitchFamily="34" charset="0"/>
                <a:ea typeface="Calibri" panose="020F0502020204030204" pitchFamily="34" charset="0"/>
                <a:cs typeface="Times New Roman" panose="02020603050405020304" pitchFamily="18" charset="0"/>
              </a:rPr>
              <a:t>There are only seven of these:</a:t>
            </a:r>
          </a:p>
          <a:p>
            <a:pPr algn="ctr">
              <a:spcAft>
                <a:spcPts val="0"/>
              </a:spcAft>
            </a:pPr>
            <a:r>
              <a:rPr lang="en-GB" sz="2000"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for, and, nor, but, or, yet, so</a:t>
            </a:r>
          </a:p>
          <a:p>
            <a:pPr algn="ctr">
              <a:spcAft>
                <a:spcPts val="0"/>
              </a:spcAft>
            </a:pPr>
            <a:r>
              <a:rPr lang="en-GB" sz="2000" dirty="0">
                <a:latin typeface="Calibri" panose="020F0502020204030204" pitchFamily="34" charset="0"/>
                <a:ea typeface="Calibri" panose="020F0502020204030204" pitchFamily="34" charset="0"/>
                <a:cs typeface="Times New Roman" panose="02020603050405020304" pitchFamily="18" charset="0"/>
              </a:rPr>
              <a:t>Represented by the acronym </a:t>
            </a:r>
            <a:r>
              <a:rPr lang="en-GB" sz="2000" b="1" dirty="0">
                <a:latin typeface="Calibri" panose="020F0502020204030204" pitchFamily="34" charset="0"/>
                <a:ea typeface="Calibri" panose="020F0502020204030204" pitchFamily="34" charset="0"/>
                <a:cs typeface="Times New Roman" panose="02020603050405020304" pitchFamily="18" charset="0"/>
              </a:rPr>
              <a:t>FANBOYS</a:t>
            </a:r>
          </a:p>
        </p:txBody>
      </p:sp>
      <p:sp>
        <p:nvSpPr>
          <p:cNvPr id="2" name="Title 1"/>
          <p:cNvSpPr>
            <a:spLocks noGrp="1"/>
          </p:cNvSpPr>
          <p:nvPr>
            <p:ph type="title"/>
          </p:nvPr>
        </p:nvSpPr>
        <p:spPr>
          <a:xfrm>
            <a:off x="0" y="0"/>
            <a:ext cx="1440000" cy="6858000"/>
          </a:xfrm>
          <a:ln w="38100">
            <a:solidFill>
              <a:srgbClr val="00B0F0"/>
            </a:solidFill>
            <a:prstDash val="sysDash"/>
          </a:ln>
        </p:spPr>
        <p:txBody>
          <a:bodyPr vert="vert270">
            <a:noAutofit/>
          </a:bodyPr>
          <a:lstStyle/>
          <a:p>
            <a:r>
              <a:rPr lang="en-GB" b="1" dirty="0">
                <a:solidFill>
                  <a:srgbClr val="0070C0"/>
                </a:solidFill>
                <a:effectLst>
                  <a:outerShdw blurRad="38100" dist="38100" dir="2700000" algn="tl">
                    <a:srgbClr val="000000">
                      <a:alpha val="43137"/>
                    </a:srgbClr>
                  </a:outerShdw>
                </a:effectLst>
                <a:latin typeface="+mn-lt"/>
              </a:rPr>
              <a:t>Conjunctions:</a:t>
            </a:r>
            <a:br>
              <a:rPr lang="en-GB" b="1" dirty="0">
                <a:solidFill>
                  <a:srgbClr val="0070C0"/>
                </a:solidFill>
                <a:effectLst>
                  <a:outerShdw blurRad="38100" dist="38100" dir="2700000" algn="tl">
                    <a:srgbClr val="000000">
                      <a:alpha val="43137"/>
                    </a:srgbClr>
                  </a:outerShdw>
                </a:effectLst>
                <a:latin typeface="+mn-lt"/>
              </a:rPr>
            </a:br>
            <a:r>
              <a:rPr lang="en-GB" b="1" dirty="0">
                <a:solidFill>
                  <a:srgbClr val="0070C0"/>
                </a:solidFill>
                <a:effectLst>
                  <a:outerShdw blurRad="38100" dist="38100" dir="2700000" algn="tl">
                    <a:srgbClr val="000000">
                      <a:alpha val="43137"/>
                    </a:srgbClr>
                  </a:outerShdw>
                </a:effectLst>
                <a:latin typeface="+mn-lt"/>
              </a:rPr>
              <a:t>Coordinating</a:t>
            </a:r>
          </a:p>
        </p:txBody>
      </p:sp>
      <p:sp>
        <p:nvSpPr>
          <p:cNvPr id="8" name="Rectangle: Rounded Corners 7">
            <a:extLst>
              <a:ext uri="{FF2B5EF4-FFF2-40B4-BE49-F238E27FC236}">
                <a16:creationId xmlns:a16="http://schemas.microsoft.com/office/drawing/2014/main" id="{4AADF4B6-6FA4-459F-B899-BA53C0040810}"/>
              </a:ext>
            </a:extLst>
          </p:cNvPr>
          <p:cNvSpPr/>
          <p:nvPr/>
        </p:nvSpPr>
        <p:spPr>
          <a:xfrm>
            <a:off x="1528580" y="3444558"/>
            <a:ext cx="1800000" cy="54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400" dirty="0"/>
              <a:t>Pronouns</a:t>
            </a:r>
          </a:p>
        </p:txBody>
      </p:sp>
      <p:sp>
        <p:nvSpPr>
          <p:cNvPr id="9" name="Rectangle: Rounded Corners 8">
            <a:extLst>
              <a:ext uri="{FF2B5EF4-FFF2-40B4-BE49-F238E27FC236}">
                <a16:creationId xmlns:a16="http://schemas.microsoft.com/office/drawing/2014/main" id="{124621B4-60A6-4BF9-A38C-3BF176D0A4F4}"/>
              </a:ext>
            </a:extLst>
          </p:cNvPr>
          <p:cNvSpPr/>
          <p:nvPr/>
        </p:nvSpPr>
        <p:spPr>
          <a:xfrm>
            <a:off x="1525615" y="6099456"/>
            <a:ext cx="1800000" cy="54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Adpositions</a:t>
            </a:r>
          </a:p>
        </p:txBody>
      </p:sp>
      <p:sp>
        <p:nvSpPr>
          <p:cNvPr id="10" name="Rectangle: Rounded Corners 9">
            <a:extLst>
              <a:ext uri="{FF2B5EF4-FFF2-40B4-BE49-F238E27FC236}">
                <a16:creationId xmlns:a16="http://schemas.microsoft.com/office/drawing/2014/main" id="{C0A35D87-4A9B-413B-8684-71860E954F91}"/>
              </a:ext>
            </a:extLst>
          </p:cNvPr>
          <p:cNvSpPr/>
          <p:nvPr/>
        </p:nvSpPr>
        <p:spPr>
          <a:xfrm>
            <a:off x="1525615" y="4112805"/>
            <a:ext cx="1800000" cy="540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dirty="0"/>
              <a:t>Adjectives</a:t>
            </a:r>
          </a:p>
        </p:txBody>
      </p:sp>
      <p:sp>
        <p:nvSpPr>
          <p:cNvPr id="11" name="Rectangle: Rounded Corners 10">
            <a:extLst>
              <a:ext uri="{FF2B5EF4-FFF2-40B4-BE49-F238E27FC236}">
                <a16:creationId xmlns:a16="http://schemas.microsoft.com/office/drawing/2014/main" id="{F647D116-A6D8-4CF1-8C99-4AAA91F4D7A4}"/>
              </a:ext>
            </a:extLst>
          </p:cNvPr>
          <p:cNvSpPr/>
          <p:nvPr/>
        </p:nvSpPr>
        <p:spPr>
          <a:xfrm>
            <a:off x="1525615" y="5437069"/>
            <a:ext cx="1800000" cy="540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t>Verbs</a:t>
            </a:r>
          </a:p>
        </p:txBody>
      </p:sp>
      <p:sp>
        <p:nvSpPr>
          <p:cNvPr id="12" name="Rectangle: Rounded Corners 11">
            <a:extLst>
              <a:ext uri="{FF2B5EF4-FFF2-40B4-BE49-F238E27FC236}">
                <a16:creationId xmlns:a16="http://schemas.microsoft.com/office/drawing/2014/main" id="{471826EC-0BD1-4673-A7B2-67D246A5F64C}"/>
              </a:ext>
            </a:extLst>
          </p:cNvPr>
          <p:cNvSpPr/>
          <p:nvPr/>
        </p:nvSpPr>
        <p:spPr>
          <a:xfrm>
            <a:off x="1525615" y="2286710"/>
            <a:ext cx="1800000" cy="54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400" dirty="0"/>
              <a:t>Nouns</a:t>
            </a:r>
          </a:p>
        </p:txBody>
      </p:sp>
      <p:sp>
        <p:nvSpPr>
          <p:cNvPr id="13" name="Rectangle: Rounded Corners 12">
            <a:extLst>
              <a:ext uri="{FF2B5EF4-FFF2-40B4-BE49-F238E27FC236}">
                <a16:creationId xmlns:a16="http://schemas.microsoft.com/office/drawing/2014/main" id="{321C09F6-1E7B-45C5-A08E-6D009C49A264}"/>
              </a:ext>
            </a:extLst>
          </p:cNvPr>
          <p:cNvSpPr/>
          <p:nvPr/>
        </p:nvSpPr>
        <p:spPr>
          <a:xfrm>
            <a:off x="1525615" y="4774937"/>
            <a:ext cx="1800000" cy="540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t>Adverbs</a:t>
            </a:r>
          </a:p>
        </p:txBody>
      </p:sp>
      <p:sp>
        <p:nvSpPr>
          <p:cNvPr id="14" name="Rectangle: Rounded Corners 13">
            <a:extLst>
              <a:ext uri="{FF2B5EF4-FFF2-40B4-BE49-F238E27FC236}">
                <a16:creationId xmlns:a16="http://schemas.microsoft.com/office/drawing/2014/main" id="{70086EFA-DC96-4FD8-A254-7FA67A3DD92A}"/>
              </a:ext>
            </a:extLst>
          </p:cNvPr>
          <p:cNvSpPr/>
          <p:nvPr/>
        </p:nvSpPr>
        <p:spPr>
          <a:xfrm>
            <a:off x="3411230" y="2286710"/>
            <a:ext cx="2900794" cy="54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000" b="1" i="1" dirty="0"/>
              <a:t>Joan </a:t>
            </a:r>
            <a:r>
              <a:rPr lang="en-GB" sz="2000" b="1" i="1" dirty="0">
                <a:solidFill>
                  <a:srgbClr val="FFFF00"/>
                </a:solidFill>
              </a:rPr>
              <a:t>or</a:t>
            </a:r>
            <a:r>
              <a:rPr lang="en-GB" sz="2000" b="1" i="1" dirty="0"/>
              <a:t> Mary</a:t>
            </a:r>
          </a:p>
        </p:txBody>
      </p:sp>
      <p:sp>
        <p:nvSpPr>
          <p:cNvPr id="15" name="TextBox 14">
            <a:extLst>
              <a:ext uri="{FF2B5EF4-FFF2-40B4-BE49-F238E27FC236}">
                <a16:creationId xmlns:a16="http://schemas.microsoft.com/office/drawing/2014/main" id="{7B2ECA7C-C28D-41AB-A423-7353BD7D80D4}"/>
              </a:ext>
            </a:extLst>
          </p:cNvPr>
          <p:cNvSpPr txBox="1"/>
          <p:nvPr/>
        </p:nvSpPr>
        <p:spPr>
          <a:xfrm>
            <a:off x="1525615" y="1543683"/>
            <a:ext cx="4748521" cy="707886"/>
          </a:xfrm>
          <a:prstGeom prst="rect">
            <a:avLst/>
          </a:prstGeom>
          <a:noFill/>
        </p:spPr>
        <p:txBody>
          <a:bodyPr wrap="square" rtlCol="0">
            <a:spAutoFit/>
          </a:bodyPr>
          <a:lstStyle/>
          <a:p>
            <a:r>
              <a:rPr lang="en-GB" sz="2000" b="1" dirty="0">
                <a:solidFill>
                  <a:srgbClr val="008000"/>
                </a:solidFill>
              </a:rPr>
              <a:t>Coordinating Conjunctions can occur between:</a:t>
            </a:r>
          </a:p>
        </p:txBody>
      </p:sp>
      <p:sp>
        <p:nvSpPr>
          <p:cNvPr id="16" name="Rectangle: Rounded Corners 15">
            <a:extLst>
              <a:ext uri="{FF2B5EF4-FFF2-40B4-BE49-F238E27FC236}">
                <a16:creationId xmlns:a16="http://schemas.microsoft.com/office/drawing/2014/main" id="{30C5D26C-53F7-4805-AA61-E587721EA659}"/>
              </a:ext>
            </a:extLst>
          </p:cNvPr>
          <p:cNvSpPr/>
          <p:nvPr/>
        </p:nvSpPr>
        <p:spPr>
          <a:xfrm>
            <a:off x="3407222" y="3444558"/>
            <a:ext cx="2900794" cy="54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000" b="1" i="1" dirty="0"/>
              <a:t>her </a:t>
            </a:r>
            <a:r>
              <a:rPr lang="en-GB" sz="2000" b="1" i="1" dirty="0">
                <a:solidFill>
                  <a:srgbClr val="FFFF00"/>
                </a:solidFill>
              </a:rPr>
              <a:t>and</a:t>
            </a:r>
            <a:r>
              <a:rPr lang="en-GB" sz="2000" b="1" i="1" dirty="0"/>
              <a:t> them</a:t>
            </a:r>
          </a:p>
        </p:txBody>
      </p:sp>
      <p:sp>
        <p:nvSpPr>
          <p:cNvPr id="17" name="Rectangle: Rounded Corners 16">
            <a:extLst>
              <a:ext uri="{FF2B5EF4-FFF2-40B4-BE49-F238E27FC236}">
                <a16:creationId xmlns:a16="http://schemas.microsoft.com/office/drawing/2014/main" id="{BA9ABEDB-B5FE-490A-989D-94F3FEB378A5}"/>
              </a:ext>
            </a:extLst>
          </p:cNvPr>
          <p:cNvSpPr/>
          <p:nvPr/>
        </p:nvSpPr>
        <p:spPr>
          <a:xfrm>
            <a:off x="3411230" y="2868486"/>
            <a:ext cx="2900794" cy="54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000" b="1" i="1" dirty="0"/>
              <a:t>Joan </a:t>
            </a:r>
            <a:r>
              <a:rPr lang="en-GB" sz="2000" b="1" i="1" dirty="0">
                <a:solidFill>
                  <a:srgbClr val="FFFF00"/>
                </a:solidFill>
              </a:rPr>
              <a:t>and</a:t>
            </a:r>
            <a:r>
              <a:rPr lang="en-GB" sz="2000" b="1" i="1" dirty="0"/>
              <a:t> her</a:t>
            </a:r>
          </a:p>
        </p:txBody>
      </p:sp>
      <p:sp>
        <p:nvSpPr>
          <p:cNvPr id="18" name="Rectangle: Rounded Corners 17">
            <a:extLst>
              <a:ext uri="{FF2B5EF4-FFF2-40B4-BE49-F238E27FC236}">
                <a16:creationId xmlns:a16="http://schemas.microsoft.com/office/drawing/2014/main" id="{68A1D6FC-8031-4336-BE36-393DC0A6D242}"/>
              </a:ext>
            </a:extLst>
          </p:cNvPr>
          <p:cNvSpPr/>
          <p:nvPr/>
        </p:nvSpPr>
        <p:spPr>
          <a:xfrm>
            <a:off x="3416111" y="4112805"/>
            <a:ext cx="2900794" cy="540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000" b="1" i="1" dirty="0"/>
              <a:t>silent </a:t>
            </a:r>
            <a:r>
              <a:rPr lang="en-GB" sz="2000" b="1" i="1" dirty="0">
                <a:solidFill>
                  <a:srgbClr val="FFFF00"/>
                </a:solidFill>
              </a:rPr>
              <a:t>and</a:t>
            </a:r>
            <a:r>
              <a:rPr lang="en-GB" sz="2000" b="1" i="1" dirty="0"/>
              <a:t> deadly </a:t>
            </a:r>
            <a:r>
              <a:rPr lang="en-GB" sz="2000" b="1" i="1" dirty="0">
                <a:solidFill>
                  <a:schemeClr val="bg1">
                    <a:lumMod val="85000"/>
                  </a:schemeClr>
                </a:solidFill>
              </a:rPr>
              <a:t>gas</a:t>
            </a:r>
          </a:p>
        </p:txBody>
      </p:sp>
      <p:sp>
        <p:nvSpPr>
          <p:cNvPr id="19" name="Rectangle: Rounded Corners 18">
            <a:extLst>
              <a:ext uri="{FF2B5EF4-FFF2-40B4-BE49-F238E27FC236}">
                <a16:creationId xmlns:a16="http://schemas.microsoft.com/office/drawing/2014/main" id="{D8402C05-4C7B-4B80-A617-8FDB282C1FAF}"/>
              </a:ext>
            </a:extLst>
          </p:cNvPr>
          <p:cNvSpPr/>
          <p:nvPr/>
        </p:nvSpPr>
        <p:spPr>
          <a:xfrm>
            <a:off x="3407222" y="4774937"/>
            <a:ext cx="2904802" cy="540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000" b="1" i="1" dirty="0">
                <a:solidFill>
                  <a:schemeClr val="bg1">
                    <a:lumMod val="85000"/>
                  </a:schemeClr>
                </a:solidFill>
              </a:rPr>
              <a:t>go</a:t>
            </a:r>
            <a:r>
              <a:rPr lang="en-GB" sz="2000" b="1" i="1" dirty="0"/>
              <a:t> quietly </a:t>
            </a:r>
            <a:r>
              <a:rPr lang="en-GB" sz="2000" b="1" i="1" dirty="0">
                <a:solidFill>
                  <a:srgbClr val="FFFF00"/>
                </a:solidFill>
              </a:rPr>
              <a:t>and</a:t>
            </a:r>
            <a:r>
              <a:rPr lang="en-GB" sz="2000" b="1" i="1" dirty="0"/>
              <a:t> stealthily</a:t>
            </a:r>
          </a:p>
        </p:txBody>
      </p:sp>
      <p:sp>
        <p:nvSpPr>
          <p:cNvPr id="20" name="Rectangle: Rounded Corners 19">
            <a:extLst>
              <a:ext uri="{FF2B5EF4-FFF2-40B4-BE49-F238E27FC236}">
                <a16:creationId xmlns:a16="http://schemas.microsoft.com/office/drawing/2014/main" id="{AC8CA689-06DB-480A-A989-E153ED025630}"/>
              </a:ext>
            </a:extLst>
          </p:cNvPr>
          <p:cNvSpPr/>
          <p:nvPr/>
        </p:nvSpPr>
        <p:spPr>
          <a:xfrm>
            <a:off x="3416111" y="5437069"/>
            <a:ext cx="2900794" cy="540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b="1" i="1" dirty="0">
                <a:solidFill>
                  <a:schemeClr val="bg1">
                    <a:lumMod val="85000"/>
                  </a:schemeClr>
                </a:solidFill>
              </a:rPr>
              <a:t>I must </a:t>
            </a:r>
            <a:r>
              <a:rPr lang="en-GB" sz="2000" b="1" i="1" dirty="0"/>
              <a:t>stop </a:t>
            </a:r>
            <a:r>
              <a:rPr lang="en-GB" sz="2000" b="1" i="1" dirty="0">
                <a:solidFill>
                  <a:srgbClr val="FFFF00"/>
                </a:solidFill>
              </a:rPr>
              <a:t>and</a:t>
            </a:r>
            <a:r>
              <a:rPr lang="en-GB" sz="2000" b="1" i="1" dirty="0"/>
              <a:t> look</a:t>
            </a:r>
          </a:p>
        </p:txBody>
      </p:sp>
      <p:sp>
        <p:nvSpPr>
          <p:cNvPr id="21" name="Rectangle: Rounded Corners 20">
            <a:extLst>
              <a:ext uri="{FF2B5EF4-FFF2-40B4-BE49-F238E27FC236}">
                <a16:creationId xmlns:a16="http://schemas.microsoft.com/office/drawing/2014/main" id="{4D5885E8-B1F6-46BF-8B9E-255917684522}"/>
              </a:ext>
            </a:extLst>
          </p:cNvPr>
          <p:cNvSpPr/>
          <p:nvPr/>
        </p:nvSpPr>
        <p:spPr>
          <a:xfrm>
            <a:off x="3407222" y="6099201"/>
            <a:ext cx="2900794" cy="54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t>up </a:t>
            </a:r>
            <a:r>
              <a:rPr lang="en-GB" sz="2000" b="1" i="1" dirty="0">
                <a:solidFill>
                  <a:srgbClr val="FFFF00"/>
                </a:solidFill>
              </a:rPr>
              <a:t>and</a:t>
            </a:r>
            <a:r>
              <a:rPr lang="en-GB" sz="2000" b="1" i="1" dirty="0"/>
              <a:t> down </a:t>
            </a:r>
            <a:r>
              <a:rPr lang="en-GB" sz="2000" b="1" i="1" dirty="0">
                <a:solidFill>
                  <a:schemeClr val="bg1">
                    <a:lumMod val="85000"/>
                  </a:schemeClr>
                </a:solidFill>
              </a:rPr>
              <a:t>the road</a:t>
            </a:r>
          </a:p>
        </p:txBody>
      </p:sp>
      <p:sp>
        <p:nvSpPr>
          <p:cNvPr id="23" name="Rectangle: Rounded Corners 22">
            <a:extLst>
              <a:ext uri="{FF2B5EF4-FFF2-40B4-BE49-F238E27FC236}">
                <a16:creationId xmlns:a16="http://schemas.microsoft.com/office/drawing/2014/main" id="{F594E806-7096-4313-AD8E-BC9310590F4D}"/>
              </a:ext>
            </a:extLst>
          </p:cNvPr>
          <p:cNvSpPr/>
          <p:nvPr/>
        </p:nvSpPr>
        <p:spPr>
          <a:xfrm>
            <a:off x="6394504" y="948790"/>
            <a:ext cx="1800000" cy="72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400" dirty="0"/>
              <a:t>Noun Phrases</a:t>
            </a:r>
          </a:p>
        </p:txBody>
      </p:sp>
      <p:sp>
        <p:nvSpPr>
          <p:cNvPr id="24" name="Rectangle: Rounded Corners 23">
            <a:extLst>
              <a:ext uri="{FF2B5EF4-FFF2-40B4-BE49-F238E27FC236}">
                <a16:creationId xmlns:a16="http://schemas.microsoft.com/office/drawing/2014/main" id="{CF25ACB5-16BB-48CA-8232-98AA96910D93}"/>
              </a:ext>
            </a:extLst>
          </p:cNvPr>
          <p:cNvSpPr/>
          <p:nvPr/>
        </p:nvSpPr>
        <p:spPr>
          <a:xfrm>
            <a:off x="8281672" y="948790"/>
            <a:ext cx="3853430" cy="7200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000" b="1" i="1" dirty="0"/>
              <a:t>Joan ate [the pear]</a:t>
            </a:r>
          </a:p>
          <a:p>
            <a:pPr algn="ctr"/>
            <a:r>
              <a:rPr lang="en-GB" sz="2000" b="1" i="1" dirty="0">
                <a:solidFill>
                  <a:srgbClr val="FFFF00"/>
                </a:solidFill>
              </a:rPr>
              <a:t>but</a:t>
            </a:r>
            <a:r>
              <a:rPr lang="en-GB" sz="2000" b="1" i="1" dirty="0"/>
              <a:t> [not the apple]</a:t>
            </a:r>
          </a:p>
        </p:txBody>
      </p:sp>
      <p:sp>
        <p:nvSpPr>
          <p:cNvPr id="25" name="TextBox 24">
            <a:extLst>
              <a:ext uri="{FF2B5EF4-FFF2-40B4-BE49-F238E27FC236}">
                <a16:creationId xmlns:a16="http://schemas.microsoft.com/office/drawing/2014/main" id="{2D66F837-9DA0-4558-9303-B730D0701A9E}"/>
              </a:ext>
            </a:extLst>
          </p:cNvPr>
          <p:cNvSpPr txBox="1"/>
          <p:nvPr/>
        </p:nvSpPr>
        <p:spPr>
          <a:xfrm>
            <a:off x="6389623" y="548680"/>
            <a:ext cx="5740598" cy="400110"/>
          </a:xfrm>
          <a:prstGeom prst="rect">
            <a:avLst/>
          </a:prstGeom>
          <a:noFill/>
        </p:spPr>
        <p:txBody>
          <a:bodyPr wrap="square" rtlCol="0">
            <a:spAutoFit/>
          </a:bodyPr>
          <a:lstStyle/>
          <a:p>
            <a:r>
              <a:rPr lang="en-GB" sz="2000" b="1" dirty="0">
                <a:solidFill>
                  <a:srgbClr val="008000"/>
                </a:solidFill>
              </a:rPr>
              <a:t>Coordinating Conjunctions can also occur between:</a:t>
            </a:r>
          </a:p>
        </p:txBody>
      </p:sp>
      <p:sp>
        <p:nvSpPr>
          <p:cNvPr id="26" name="Rectangle: Rounded Corners 25">
            <a:extLst>
              <a:ext uri="{FF2B5EF4-FFF2-40B4-BE49-F238E27FC236}">
                <a16:creationId xmlns:a16="http://schemas.microsoft.com/office/drawing/2014/main" id="{7D28D4EF-7959-4647-9E4A-7D86EE353021}"/>
              </a:ext>
            </a:extLst>
          </p:cNvPr>
          <p:cNvSpPr/>
          <p:nvPr/>
        </p:nvSpPr>
        <p:spPr>
          <a:xfrm>
            <a:off x="6394504" y="1793371"/>
            <a:ext cx="1800000" cy="720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t>Verb Phrases</a:t>
            </a:r>
          </a:p>
        </p:txBody>
      </p:sp>
      <p:sp>
        <p:nvSpPr>
          <p:cNvPr id="27" name="Rectangle: Rounded Corners 26">
            <a:extLst>
              <a:ext uri="{FF2B5EF4-FFF2-40B4-BE49-F238E27FC236}">
                <a16:creationId xmlns:a16="http://schemas.microsoft.com/office/drawing/2014/main" id="{15DA3BD1-71FD-4D9F-B489-7157B040379F}"/>
              </a:ext>
            </a:extLst>
          </p:cNvPr>
          <p:cNvSpPr/>
          <p:nvPr/>
        </p:nvSpPr>
        <p:spPr>
          <a:xfrm>
            <a:off x="8281672" y="1793371"/>
            <a:ext cx="3853430" cy="720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b="1" i="1" dirty="0"/>
              <a:t>The dog [was tired]</a:t>
            </a:r>
          </a:p>
          <a:p>
            <a:pPr algn="ctr"/>
            <a:r>
              <a:rPr lang="en-GB" sz="2000" b="1" i="1" dirty="0">
                <a:solidFill>
                  <a:srgbClr val="FFFF00"/>
                </a:solidFill>
              </a:rPr>
              <a:t>so</a:t>
            </a:r>
            <a:r>
              <a:rPr lang="en-GB" sz="2000" b="1" i="1" dirty="0"/>
              <a:t> [went to sleep]</a:t>
            </a:r>
          </a:p>
        </p:txBody>
      </p:sp>
      <p:sp>
        <p:nvSpPr>
          <p:cNvPr id="28" name="Rectangle: Rounded Corners 27">
            <a:extLst>
              <a:ext uri="{FF2B5EF4-FFF2-40B4-BE49-F238E27FC236}">
                <a16:creationId xmlns:a16="http://schemas.microsoft.com/office/drawing/2014/main" id="{3C938D5A-0A8C-4956-BFC6-BB992686B462}"/>
              </a:ext>
            </a:extLst>
          </p:cNvPr>
          <p:cNvSpPr/>
          <p:nvPr/>
        </p:nvSpPr>
        <p:spPr>
          <a:xfrm>
            <a:off x="6394504" y="2637952"/>
            <a:ext cx="1800000" cy="72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a:t>Adposition’l</a:t>
            </a:r>
            <a:r>
              <a:rPr lang="en-GB" sz="2400" dirty="0"/>
              <a:t> Phrases</a:t>
            </a:r>
          </a:p>
        </p:txBody>
      </p:sp>
      <p:sp>
        <p:nvSpPr>
          <p:cNvPr id="29" name="Rectangle: Rounded Corners 28">
            <a:extLst>
              <a:ext uri="{FF2B5EF4-FFF2-40B4-BE49-F238E27FC236}">
                <a16:creationId xmlns:a16="http://schemas.microsoft.com/office/drawing/2014/main" id="{B3C4EFB0-1E1D-4AD8-8A3A-6B6F23A03A1E}"/>
              </a:ext>
            </a:extLst>
          </p:cNvPr>
          <p:cNvSpPr/>
          <p:nvPr/>
        </p:nvSpPr>
        <p:spPr>
          <a:xfrm>
            <a:off x="8281672" y="2637952"/>
            <a:ext cx="3853430" cy="72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i="1" dirty="0"/>
              <a:t>They left [without a farewell]</a:t>
            </a:r>
          </a:p>
          <a:p>
            <a:pPr algn="ctr"/>
            <a:r>
              <a:rPr lang="en-GB" sz="2000" b="1" i="1" dirty="0">
                <a:solidFill>
                  <a:srgbClr val="FFFF00"/>
                </a:solidFill>
              </a:rPr>
              <a:t>but</a:t>
            </a:r>
            <a:r>
              <a:rPr lang="en-GB" sz="2000" b="1" i="1" dirty="0"/>
              <a:t> [with the takings]</a:t>
            </a:r>
          </a:p>
        </p:txBody>
      </p:sp>
      <p:sp>
        <p:nvSpPr>
          <p:cNvPr id="30" name="Rectangle: Rounded Corners 29">
            <a:extLst>
              <a:ext uri="{FF2B5EF4-FFF2-40B4-BE49-F238E27FC236}">
                <a16:creationId xmlns:a16="http://schemas.microsoft.com/office/drawing/2014/main" id="{F900B446-BF86-4F36-BFAD-2DF5669B85A5}"/>
              </a:ext>
            </a:extLst>
          </p:cNvPr>
          <p:cNvSpPr/>
          <p:nvPr/>
        </p:nvSpPr>
        <p:spPr>
          <a:xfrm>
            <a:off x="6394504" y="3482533"/>
            <a:ext cx="1800000" cy="720000"/>
          </a:xfrm>
          <a:prstGeom prst="round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t>Main Clauses</a:t>
            </a:r>
          </a:p>
        </p:txBody>
      </p:sp>
      <p:sp>
        <p:nvSpPr>
          <p:cNvPr id="31" name="Rectangle: Rounded Corners 30">
            <a:extLst>
              <a:ext uri="{FF2B5EF4-FFF2-40B4-BE49-F238E27FC236}">
                <a16:creationId xmlns:a16="http://schemas.microsoft.com/office/drawing/2014/main" id="{B1B4CC2B-DE9F-4025-879F-5F0222B37149}"/>
              </a:ext>
            </a:extLst>
          </p:cNvPr>
          <p:cNvSpPr/>
          <p:nvPr/>
        </p:nvSpPr>
        <p:spPr>
          <a:xfrm>
            <a:off x="8281672" y="3482533"/>
            <a:ext cx="3853430" cy="720000"/>
          </a:xfrm>
          <a:prstGeom prst="round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b="1" i="1" dirty="0"/>
              <a:t>[The dog was tired]</a:t>
            </a:r>
          </a:p>
          <a:p>
            <a:pPr algn="ctr"/>
            <a:r>
              <a:rPr lang="en-GB" sz="2000" b="1" i="1" dirty="0">
                <a:solidFill>
                  <a:srgbClr val="FFFF00"/>
                </a:solidFill>
              </a:rPr>
              <a:t>so</a:t>
            </a:r>
            <a:r>
              <a:rPr lang="en-GB" sz="2000" b="1" i="1" dirty="0"/>
              <a:t> [it went to sleep]</a:t>
            </a:r>
          </a:p>
        </p:txBody>
      </p:sp>
      <p:sp>
        <p:nvSpPr>
          <p:cNvPr id="32" name="Rectangle: Rounded Corners 31">
            <a:extLst>
              <a:ext uri="{FF2B5EF4-FFF2-40B4-BE49-F238E27FC236}">
                <a16:creationId xmlns:a16="http://schemas.microsoft.com/office/drawing/2014/main" id="{57B23F74-B5DF-440B-92DC-EF5CCDD88D0A}"/>
              </a:ext>
            </a:extLst>
          </p:cNvPr>
          <p:cNvSpPr/>
          <p:nvPr/>
        </p:nvSpPr>
        <p:spPr>
          <a:xfrm>
            <a:off x="6394504" y="4327114"/>
            <a:ext cx="1800000" cy="720000"/>
          </a:xfrm>
          <a:prstGeom prst="roundRect">
            <a:avLst/>
          </a:prstGeom>
          <a:solidFill>
            <a:schemeClr val="accent5">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t>Subordinate Clauses</a:t>
            </a:r>
          </a:p>
        </p:txBody>
      </p:sp>
      <p:sp>
        <p:nvSpPr>
          <p:cNvPr id="33" name="Rectangle: Rounded Corners 32">
            <a:extLst>
              <a:ext uri="{FF2B5EF4-FFF2-40B4-BE49-F238E27FC236}">
                <a16:creationId xmlns:a16="http://schemas.microsoft.com/office/drawing/2014/main" id="{402AF88A-AE4C-43B8-B89A-27D8E0C2688B}"/>
              </a:ext>
            </a:extLst>
          </p:cNvPr>
          <p:cNvSpPr/>
          <p:nvPr/>
        </p:nvSpPr>
        <p:spPr>
          <a:xfrm>
            <a:off x="8281672" y="4327114"/>
            <a:ext cx="3853430" cy="720000"/>
          </a:xfrm>
          <a:prstGeom prst="roundRect">
            <a:avLst/>
          </a:prstGeom>
          <a:solidFill>
            <a:schemeClr val="accent5">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b="1" i="1" dirty="0"/>
              <a:t>We saw the dog [which was tired] </a:t>
            </a:r>
            <a:r>
              <a:rPr lang="en-GB" sz="2000" b="1" i="1" dirty="0">
                <a:solidFill>
                  <a:srgbClr val="FFFF00"/>
                </a:solidFill>
              </a:rPr>
              <a:t>yet</a:t>
            </a:r>
            <a:r>
              <a:rPr lang="en-GB" sz="2000" b="1" i="1" dirty="0"/>
              <a:t> [which did not sleep]</a:t>
            </a:r>
          </a:p>
        </p:txBody>
      </p:sp>
      <p:sp>
        <p:nvSpPr>
          <p:cNvPr id="34" name="TextBox 33">
            <a:extLst>
              <a:ext uri="{FF2B5EF4-FFF2-40B4-BE49-F238E27FC236}">
                <a16:creationId xmlns:a16="http://schemas.microsoft.com/office/drawing/2014/main" id="{169A1B64-0D80-430B-9840-AFC4FBB9A9A9}"/>
              </a:ext>
            </a:extLst>
          </p:cNvPr>
          <p:cNvSpPr txBox="1"/>
          <p:nvPr/>
        </p:nvSpPr>
        <p:spPr>
          <a:xfrm>
            <a:off x="6389623" y="5343630"/>
            <a:ext cx="5740598" cy="1323439"/>
          </a:xfrm>
          <a:prstGeom prst="rect">
            <a:avLst/>
          </a:prstGeom>
          <a:noFill/>
        </p:spPr>
        <p:txBody>
          <a:bodyPr wrap="square" rtlCol="0">
            <a:spAutoFit/>
          </a:bodyPr>
          <a:lstStyle/>
          <a:p>
            <a:pPr algn="ctr"/>
            <a:r>
              <a:rPr lang="en-GB" sz="2000" i="1" dirty="0">
                <a:solidFill>
                  <a:srgbClr val="FF0000"/>
                </a:solidFill>
              </a:rPr>
              <a:t>Don’t forget that a </a:t>
            </a:r>
            <a:r>
              <a:rPr lang="en-GB" sz="2000" b="1" i="1" dirty="0">
                <a:solidFill>
                  <a:srgbClr val="FF0000"/>
                </a:solidFill>
              </a:rPr>
              <a:t>noun</a:t>
            </a:r>
            <a:r>
              <a:rPr lang="en-GB" sz="2000" i="1" dirty="0">
                <a:solidFill>
                  <a:srgbClr val="FF0000"/>
                </a:solidFill>
              </a:rPr>
              <a:t> or </a:t>
            </a:r>
            <a:r>
              <a:rPr lang="en-GB" sz="2000" b="1" i="1" dirty="0">
                <a:solidFill>
                  <a:srgbClr val="FF0000"/>
                </a:solidFill>
              </a:rPr>
              <a:t>pronoun</a:t>
            </a:r>
            <a:r>
              <a:rPr lang="en-GB" sz="2000" i="1" dirty="0">
                <a:solidFill>
                  <a:srgbClr val="FF0000"/>
                </a:solidFill>
              </a:rPr>
              <a:t> can also be a </a:t>
            </a:r>
            <a:r>
              <a:rPr lang="en-GB" sz="2000" b="1" i="1" dirty="0">
                <a:solidFill>
                  <a:srgbClr val="FF0000"/>
                </a:solidFill>
              </a:rPr>
              <a:t>noun phrase</a:t>
            </a:r>
            <a:r>
              <a:rPr lang="en-GB" sz="2000" i="1" dirty="0">
                <a:solidFill>
                  <a:srgbClr val="FF0000"/>
                </a:solidFill>
              </a:rPr>
              <a:t>,</a:t>
            </a:r>
          </a:p>
          <a:p>
            <a:pPr algn="ctr"/>
            <a:r>
              <a:rPr lang="en-GB" sz="2000" i="1" dirty="0">
                <a:solidFill>
                  <a:srgbClr val="FF0000"/>
                </a:solidFill>
              </a:rPr>
              <a:t>and a </a:t>
            </a:r>
            <a:r>
              <a:rPr lang="en-GB" sz="2000" b="1" i="1" dirty="0">
                <a:solidFill>
                  <a:srgbClr val="FF0000"/>
                </a:solidFill>
              </a:rPr>
              <a:t>verb</a:t>
            </a:r>
            <a:r>
              <a:rPr lang="en-GB" sz="2000" i="1" dirty="0">
                <a:solidFill>
                  <a:srgbClr val="FF0000"/>
                </a:solidFill>
              </a:rPr>
              <a:t> can also be a </a:t>
            </a:r>
            <a:r>
              <a:rPr lang="en-GB" sz="2000" b="1" i="1" dirty="0">
                <a:solidFill>
                  <a:srgbClr val="FF0000"/>
                </a:solidFill>
              </a:rPr>
              <a:t>verb phrase</a:t>
            </a:r>
            <a:r>
              <a:rPr lang="en-GB" sz="2000" i="1" dirty="0">
                <a:solidFill>
                  <a:srgbClr val="FF0000"/>
                </a:solidFill>
              </a:rPr>
              <a:t>;</a:t>
            </a:r>
          </a:p>
          <a:p>
            <a:pPr algn="ctr"/>
            <a:r>
              <a:rPr lang="en-GB" sz="2000" i="1" dirty="0">
                <a:solidFill>
                  <a:srgbClr val="FF0000"/>
                </a:solidFill>
              </a:rPr>
              <a:t>but an </a:t>
            </a:r>
            <a:r>
              <a:rPr lang="en-GB" sz="2000" b="1" i="1" dirty="0">
                <a:solidFill>
                  <a:srgbClr val="FF0000"/>
                </a:solidFill>
              </a:rPr>
              <a:t>adposition</a:t>
            </a:r>
            <a:r>
              <a:rPr lang="en-GB" sz="2000" i="1" dirty="0">
                <a:solidFill>
                  <a:srgbClr val="FF0000"/>
                </a:solidFill>
              </a:rPr>
              <a:t> cannot be an </a:t>
            </a:r>
            <a:r>
              <a:rPr lang="en-GB" sz="2000" b="1" i="1" dirty="0">
                <a:solidFill>
                  <a:srgbClr val="FF0000"/>
                </a:solidFill>
              </a:rPr>
              <a:t>adpositional phrase</a:t>
            </a:r>
            <a:r>
              <a:rPr lang="en-GB" sz="2000" i="1" dirty="0">
                <a:solidFill>
                  <a:srgbClr val="FF0000"/>
                </a:solidFill>
              </a:rPr>
              <a:t>.</a:t>
            </a:r>
          </a:p>
        </p:txBody>
      </p:sp>
    </p:spTree>
    <p:extLst>
      <p:ext uri="{BB962C8B-B14F-4D97-AF65-F5344CB8AC3E}">
        <p14:creationId xmlns:p14="http://schemas.microsoft.com/office/powerpoint/2010/main" val="349671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1"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0-#ppt_h/2"/>
                                          </p:val>
                                        </p:tav>
                                        <p:tav tm="100000">
                                          <p:val>
                                            <p:strVal val="#ppt_y"/>
                                          </p:val>
                                        </p:tav>
                                      </p:tavLst>
                                    </p:anim>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Effect transition="in" filter="fade">
                                      <p:cBhvr>
                                        <p:cTn id="20" dur="500"/>
                                        <p:tgtEl>
                                          <p:spTgt spid="12"/>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animEffect transition="in" filter="fade">
                                      <p:cBhvr>
                                        <p:cTn id="36" dur="500"/>
                                        <p:tgtEl>
                                          <p:spTgt spid="16"/>
                                        </p:tgtEl>
                                      </p:cBhvr>
                                    </p:animEffect>
                                  </p:childTnLst>
                                </p:cTn>
                              </p:par>
                            </p:childTnLst>
                          </p:cTn>
                        </p:par>
                        <p:par>
                          <p:cTn id="37" fill="hold">
                            <p:stCondLst>
                              <p:cond delay="2500"/>
                            </p:stCondLst>
                            <p:childTnLst>
                              <p:par>
                                <p:cTn id="38" presetID="53" presetClass="entr" presetSubtype="16"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500" fill="hold"/>
                                        <p:tgtEl>
                                          <p:spTgt spid="17"/>
                                        </p:tgtEl>
                                        <p:attrNameLst>
                                          <p:attrName>ppt_w</p:attrName>
                                        </p:attrNameLst>
                                      </p:cBhvr>
                                      <p:tavLst>
                                        <p:tav tm="0">
                                          <p:val>
                                            <p:fltVal val="0"/>
                                          </p:val>
                                        </p:tav>
                                        <p:tav tm="100000">
                                          <p:val>
                                            <p:strVal val="#ppt_w"/>
                                          </p:val>
                                        </p:tav>
                                      </p:tavLst>
                                    </p:anim>
                                    <p:anim calcmode="lin" valueType="num">
                                      <p:cBhvr>
                                        <p:cTn id="41" dur="500" fill="hold"/>
                                        <p:tgtEl>
                                          <p:spTgt spid="17"/>
                                        </p:tgtEl>
                                        <p:attrNameLst>
                                          <p:attrName>ppt_h</p:attrName>
                                        </p:attrNameLst>
                                      </p:cBhvr>
                                      <p:tavLst>
                                        <p:tav tm="0">
                                          <p:val>
                                            <p:fltVal val="0"/>
                                          </p:val>
                                        </p:tav>
                                        <p:tav tm="100000">
                                          <p:val>
                                            <p:strVal val="#ppt_h"/>
                                          </p:val>
                                        </p:tav>
                                      </p:tavLst>
                                    </p:anim>
                                    <p:animEffect transition="in" filter="fade">
                                      <p:cBhvr>
                                        <p:cTn id="42" dur="500"/>
                                        <p:tgtEl>
                                          <p:spTgt spid="17"/>
                                        </p:tgtEl>
                                      </p:cBhvr>
                                    </p:animEffect>
                                  </p:childTnLst>
                                </p:cTn>
                              </p:par>
                            </p:childTnLst>
                          </p:cTn>
                        </p:par>
                        <p:par>
                          <p:cTn id="43" fill="hold">
                            <p:stCondLst>
                              <p:cond delay="3000"/>
                            </p:stCondLst>
                            <p:childTnLst>
                              <p:par>
                                <p:cTn id="44" presetID="53" presetClass="entr" presetSubtype="16"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p:cTn id="51" dur="500" fill="hold"/>
                                        <p:tgtEl>
                                          <p:spTgt spid="18"/>
                                        </p:tgtEl>
                                        <p:attrNameLst>
                                          <p:attrName>ppt_w</p:attrName>
                                        </p:attrNameLst>
                                      </p:cBhvr>
                                      <p:tavLst>
                                        <p:tav tm="0">
                                          <p:val>
                                            <p:fltVal val="0"/>
                                          </p:val>
                                        </p:tav>
                                        <p:tav tm="100000">
                                          <p:val>
                                            <p:strVal val="#ppt_w"/>
                                          </p:val>
                                        </p:tav>
                                      </p:tavLst>
                                    </p:anim>
                                    <p:anim calcmode="lin" valueType="num">
                                      <p:cBhvr>
                                        <p:cTn id="52" dur="500" fill="hold"/>
                                        <p:tgtEl>
                                          <p:spTgt spid="18"/>
                                        </p:tgtEl>
                                        <p:attrNameLst>
                                          <p:attrName>ppt_h</p:attrName>
                                        </p:attrNameLst>
                                      </p:cBhvr>
                                      <p:tavLst>
                                        <p:tav tm="0">
                                          <p:val>
                                            <p:fltVal val="0"/>
                                          </p:val>
                                        </p:tav>
                                        <p:tav tm="100000">
                                          <p:val>
                                            <p:strVal val="#ppt_h"/>
                                          </p:val>
                                        </p:tav>
                                      </p:tavLst>
                                    </p:anim>
                                    <p:animEffect transition="in" filter="fade">
                                      <p:cBhvr>
                                        <p:cTn id="53" dur="500"/>
                                        <p:tgtEl>
                                          <p:spTgt spid="18"/>
                                        </p:tgtEl>
                                      </p:cBhvr>
                                    </p:animEffect>
                                  </p:childTnLst>
                                </p:cTn>
                              </p:par>
                            </p:childTnLst>
                          </p:cTn>
                        </p:par>
                        <p:par>
                          <p:cTn id="54" fill="hold">
                            <p:stCondLst>
                              <p:cond delay="3500"/>
                            </p:stCondLst>
                            <p:childTnLst>
                              <p:par>
                                <p:cTn id="55" presetID="53" presetClass="entr" presetSubtype="16"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500" fill="hold"/>
                                        <p:tgtEl>
                                          <p:spTgt spid="13"/>
                                        </p:tgtEl>
                                        <p:attrNameLst>
                                          <p:attrName>ppt_w</p:attrName>
                                        </p:attrNameLst>
                                      </p:cBhvr>
                                      <p:tavLst>
                                        <p:tav tm="0">
                                          <p:val>
                                            <p:fltVal val="0"/>
                                          </p:val>
                                        </p:tav>
                                        <p:tav tm="100000">
                                          <p:val>
                                            <p:strVal val="#ppt_w"/>
                                          </p:val>
                                        </p:tav>
                                      </p:tavLst>
                                    </p:anim>
                                    <p:anim calcmode="lin" valueType="num">
                                      <p:cBhvr>
                                        <p:cTn id="58" dur="500" fill="hold"/>
                                        <p:tgtEl>
                                          <p:spTgt spid="13"/>
                                        </p:tgtEl>
                                        <p:attrNameLst>
                                          <p:attrName>ppt_h</p:attrName>
                                        </p:attrNameLst>
                                      </p:cBhvr>
                                      <p:tavLst>
                                        <p:tav tm="0">
                                          <p:val>
                                            <p:fltVal val="0"/>
                                          </p:val>
                                        </p:tav>
                                        <p:tav tm="100000">
                                          <p:val>
                                            <p:strVal val="#ppt_h"/>
                                          </p:val>
                                        </p:tav>
                                      </p:tavLst>
                                    </p:anim>
                                    <p:animEffect transition="in" filter="fade">
                                      <p:cBhvr>
                                        <p:cTn id="59" dur="500"/>
                                        <p:tgtEl>
                                          <p:spTgt spid="13"/>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p:cTn id="62" dur="500" fill="hold"/>
                                        <p:tgtEl>
                                          <p:spTgt spid="19"/>
                                        </p:tgtEl>
                                        <p:attrNameLst>
                                          <p:attrName>ppt_w</p:attrName>
                                        </p:attrNameLst>
                                      </p:cBhvr>
                                      <p:tavLst>
                                        <p:tav tm="0">
                                          <p:val>
                                            <p:fltVal val="0"/>
                                          </p:val>
                                        </p:tav>
                                        <p:tav tm="100000">
                                          <p:val>
                                            <p:strVal val="#ppt_w"/>
                                          </p:val>
                                        </p:tav>
                                      </p:tavLst>
                                    </p:anim>
                                    <p:anim calcmode="lin" valueType="num">
                                      <p:cBhvr>
                                        <p:cTn id="63" dur="500" fill="hold"/>
                                        <p:tgtEl>
                                          <p:spTgt spid="19"/>
                                        </p:tgtEl>
                                        <p:attrNameLst>
                                          <p:attrName>ppt_h</p:attrName>
                                        </p:attrNameLst>
                                      </p:cBhvr>
                                      <p:tavLst>
                                        <p:tav tm="0">
                                          <p:val>
                                            <p:fltVal val="0"/>
                                          </p:val>
                                        </p:tav>
                                        <p:tav tm="100000">
                                          <p:val>
                                            <p:strVal val="#ppt_h"/>
                                          </p:val>
                                        </p:tav>
                                      </p:tavLst>
                                    </p:anim>
                                    <p:animEffect transition="in" filter="fade">
                                      <p:cBhvr>
                                        <p:cTn id="64" dur="500"/>
                                        <p:tgtEl>
                                          <p:spTgt spid="19"/>
                                        </p:tgtEl>
                                      </p:cBhvr>
                                    </p:animEffect>
                                  </p:childTnLst>
                                </p:cTn>
                              </p:par>
                            </p:childTnLst>
                          </p:cTn>
                        </p:par>
                        <p:par>
                          <p:cTn id="65" fill="hold">
                            <p:stCondLst>
                              <p:cond delay="4000"/>
                            </p:stCondLst>
                            <p:childTnLst>
                              <p:par>
                                <p:cTn id="66" presetID="53" presetClass="entr" presetSubtype="16" fill="hold" grpId="0" nodeType="afterEffect">
                                  <p:stCondLst>
                                    <p:cond delay="0"/>
                                  </p:stCondLst>
                                  <p:childTnLst>
                                    <p:set>
                                      <p:cBhvr>
                                        <p:cTn id="67" dur="1" fill="hold">
                                          <p:stCondLst>
                                            <p:cond delay="0"/>
                                          </p:stCondLst>
                                        </p:cTn>
                                        <p:tgtEl>
                                          <p:spTgt spid="11"/>
                                        </p:tgtEl>
                                        <p:attrNameLst>
                                          <p:attrName>style.visibility</p:attrName>
                                        </p:attrNameLst>
                                      </p:cBhvr>
                                      <p:to>
                                        <p:strVal val="visible"/>
                                      </p:to>
                                    </p:set>
                                    <p:anim calcmode="lin" valueType="num">
                                      <p:cBhvr>
                                        <p:cTn id="68" dur="500" fill="hold"/>
                                        <p:tgtEl>
                                          <p:spTgt spid="11"/>
                                        </p:tgtEl>
                                        <p:attrNameLst>
                                          <p:attrName>ppt_w</p:attrName>
                                        </p:attrNameLst>
                                      </p:cBhvr>
                                      <p:tavLst>
                                        <p:tav tm="0">
                                          <p:val>
                                            <p:fltVal val="0"/>
                                          </p:val>
                                        </p:tav>
                                        <p:tav tm="100000">
                                          <p:val>
                                            <p:strVal val="#ppt_w"/>
                                          </p:val>
                                        </p:tav>
                                      </p:tavLst>
                                    </p:anim>
                                    <p:anim calcmode="lin" valueType="num">
                                      <p:cBhvr>
                                        <p:cTn id="69" dur="500" fill="hold"/>
                                        <p:tgtEl>
                                          <p:spTgt spid="11"/>
                                        </p:tgtEl>
                                        <p:attrNameLst>
                                          <p:attrName>ppt_h</p:attrName>
                                        </p:attrNameLst>
                                      </p:cBhvr>
                                      <p:tavLst>
                                        <p:tav tm="0">
                                          <p:val>
                                            <p:fltVal val="0"/>
                                          </p:val>
                                        </p:tav>
                                        <p:tav tm="100000">
                                          <p:val>
                                            <p:strVal val="#ppt_h"/>
                                          </p:val>
                                        </p:tav>
                                      </p:tavLst>
                                    </p:anim>
                                    <p:animEffect transition="in" filter="fade">
                                      <p:cBhvr>
                                        <p:cTn id="70" dur="500"/>
                                        <p:tgtEl>
                                          <p:spTgt spid="11"/>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4500"/>
                            </p:stCondLst>
                            <p:childTnLst>
                              <p:par>
                                <p:cTn id="77" presetID="53" presetClass="entr" presetSubtype="16" fill="hold" grpId="0" nodeType="afterEffect">
                                  <p:stCondLst>
                                    <p:cond delay="0"/>
                                  </p:stCondLst>
                                  <p:childTnLst>
                                    <p:set>
                                      <p:cBhvr>
                                        <p:cTn id="78" dur="1" fill="hold">
                                          <p:stCondLst>
                                            <p:cond delay="0"/>
                                          </p:stCondLst>
                                        </p:cTn>
                                        <p:tgtEl>
                                          <p:spTgt spid="9"/>
                                        </p:tgtEl>
                                        <p:attrNameLst>
                                          <p:attrName>style.visibility</p:attrName>
                                        </p:attrNameLst>
                                      </p:cBhvr>
                                      <p:to>
                                        <p:strVal val="visible"/>
                                      </p:to>
                                    </p:set>
                                    <p:anim calcmode="lin" valueType="num">
                                      <p:cBhvr>
                                        <p:cTn id="79" dur="500" fill="hold"/>
                                        <p:tgtEl>
                                          <p:spTgt spid="9"/>
                                        </p:tgtEl>
                                        <p:attrNameLst>
                                          <p:attrName>ppt_w</p:attrName>
                                        </p:attrNameLst>
                                      </p:cBhvr>
                                      <p:tavLst>
                                        <p:tav tm="0">
                                          <p:val>
                                            <p:fltVal val="0"/>
                                          </p:val>
                                        </p:tav>
                                        <p:tav tm="100000">
                                          <p:val>
                                            <p:strVal val="#ppt_w"/>
                                          </p:val>
                                        </p:tav>
                                      </p:tavLst>
                                    </p:anim>
                                    <p:anim calcmode="lin" valueType="num">
                                      <p:cBhvr>
                                        <p:cTn id="80" dur="500" fill="hold"/>
                                        <p:tgtEl>
                                          <p:spTgt spid="9"/>
                                        </p:tgtEl>
                                        <p:attrNameLst>
                                          <p:attrName>ppt_h</p:attrName>
                                        </p:attrNameLst>
                                      </p:cBhvr>
                                      <p:tavLst>
                                        <p:tav tm="0">
                                          <p:val>
                                            <p:fltVal val="0"/>
                                          </p:val>
                                        </p:tav>
                                        <p:tav tm="100000">
                                          <p:val>
                                            <p:strVal val="#ppt_h"/>
                                          </p:val>
                                        </p:tav>
                                      </p:tavLst>
                                    </p:anim>
                                    <p:animEffect transition="in" filter="fade">
                                      <p:cBhvr>
                                        <p:cTn id="81" dur="500"/>
                                        <p:tgtEl>
                                          <p:spTgt spid="9"/>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21"/>
                                        </p:tgtEl>
                                        <p:attrNameLst>
                                          <p:attrName>style.visibility</p:attrName>
                                        </p:attrNameLst>
                                      </p:cBhvr>
                                      <p:to>
                                        <p:strVal val="visible"/>
                                      </p:to>
                                    </p:set>
                                    <p:anim calcmode="lin" valueType="num">
                                      <p:cBhvr>
                                        <p:cTn id="84" dur="500" fill="hold"/>
                                        <p:tgtEl>
                                          <p:spTgt spid="21"/>
                                        </p:tgtEl>
                                        <p:attrNameLst>
                                          <p:attrName>ppt_w</p:attrName>
                                        </p:attrNameLst>
                                      </p:cBhvr>
                                      <p:tavLst>
                                        <p:tav tm="0">
                                          <p:val>
                                            <p:fltVal val="0"/>
                                          </p:val>
                                        </p:tav>
                                        <p:tav tm="100000">
                                          <p:val>
                                            <p:strVal val="#ppt_w"/>
                                          </p:val>
                                        </p:tav>
                                      </p:tavLst>
                                    </p:anim>
                                    <p:anim calcmode="lin" valueType="num">
                                      <p:cBhvr>
                                        <p:cTn id="85" dur="500" fill="hold"/>
                                        <p:tgtEl>
                                          <p:spTgt spid="21"/>
                                        </p:tgtEl>
                                        <p:attrNameLst>
                                          <p:attrName>ppt_h</p:attrName>
                                        </p:attrNameLst>
                                      </p:cBhvr>
                                      <p:tavLst>
                                        <p:tav tm="0">
                                          <p:val>
                                            <p:fltVal val="0"/>
                                          </p:val>
                                        </p:tav>
                                        <p:tav tm="100000">
                                          <p:val>
                                            <p:strVal val="#ppt_h"/>
                                          </p:val>
                                        </p:tav>
                                      </p:tavLst>
                                    </p:anim>
                                    <p:animEffect transition="in" filter="fade">
                                      <p:cBhvr>
                                        <p:cTn id="86" dur="500"/>
                                        <p:tgtEl>
                                          <p:spTgt spid="21"/>
                                        </p:tgtEl>
                                      </p:cBhvr>
                                    </p:animEffect>
                                  </p:childTnLst>
                                </p:cTn>
                              </p:par>
                            </p:childTnLst>
                          </p:cTn>
                        </p:par>
                        <p:par>
                          <p:cTn id="87" fill="hold">
                            <p:stCondLst>
                              <p:cond delay="5000"/>
                            </p:stCondLst>
                            <p:childTnLst>
                              <p:par>
                                <p:cTn id="88" presetID="2" presetClass="entr" presetSubtype="1" fill="hold" grpId="0" nodeType="afterEffect">
                                  <p:stCondLst>
                                    <p:cond delay="0"/>
                                  </p:stCondLst>
                                  <p:childTnLst>
                                    <p:set>
                                      <p:cBhvr>
                                        <p:cTn id="89" dur="1" fill="hold">
                                          <p:stCondLst>
                                            <p:cond delay="0"/>
                                          </p:stCondLst>
                                        </p:cTn>
                                        <p:tgtEl>
                                          <p:spTgt spid="25"/>
                                        </p:tgtEl>
                                        <p:attrNameLst>
                                          <p:attrName>style.visibility</p:attrName>
                                        </p:attrNameLst>
                                      </p:cBhvr>
                                      <p:to>
                                        <p:strVal val="visible"/>
                                      </p:to>
                                    </p:set>
                                    <p:anim calcmode="lin" valueType="num">
                                      <p:cBhvr additive="base">
                                        <p:cTn id="90" dur="500" fill="hold"/>
                                        <p:tgtEl>
                                          <p:spTgt spid="25"/>
                                        </p:tgtEl>
                                        <p:attrNameLst>
                                          <p:attrName>ppt_x</p:attrName>
                                        </p:attrNameLst>
                                      </p:cBhvr>
                                      <p:tavLst>
                                        <p:tav tm="0">
                                          <p:val>
                                            <p:strVal val="#ppt_x"/>
                                          </p:val>
                                        </p:tav>
                                        <p:tav tm="100000">
                                          <p:val>
                                            <p:strVal val="#ppt_x"/>
                                          </p:val>
                                        </p:tav>
                                      </p:tavLst>
                                    </p:anim>
                                    <p:anim calcmode="lin" valueType="num">
                                      <p:cBhvr additive="base">
                                        <p:cTn id="91" dur="500" fill="hold"/>
                                        <p:tgtEl>
                                          <p:spTgt spid="25"/>
                                        </p:tgtEl>
                                        <p:attrNameLst>
                                          <p:attrName>ppt_y</p:attrName>
                                        </p:attrNameLst>
                                      </p:cBhvr>
                                      <p:tavLst>
                                        <p:tav tm="0">
                                          <p:val>
                                            <p:strVal val="0-#ppt_h/2"/>
                                          </p:val>
                                        </p:tav>
                                        <p:tav tm="100000">
                                          <p:val>
                                            <p:strVal val="#ppt_y"/>
                                          </p:val>
                                        </p:tav>
                                      </p:tavLst>
                                    </p:anim>
                                  </p:childTnLst>
                                </p:cTn>
                              </p:par>
                            </p:childTnLst>
                          </p:cTn>
                        </p:par>
                        <p:par>
                          <p:cTn id="92" fill="hold">
                            <p:stCondLst>
                              <p:cond delay="5500"/>
                            </p:stCondLst>
                            <p:childTnLst>
                              <p:par>
                                <p:cTn id="93" presetID="53" presetClass="entr" presetSubtype="16" fill="hold" grpId="0" nodeType="afterEffect">
                                  <p:stCondLst>
                                    <p:cond delay="0"/>
                                  </p:stCondLst>
                                  <p:childTnLst>
                                    <p:set>
                                      <p:cBhvr>
                                        <p:cTn id="94" dur="1" fill="hold">
                                          <p:stCondLst>
                                            <p:cond delay="0"/>
                                          </p:stCondLst>
                                        </p:cTn>
                                        <p:tgtEl>
                                          <p:spTgt spid="23"/>
                                        </p:tgtEl>
                                        <p:attrNameLst>
                                          <p:attrName>style.visibility</p:attrName>
                                        </p:attrNameLst>
                                      </p:cBhvr>
                                      <p:to>
                                        <p:strVal val="visible"/>
                                      </p:to>
                                    </p:set>
                                    <p:anim calcmode="lin" valueType="num">
                                      <p:cBhvr>
                                        <p:cTn id="95" dur="500" fill="hold"/>
                                        <p:tgtEl>
                                          <p:spTgt spid="23"/>
                                        </p:tgtEl>
                                        <p:attrNameLst>
                                          <p:attrName>ppt_w</p:attrName>
                                        </p:attrNameLst>
                                      </p:cBhvr>
                                      <p:tavLst>
                                        <p:tav tm="0">
                                          <p:val>
                                            <p:fltVal val="0"/>
                                          </p:val>
                                        </p:tav>
                                        <p:tav tm="100000">
                                          <p:val>
                                            <p:strVal val="#ppt_w"/>
                                          </p:val>
                                        </p:tav>
                                      </p:tavLst>
                                    </p:anim>
                                    <p:anim calcmode="lin" valueType="num">
                                      <p:cBhvr>
                                        <p:cTn id="96" dur="500" fill="hold"/>
                                        <p:tgtEl>
                                          <p:spTgt spid="23"/>
                                        </p:tgtEl>
                                        <p:attrNameLst>
                                          <p:attrName>ppt_h</p:attrName>
                                        </p:attrNameLst>
                                      </p:cBhvr>
                                      <p:tavLst>
                                        <p:tav tm="0">
                                          <p:val>
                                            <p:fltVal val="0"/>
                                          </p:val>
                                        </p:tav>
                                        <p:tav tm="100000">
                                          <p:val>
                                            <p:strVal val="#ppt_h"/>
                                          </p:val>
                                        </p:tav>
                                      </p:tavLst>
                                    </p:anim>
                                    <p:animEffect transition="in" filter="fade">
                                      <p:cBhvr>
                                        <p:cTn id="97" dur="500"/>
                                        <p:tgtEl>
                                          <p:spTgt spid="23"/>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24"/>
                                        </p:tgtEl>
                                        <p:attrNameLst>
                                          <p:attrName>style.visibility</p:attrName>
                                        </p:attrNameLst>
                                      </p:cBhvr>
                                      <p:to>
                                        <p:strVal val="visible"/>
                                      </p:to>
                                    </p:set>
                                    <p:anim calcmode="lin" valueType="num">
                                      <p:cBhvr>
                                        <p:cTn id="100" dur="500" fill="hold"/>
                                        <p:tgtEl>
                                          <p:spTgt spid="24"/>
                                        </p:tgtEl>
                                        <p:attrNameLst>
                                          <p:attrName>ppt_w</p:attrName>
                                        </p:attrNameLst>
                                      </p:cBhvr>
                                      <p:tavLst>
                                        <p:tav tm="0">
                                          <p:val>
                                            <p:fltVal val="0"/>
                                          </p:val>
                                        </p:tav>
                                        <p:tav tm="100000">
                                          <p:val>
                                            <p:strVal val="#ppt_w"/>
                                          </p:val>
                                        </p:tav>
                                      </p:tavLst>
                                    </p:anim>
                                    <p:anim calcmode="lin" valueType="num">
                                      <p:cBhvr>
                                        <p:cTn id="101" dur="500" fill="hold"/>
                                        <p:tgtEl>
                                          <p:spTgt spid="24"/>
                                        </p:tgtEl>
                                        <p:attrNameLst>
                                          <p:attrName>ppt_h</p:attrName>
                                        </p:attrNameLst>
                                      </p:cBhvr>
                                      <p:tavLst>
                                        <p:tav tm="0">
                                          <p:val>
                                            <p:fltVal val="0"/>
                                          </p:val>
                                        </p:tav>
                                        <p:tav tm="100000">
                                          <p:val>
                                            <p:strVal val="#ppt_h"/>
                                          </p:val>
                                        </p:tav>
                                      </p:tavLst>
                                    </p:anim>
                                    <p:animEffect transition="in" filter="fade">
                                      <p:cBhvr>
                                        <p:cTn id="102" dur="500"/>
                                        <p:tgtEl>
                                          <p:spTgt spid="24"/>
                                        </p:tgtEl>
                                      </p:cBhvr>
                                    </p:animEffect>
                                  </p:childTnLst>
                                </p:cTn>
                              </p:par>
                            </p:childTnLst>
                          </p:cTn>
                        </p:par>
                        <p:par>
                          <p:cTn id="103" fill="hold">
                            <p:stCondLst>
                              <p:cond delay="6000"/>
                            </p:stCondLst>
                            <p:childTnLst>
                              <p:par>
                                <p:cTn id="104" presetID="53" presetClass="entr" presetSubtype="16" fill="hold" grpId="0" nodeType="afterEffect">
                                  <p:stCondLst>
                                    <p:cond delay="0"/>
                                  </p:stCondLst>
                                  <p:childTnLst>
                                    <p:set>
                                      <p:cBhvr>
                                        <p:cTn id="105" dur="1" fill="hold">
                                          <p:stCondLst>
                                            <p:cond delay="0"/>
                                          </p:stCondLst>
                                        </p:cTn>
                                        <p:tgtEl>
                                          <p:spTgt spid="26"/>
                                        </p:tgtEl>
                                        <p:attrNameLst>
                                          <p:attrName>style.visibility</p:attrName>
                                        </p:attrNameLst>
                                      </p:cBhvr>
                                      <p:to>
                                        <p:strVal val="visible"/>
                                      </p:to>
                                    </p:set>
                                    <p:anim calcmode="lin" valueType="num">
                                      <p:cBhvr>
                                        <p:cTn id="106" dur="500" fill="hold"/>
                                        <p:tgtEl>
                                          <p:spTgt spid="26"/>
                                        </p:tgtEl>
                                        <p:attrNameLst>
                                          <p:attrName>ppt_w</p:attrName>
                                        </p:attrNameLst>
                                      </p:cBhvr>
                                      <p:tavLst>
                                        <p:tav tm="0">
                                          <p:val>
                                            <p:fltVal val="0"/>
                                          </p:val>
                                        </p:tav>
                                        <p:tav tm="100000">
                                          <p:val>
                                            <p:strVal val="#ppt_w"/>
                                          </p:val>
                                        </p:tav>
                                      </p:tavLst>
                                    </p:anim>
                                    <p:anim calcmode="lin" valueType="num">
                                      <p:cBhvr>
                                        <p:cTn id="107" dur="500" fill="hold"/>
                                        <p:tgtEl>
                                          <p:spTgt spid="26"/>
                                        </p:tgtEl>
                                        <p:attrNameLst>
                                          <p:attrName>ppt_h</p:attrName>
                                        </p:attrNameLst>
                                      </p:cBhvr>
                                      <p:tavLst>
                                        <p:tav tm="0">
                                          <p:val>
                                            <p:fltVal val="0"/>
                                          </p:val>
                                        </p:tav>
                                        <p:tav tm="100000">
                                          <p:val>
                                            <p:strVal val="#ppt_h"/>
                                          </p:val>
                                        </p:tav>
                                      </p:tavLst>
                                    </p:anim>
                                    <p:animEffect transition="in" filter="fade">
                                      <p:cBhvr>
                                        <p:cTn id="108" dur="500"/>
                                        <p:tgtEl>
                                          <p:spTgt spid="26"/>
                                        </p:tgtEl>
                                      </p:cBhvr>
                                    </p:animEffect>
                                  </p:childTnLst>
                                </p:cTn>
                              </p:par>
                              <p:par>
                                <p:cTn id="109" presetID="53" presetClass="entr" presetSubtype="16" fill="hold" grpId="0" nodeType="withEffect">
                                  <p:stCondLst>
                                    <p:cond delay="0"/>
                                  </p:stCondLst>
                                  <p:childTnLst>
                                    <p:set>
                                      <p:cBhvr>
                                        <p:cTn id="110" dur="1" fill="hold">
                                          <p:stCondLst>
                                            <p:cond delay="0"/>
                                          </p:stCondLst>
                                        </p:cTn>
                                        <p:tgtEl>
                                          <p:spTgt spid="27"/>
                                        </p:tgtEl>
                                        <p:attrNameLst>
                                          <p:attrName>style.visibility</p:attrName>
                                        </p:attrNameLst>
                                      </p:cBhvr>
                                      <p:to>
                                        <p:strVal val="visible"/>
                                      </p:to>
                                    </p:set>
                                    <p:anim calcmode="lin" valueType="num">
                                      <p:cBhvr>
                                        <p:cTn id="111" dur="500" fill="hold"/>
                                        <p:tgtEl>
                                          <p:spTgt spid="27"/>
                                        </p:tgtEl>
                                        <p:attrNameLst>
                                          <p:attrName>ppt_w</p:attrName>
                                        </p:attrNameLst>
                                      </p:cBhvr>
                                      <p:tavLst>
                                        <p:tav tm="0">
                                          <p:val>
                                            <p:fltVal val="0"/>
                                          </p:val>
                                        </p:tav>
                                        <p:tav tm="100000">
                                          <p:val>
                                            <p:strVal val="#ppt_w"/>
                                          </p:val>
                                        </p:tav>
                                      </p:tavLst>
                                    </p:anim>
                                    <p:anim calcmode="lin" valueType="num">
                                      <p:cBhvr>
                                        <p:cTn id="112" dur="500" fill="hold"/>
                                        <p:tgtEl>
                                          <p:spTgt spid="27"/>
                                        </p:tgtEl>
                                        <p:attrNameLst>
                                          <p:attrName>ppt_h</p:attrName>
                                        </p:attrNameLst>
                                      </p:cBhvr>
                                      <p:tavLst>
                                        <p:tav tm="0">
                                          <p:val>
                                            <p:fltVal val="0"/>
                                          </p:val>
                                        </p:tav>
                                        <p:tav tm="100000">
                                          <p:val>
                                            <p:strVal val="#ppt_h"/>
                                          </p:val>
                                        </p:tav>
                                      </p:tavLst>
                                    </p:anim>
                                    <p:animEffect transition="in" filter="fade">
                                      <p:cBhvr>
                                        <p:cTn id="113" dur="500"/>
                                        <p:tgtEl>
                                          <p:spTgt spid="27"/>
                                        </p:tgtEl>
                                      </p:cBhvr>
                                    </p:animEffect>
                                  </p:childTnLst>
                                </p:cTn>
                              </p:par>
                            </p:childTnLst>
                          </p:cTn>
                        </p:par>
                        <p:par>
                          <p:cTn id="114" fill="hold">
                            <p:stCondLst>
                              <p:cond delay="6500"/>
                            </p:stCondLst>
                            <p:childTnLst>
                              <p:par>
                                <p:cTn id="115" presetID="53" presetClass="entr" presetSubtype="16" fill="hold" grpId="0" nodeType="afterEffect">
                                  <p:stCondLst>
                                    <p:cond delay="0"/>
                                  </p:stCondLst>
                                  <p:childTnLst>
                                    <p:set>
                                      <p:cBhvr>
                                        <p:cTn id="116" dur="1" fill="hold">
                                          <p:stCondLst>
                                            <p:cond delay="0"/>
                                          </p:stCondLst>
                                        </p:cTn>
                                        <p:tgtEl>
                                          <p:spTgt spid="28"/>
                                        </p:tgtEl>
                                        <p:attrNameLst>
                                          <p:attrName>style.visibility</p:attrName>
                                        </p:attrNameLst>
                                      </p:cBhvr>
                                      <p:to>
                                        <p:strVal val="visible"/>
                                      </p:to>
                                    </p:set>
                                    <p:anim calcmode="lin" valueType="num">
                                      <p:cBhvr>
                                        <p:cTn id="117" dur="500" fill="hold"/>
                                        <p:tgtEl>
                                          <p:spTgt spid="28"/>
                                        </p:tgtEl>
                                        <p:attrNameLst>
                                          <p:attrName>ppt_w</p:attrName>
                                        </p:attrNameLst>
                                      </p:cBhvr>
                                      <p:tavLst>
                                        <p:tav tm="0">
                                          <p:val>
                                            <p:fltVal val="0"/>
                                          </p:val>
                                        </p:tav>
                                        <p:tav tm="100000">
                                          <p:val>
                                            <p:strVal val="#ppt_w"/>
                                          </p:val>
                                        </p:tav>
                                      </p:tavLst>
                                    </p:anim>
                                    <p:anim calcmode="lin" valueType="num">
                                      <p:cBhvr>
                                        <p:cTn id="118" dur="500" fill="hold"/>
                                        <p:tgtEl>
                                          <p:spTgt spid="28"/>
                                        </p:tgtEl>
                                        <p:attrNameLst>
                                          <p:attrName>ppt_h</p:attrName>
                                        </p:attrNameLst>
                                      </p:cBhvr>
                                      <p:tavLst>
                                        <p:tav tm="0">
                                          <p:val>
                                            <p:fltVal val="0"/>
                                          </p:val>
                                        </p:tav>
                                        <p:tav tm="100000">
                                          <p:val>
                                            <p:strVal val="#ppt_h"/>
                                          </p:val>
                                        </p:tav>
                                      </p:tavLst>
                                    </p:anim>
                                    <p:animEffect transition="in" filter="fade">
                                      <p:cBhvr>
                                        <p:cTn id="119" dur="500"/>
                                        <p:tgtEl>
                                          <p:spTgt spid="28"/>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500" fill="hold"/>
                                        <p:tgtEl>
                                          <p:spTgt spid="29"/>
                                        </p:tgtEl>
                                        <p:attrNameLst>
                                          <p:attrName>ppt_w</p:attrName>
                                        </p:attrNameLst>
                                      </p:cBhvr>
                                      <p:tavLst>
                                        <p:tav tm="0">
                                          <p:val>
                                            <p:fltVal val="0"/>
                                          </p:val>
                                        </p:tav>
                                        <p:tav tm="100000">
                                          <p:val>
                                            <p:strVal val="#ppt_w"/>
                                          </p:val>
                                        </p:tav>
                                      </p:tavLst>
                                    </p:anim>
                                    <p:anim calcmode="lin" valueType="num">
                                      <p:cBhvr>
                                        <p:cTn id="123" dur="500" fill="hold"/>
                                        <p:tgtEl>
                                          <p:spTgt spid="29"/>
                                        </p:tgtEl>
                                        <p:attrNameLst>
                                          <p:attrName>ppt_h</p:attrName>
                                        </p:attrNameLst>
                                      </p:cBhvr>
                                      <p:tavLst>
                                        <p:tav tm="0">
                                          <p:val>
                                            <p:fltVal val="0"/>
                                          </p:val>
                                        </p:tav>
                                        <p:tav tm="100000">
                                          <p:val>
                                            <p:strVal val="#ppt_h"/>
                                          </p:val>
                                        </p:tav>
                                      </p:tavLst>
                                    </p:anim>
                                    <p:animEffect transition="in" filter="fade">
                                      <p:cBhvr>
                                        <p:cTn id="124" dur="500"/>
                                        <p:tgtEl>
                                          <p:spTgt spid="29"/>
                                        </p:tgtEl>
                                      </p:cBhvr>
                                    </p:animEffect>
                                  </p:childTnLst>
                                </p:cTn>
                              </p:par>
                            </p:childTnLst>
                          </p:cTn>
                        </p:par>
                        <p:par>
                          <p:cTn id="125" fill="hold">
                            <p:stCondLst>
                              <p:cond delay="7000"/>
                            </p:stCondLst>
                            <p:childTnLst>
                              <p:par>
                                <p:cTn id="126" presetID="53" presetClass="entr" presetSubtype="16" fill="hold" grpId="0" nodeType="afterEffect">
                                  <p:stCondLst>
                                    <p:cond delay="0"/>
                                  </p:stCondLst>
                                  <p:childTnLst>
                                    <p:set>
                                      <p:cBhvr>
                                        <p:cTn id="127" dur="1" fill="hold">
                                          <p:stCondLst>
                                            <p:cond delay="0"/>
                                          </p:stCondLst>
                                        </p:cTn>
                                        <p:tgtEl>
                                          <p:spTgt spid="30"/>
                                        </p:tgtEl>
                                        <p:attrNameLst>
                                          <p:attrName>style.visibility</p:attrName>
                                        </p:attrNameLst>
                                      </p:cBhvr>
                                      <p:to>
                                        <p:strVal val="visible"/>
                                      </p:to>
                                    </p:set>
                                    <p:anim calcmode="lin" valueType="num">
                                      <p:cBhvr>
                                        <p:cTn id="128" dur="500" fill="hold"/>
                                        <p:tgtEl>
                                          <p:spTgt spid="30"/>
                                        </p:tgtEl>
                                        <p:attrNameLst>
                                          <p:attrName>ppt_w</p:attrName>
                                        </p:attrNameLst>
                                      </p:cBhvr>
                                      <p:tavLst>
                                        <p:tav tm="0">
                                          <p:val>
                                            <p:fltVal val="0"/>
                                          </p:val>
                                        </p:tav>
                                        <p:tav tm="100000">
                                          <p:val>
                                            <p:strVal val="#ppt_w"/>
                                          </p:val>
                                        </p:tav>
                                      </p:tavLst>
                                    </p:anim>
                                    <p:anim calcmode="lin" valueType="num">
                                      <p:cBhvr>
                                        <p:cTn id="129" dur="500" fill="hold"/>
                                        <p:tgtEl>
                                          <p:spTgt spid="30"/>
                                        </p:tgtEl>
                                        <p:attrNameLst>
                                          <p:attrName>ppt_h</p:attrName>
                                        </p:attrNameLst>
                                      </p:cBhvr>
                                      <p:tavLst>
                                        <p:tav tm="0">
                                          <p:val>
                                            <p:fltVal val="0"/>
                                          </p:val>
                                        </p:tav>
                                        <p:tav tm="100000">
                                          <p:val>
                                            <p:strVal val="#ppt_h"/>
                                          </p:val>
                                        </p:tav>
                                      </p:tavLst>
                                    </p:anim>
                                    <p:animEffect transition="in" filter="fade">
                                      <p:cBhvr>
                                        <p:cTn id="130" dur="500"/>
                                        <p:tgtEl>
                                          <p:spTgt spid="30"/>
                                        </p:tgtEl>
                                      </p:cBhvr>
                                    </p:animEffect>
                                  </p:childTnLst>
                                </p:cTn>
                              </p:par>
                              <p:par>
                                <p:cTn id="131" presetID="53" presetClass="entr" presetSubtype="16" fill="hold" grpId="0" nodeType="withEffect">
                                  <p:stCondLst>
                                    <p:cond delay="0"/>
                                  </p:stCondLst>
                                  <p:childTnLst>
                                    <p:set>
                                      <p:cBhvr>
                                        <p:cTn id="132" dur="1" fill="hold">
                                          <p:stCondLst>
                                            <p:cond delay="0"/>
                                          </p:stCondLst>
                                        </p:cTn>
                                        <p:tgtEl>
                                          <p:spTgt spid="31"/>
                                        </p:tgtEl>
                                        <p:attrNameLst>
                                          <p:attrName>style.visibility</p:attrName>
                                        </p:attrNameLst>
                                      </p:cBhvr>
                                      <p:to>
                                        <p:strVal val="visible"/>
                                      </p:to>
                                    </p:set>
                                    <p:anim calcmode="lin" valueType="num">
                                      <p:cBhvr>
                                        <p:cTn id="133" dur="500" fill="hold"/>
                                        <p:tgtEl>
                                          <p:spTgt spid="31"/>
                                        </p:tgtEl>
                                        <p:attrNameLst>
                                          <p:attrName>ppt_w</p:attrName>
                                        </p:attrNameLst>
                                      </p:cBhvr>
                                      <p:tavLst>
                                        <p:tav tm="0">
                                          <p:val>
                                            <p:fltVal val="0"/>
                                          </p:val>
                                        </p:tav>
                                        <p:tav tm="100000">
                                          <p:val>
                                            <p:strVal val="#ppt_w"/>
                                          </p:val>
                                        </p:tav>
                                      </p:tavLst>
                                    </p:anim>
                                    <p:anim calcmode="lin" valueType="num">
                                      <p:cBhvr>
                                        <p:cTn id="134" dur="500" fill="hold"/>
                                        <p:tgtEl>
                                          <p:spTgt spid="31"/>
                                        </p:tgtEl>
                                        <p:attrNameLst>
                                          <p:attrName>ppt_h</p:attrName>
                                        </p:attrNameLst>
                                      </p:cBhvr>
                                      <p:tavLst>
                                        <p:tav tm="0">
                                          <p:val>
                                            <p:fltVal val="0"/>
                                          </p:val>
                                        </p:tav>
                                        <p:tav tm="100000">
                                          <p:val>
                                            <p:strVal val="#ppt_h"/>
                                          </p:val>
                                        </p:tav>
                                      </p:tavLst>
                                    </p:anim>
                                    <p:animEffect transition="in" filter="fade">
                                      <p:cBhvr>
                                        <p:cTn id="135" dur="500"/>
                                        <p:tgtEl>
                                          <p:spTgt spid="31"/>
                                        </p:tgtEl>
                                      </p:cBhvr>
                                    </p:animEffect>
                                  </p:childTnLst>
                                </p:cTn>
                              </p:par>
                            </p:childTnLst>
                          </p:cTn>
                        </p:par>
                        <p:par>
                          <p:cTn id="136" fill="hold">
                            <p:stCondLst>
                              <p:cond delay="7500"/>
                            </p:stCondLst>
                            <p:childTnLst>
                              <p:par>
                                <p:cTn id="137" presetID="53" presetClass="entr" presetSubtype="16" fill="hold" grpId="0" nodeType="afterEffect">
                                  <p:stCondLst>
                                    <p:cond delay="0"/>
                                  </p:stCondLst>
                                  <p:childTnLst>
                                    <p:set>
                                      <p:cBhvr>
                                        <p:cTn id="138" dur="1" fill="hold">
                                          <p:stCondLst>
                                            <p:cond delay="0"/>
                                          </p:stCondLst>
                                        </p:cTn>
                                        <p:tgtEl>
                                          <p:spTgt spid="32"/>
                                        </p:tgtEl>
                                        <p:attrNameLst>
                                          <p:attrName>style.visibility</p:attrName>
                                        </p:attrNameLst>
                                      </p:cBhvr>
                                      <p:to>
                                        <p:strVal val="visible"/>
                                      </p:to>
                                    </p:set>
                                    <p:anim calcmode="lin" valueType="num">
                                      <p:cBhvr>
                                        <p:cTn id="139" dur="500" fill="hold"/>
                                        <p:tgtEl>
                                          <p:spTgt spid="32"/>
                                        </p:tgtEl>
                                        <p:attrNameLst>
                                          <p:attrName>ppt_w</p:attrName>
                                        </p:attrNameLst>
                                      </p:cBhvr>
                                      <p:tavLst>
                                        <p:tav tm="0">
                                          <p:val>
                                            <p:fltVal val="0"/>
                                          </p:val>
                                        </p:tav>
                                        <p:tav tm="100000">
                                          <p:val>
                                            <p:strVal val="#ppt_w"/>
                                          </p:val>
                                        </p:tav>
                                      </p:tavLst>
                                    </p:anim>
                                    <p:anim calcmode="lin" valueType="num">
                                      <p:cBhvr>
                                        <p:cTn id="140" dur="500" fill="hold"/>
                                        <p:tgtEl>
                                          <p:spTgt spid="32"/>
                                        </p:tgtEl>
                                        <p:attrNameLst>
                                          <p:attrName>ppt_h</p:attrName>
                                        </p:attrNameLst>
                                      </p:cBhvr>
                                      <p:tavLst>
                                        <p:tav tm="0">
                                          <p:val>
                                            <p:fltVal val="0"/>
                                          </p:val>
                                        </p:tav>
                                        <p:tav tm="100000">
                                          <p:val>
                                            <p:strVal val="#ppt_h"/>
                                          </p:val>
                                        </p:tav>
                                      </p:tavLst>
                                    </p:anim>
                                    <p:animEffect transition="in" filter="fade">
                                      <p:cBhvr>
                                        <p:cTn id="141" dur="500"/>
                                        <p:tgtEl>
                                          <p:spTgt spid="32"/>
                                        </p:tgtEl>
                                      </p:cBhvr>
                                    </p:animEffect>
                                  </p:childTnLst>
                                </p:cTn>
                              </p:par>
                              <p:par>
                                <p:cTn id="142" presetID="53" presetClass="entr" presetSubtype="16" fill="hold" grpId="0" nodeType="withEffect">
                                  <p:stCondLst>
                                    <p:cond delay="0"/>
                                  </p:stCondLst>
                                  <p:childTnLst>
                                    <p:set>
                                      <p:cBhvr>
                                        <p:cTn id="143" dur="1" fill="hold">
                                          <p:stCondLst>
                                            <p:cond delay="0"/>
                                          </p:stCondLst>
                                        </p:cTn>
                                        <p:tgtEl>
                                          <p:spTgt spid="33"/>
                                        </p:tgtEl>
                                        <p:attrNameLst>
                                          <p:attrName>style.visibility</p:attrName>
                                        </p:attrNameLst>
                                      </p:cBhvr>
                                      <p:to>
                                        <p:strVal val="visible"/>
                                      </p:to>
                                    </p:set>
                                    <p:anim calcmode="lin" valueType="num">
                                      <p:cBhvr>
                                        <p:cTn id="144" dur="500" fill="hold"/>
                                        <p:tgtEl>
                                          <p:spTgt spid="33"/>
                                        </p:tgtEl>
                                        <p:attrNameLst>
                                          <p:attrName>ppt_w</p:attrName>
                                        </p:attrNameLst>
                                      </p:cBhvr>
                                      <p:tavLst>
                                        <p:tav tm="0">
                                          <p:val>
                                            <p:fltVal val="0"/>
                                          </p:val>
                                        </p:tav>
                                        <p:tav tm="100000">
                                          <p:val>
                                            <p:strVal val="#ppt_w"/>
                                          </p:val>
                                        </p:tav>
                                      </p:tavLst>
                                    </p:anim>
                                    <p:anim calcmode="lin" valueType="num">
                                      <p:cBhvr>
                                        <p:cTn id="145" dur="500" fill="hold"/>
                                        <p:tgtEl>
                                          <p:spTgt spid="33"/>
                                        </p:tgtEl>
                                        <p:attrNameLst>
                                          <p:attrName>ppt_h</p:attrName>
                                        </p:attrNameLst>
                                      </p:cBhvr>
                                      <p:tavLst>
                                        <p:tav tm="0">
                                          <p:val>
                                            <p:fltVal val="0"/>
                                          </p:val>
                                        </p:tav>
                                        <p:tav tm="100000">
                                          <p:val>
                                            <p:strVal val="#ppt_h"/>
                                          </p:val>
                                        </p:tav>
                                      </p:tavLst>
                                    </p:anim>
                                    <p:animEffect transition="in" filter="fade">
                                      <p:cBhvr>
                                        <p:cTn id="146" dur="500"/>
                                        <p:tgtEl>
                                          <p:spTgt spid="33"/>
                                        </p:tgtEl>
                                      </p:cBhvr>
                                    </p:animEffect>
                                  </p:childTnLst>
                                </p:cTn>
                              </p:par>
                            </p:childTnLst>
                          </p:cTn>
                        </p:par>
                        <p:par>
                          <p:cTn id="147" fill="hold">
                            <p:stCondLst>
                              <p:cond delay="8000"/>
                            </p:stCondLst>
                            <p:childTnLst>
                              <p:par>
                                <p:cTn id="148" presetID="2" presetClass="entr" presetSubtype="1" fill="hold" grpId="0" nodeType="afterEffect">
                                  <p:stCondLst>
                                    <p:cond delay="0"/>
                                  </p:stCondLst>
                                  <p:childTnLst>
                                    <p:set>
                                      <p:cBhvr>
                                        <p:cTn id="149" dur="1" fill="hold">
                                          <p:stCondLst>
                                            <p:cond delay="0"/>
                                          </p:stCondLst>
                                        </p:cTn>
                                        <p:tgtEl>
                                          <p:spTgt spid="34"/>
                                        </p:tgtEl>
                                        <p:attrNameLst>
                                          <p:attrName>style.visibility</p:attrName>
                                        </p:attrNameLst>
                                      </p:cBhvr>
                                      <p:to>
                                        <p:strVal val="visible"/>
                                      </p:to>
                                    </p:set>
                                    <p:anim calcmode="lin" valueType="num">
                                      <p:cBhvr additive="base">
                                        <p:cTn id="150" dur="500" fill="hold"/>
                                        <p:tgtEl>
                                          <p:spTgt spid="34"/>
                                        </p:tgtEl>
                                        <p:attrNameLst>
                                          <p:attrName>ppt_x</p:attrName>
                                        </p:attrNameLst>
                                      </p:cBhvr>
                                      <p:tavLst>
                                        <p:tav tm="0">
                                          <p:val>
                                            <p:strVal val="#ppt_x"/>
                                          </p:val>
                                        </p:tav>
                                        <p:tav tm="100000">
                                          <p:val>
                                            <p:strVal val="#ppt_x"/>
                                          </p:val>
                                        </p:tav>
                                      </p:tavLst>
                                    </p:anim>
                                    <p:anim calcmode="lin" valueType="num">
                                      <p:cBhvr additive="base">
                                        <p:cTn id="151" dur="500" fill="hold"/>
                                        <p:tgtEl>
                                          <p:spTgt spid="3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8" grpId="0" animBg="1"/>
      <p:bldP spid="9" grpId="0" animBg="1"/>
      <p:bldP spid="10" grpId="0" animBg="1"/>
      <p:bldP spid="11" grpId="0" animBg="1"/>
      <p:bldP spid="12" grpId="0" animBg="1"/>
      <p:bldP spid="13" grpId="0" animBg="1"/>
      <p:bldP spid="14" grpId="0" animBg="1"/>
      <p:bldP spid="15" grpId="0"/>
      <p:bldP spid="16" grpId="0" animBg="1"/>
      <p:bldP spid="17" grpId="0" animBg="1"/>
      <p:bldP spid="18" grpId="0" animBg="1"/>
      <p:bldP spid="19" grpId="0" animBg="1"/>
      <p:bldP spid="20" grpId="0" animBg="1"/>
      <p:bldP spid="21" grpId="0" animBg="1"/>
      <p:bldP spid="23" grpId="0" animBg="1"/>
      <p:bldP spid="24" grpId="0" animBg="1"/>
      <p:bldP spid="25" grpId="0"/>
      <p:bldP spid="26" grpId="0" animBg="1"/>
      <p:bldP spid="27" grpId="0" animBg="1"/>
      <p:bldP spid="28" grpId="0" animBg="1"/>
      <p:bldP spid="29" grpId="0" animBg="1"/>
      <p:bldP spid="30" grpId="0" animBg="1"/>
      <p:bldP spid="31" grpId="0" animBg="1"/>
      <p:bldP spid="32" grpId="0" animBg="1"/>
      <p:bldP spid="33" grpId="0" animBg="1"/>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40000" cy="6858000"/>
          </a:xfrm>
          <a:ln w="38100">
            <a:solidFill>
              <a:srgbClr val="00B0F0"/>
            </a:solidFill>
            <a:prstDash val="sysDash"/>
          </a:ln>
        </p:spPr>
        <p:txBody>
          <a:bodyPr vert="vert270">
            <a:noAutofit/>
          </a:bodyPr>
          <a:lstStyle/>
          <a:p>
            <a:r>
              <a:rPr lang="en-GB" b="1" dirty="0">
                <a:solidFill>
                  <a:srgbClr val="0070C0"/>
                </a:solidFill>
                <a:effectLst>
                  <a:outerShdw blurRad="38100" dist="38100" dir="2700000" algn="tl">
                    <a:srgbClr val="000000">
                      <a:alpha val="43137"/>
                    </a:srgbClr>
                  </a:outerShdw>
                </a:effectLst>
                <a:latin typeface="+mn-lt"/>
              </a:rPr>
              <a:t>Conjunctions:</a:t>
            </a:r>
            <a:br>
              <a:rPr lang="en-GB" b="1" dirty="0">
                <a:solidFill>
                  <a:srgbClr val="0070C0"/>
                </a:solidFill>
                <a:effectLst>
                  <a:outerShdw blurRad="38100" dist="38100" dir="2700000" algn="tl">
                    <a:srgbClr val="000000">
                      <a:alpha val="43137"/>
                    </a:srgbClr>
                  </a:outerShdw>
                </a:effectLst>
                <a:latin typeface="+mn-lt"/>
              </a:rPr>
            </a:br>
            <a:r>
              <a:rPr lang="en-GB" b="1" dirty="0">
                <a:solidFill>
                  <a:srgbClr val="0070C0"/>
                </a:solidFill>
                <a:effectLst>
                  <a:outerShdw blurRad="38100" dist="38100" dir="2700000" algn="tl">
                    <a:srgbClr val="000000">
                      <a:alpha val="43137"/>
                    </a:srgbClr>
                  </a:outerShdw>
                </a:effectLst>
                <a:latin typeface="+mn-lt"/>
              </a:rPr>
              <a:t>Subordinating</a:t>
            </a:r>
          </a:p>
        </p:txBody>
      </p:sp>
      <p:sp>
        <p:nvSpPr>
          <p:cNvPr id="22" name="Rectangle 21">
            <a:extLst>
              <a:ext uri="{FF2B5EF4-FFF2-40B4-BE49-F238E27FC236}">
                <a16:creationId xmlns:a16="http://schemas.microsoft.com/office/drawing/2014/main" id="{5D0FF583-33E5-4C95-A2D4-3F023282F079}"/>
              </a:ext>
            </a:extLst>
          </p:cNvPr>
          <p:cNvSpPr/>
          <p:nvPr/>
        </p:nvSpPr>
        <p:spPr>
          <a:xfrm>
            <a:off x="1559496" y="35841"/>
            <a:ext cx="3397984" cy="6647974"/>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spcAft>
                <a:spcPts val="0"/>
              </a:spcAft>
            </a:pPr>
            <a:r>
              <a:rPr lang="en-GB" sz="2400" b="1" dirty="0">
                <a:solidFill>
                  <a:srgbClr val="0070C0"/>
                </a:solidFill>
                <a:latin typeface="Calibri" panose="020F0502020204030204" pitchFamily="34" charset="0"/>
                <a:cs typeface="Times New Roman" panose="02020603050405020304" pitchFamily="18" charset="0"/>
              </a:rPr>
              <a:t>Subordinating Conjunctions </a:t>
            </a:r>
          </a:p>
          <a:p>
            <a:pPr algn="ctr">
              <a:spcAft>
                <a:spcPts val="0"/>
              </a:spcAft>
            </a:pPr>
            <a:r>
              <a:rPr lang="en-GB" dirty="0">
                <a:latin typeface="Calibri" panose="020F0502020204030204" pitchFamily="34" charset="0"/>
                <a:cs typeface="Times New Roman" panose="02020603050405020304" pitchFamily="18" charset="0"/>
              </a:rPr>
              <a:t>There are many of these, for example:</a:t>
            </a:r>
          </a:p>
          <a:p>
            <a:pPr algn="ctr">
              <a:spcAft>
                <a:spcPts val="0"/>
              </a:spcAft>
            </a:pPr>
            <a:r>
              <a:rPr lang="en-GB"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after, although, as, as if/though, because, before, by the time, even if/though, if, in order that, in order to, in case, lest, once, only if, provided that, since, so that, than, that, though, till, unless, until, when, whenever, where, wherever, while</a:t>
            </a:r>
          </a:p>
          <a:p>
            <a:pPr algn="ctr">
              <a:spcAft>
                <a:spcPts val="0"/>
              </a:spcAft>
            </a:pPr>
            <a:endParaRPr lang="en-GB" dirty="0">
              <a:latin typeface="Calibri" panose="020F0502020204030204" pitchFamily="34" charset="0"/>
              <a:cs typeface="Times New Roman" panose="02020603050405020304" pitchFamily="18" charset="0"/>
            </a:endParaRPr>
          </a:p>
          <a:p>
            <a:pPr algn="ctr">
              <a:spcAft>
                <a:spcPts val="0"/>
              </a:spcAft>
            </a:pPr>
            <a:r>
              <a:rPr lang="en-GB" dirty="0">
                <a:latin typeface="Calibri" panose="020F0502020204030204" pitchFamily="34" charset="0"/>
                <a:cs typeface="Times New Roman" panose="02020603050405020304" pitchFamily="18" charset="0"/>
              </a:rPr>
              <a:t>Most subordinating conjunctions work the same way as coordinating conjunctions: they link language units of the same type but not of different types. However, there is a subset of conjunctions which break this rule, for example: </a:t>
            </a:r>
          </a:p>
          <a:p>
            <a:pPr algn="ctr"/>
            <a:r>
              <a:rPr lang="en-GB"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after, as, before, if, since, than, until, when, while</a:t>
            </a:r>
            <a:endParaRPr lang="en-GB" dirty="0">
              <a:latin typeface="Calibri" panose="020F0502020204030204" pitchFamily="34"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id="{690F1370-6A0E-4997-AE01-D847A67AEA13}"/>
              </a:ext>
            </a:extLst>
          </p:cNvPr>
          <p:cNvSpPr/>
          <p:nvPr/>
        </p:nvSpPr>
        <p:spPr>
          <a:xfrm>
            <a:off x="5076976" y="35841"/>
            <a:ext cx="6995688" cy="648000"/>
          </a:xfrm>
          <a:prstGeom prst="roundRect">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Joan ate the apple </a:t>
            </a:r>
            <a:r>
              <a:rPr lang="en-GB" b="1" dirty="0">
                <a:solidFill>
                  <a:srgbClr val="C00000"/>
                </a:solidFill>
              </a:rPr>
              <a:t>after/before</a:t>
            </a:r>
            <a:r>
              <a:rPr lang="en-GB" dirty="0">
                <a:solidFill>
                  <a:schemeClr val="tx1"/>
                </a:solidFill>
              </a:rPr>
              <a:t> the pear</a:t>
            </a:r>
          </a:p>
        </p:txBody>
      </p:sp>
      <p:sp>
        <p:nvSpPr>
          <p:cNvPr id="5" name="Rectangle: Rounded Corners 4">
            <a:extLst>
              <a:ext uri="{FF2B5EF4-FFF2-40B4-BE49-F238E27FC236}">
                <a16:creationId xmlns:a16="http://schemas.microsoft.com/office/drawing/2014/main" id="{CA86AA96-B770-418D-BA29-4AB1B05D0F2E}"/>
              </a:ext>
            </a:extLst>
          </p:cNvPr>
          <p:cNvSpPr/>
          <p:nvPr/>
        </p:nvSpPr>
        <p:spPr>
          <a:xfrm>
            <a:off x="5076976" y="720000"/>
            <a:ext cx="6995688" cy="648000"/>
          </a:xfrm>
          <a:prstGeom prst="round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Joan ate the apple </a:t>
            </a:r>
            <a:r>
              <a:rPr lang="en-GB" b="1" dirty="0">
                <a:solidFill>
                  <a:srgbClr val="C00000"/>
                </a:solidFill>
              </a:rPr>
              <a:t>although/because/in case/since/whenever/where/wherever/while</a:t>
            </a:r>
            <a:r>
              <a:rPr lang="en-GB" dirty="0">
                <a:solidFill>
                  <a:schemeClr val="tx1"/>
                </a:solidFill>
              </a:rPr>
              <a:t> she ate the pear</a:t>
            </a:r>
          </a:p>
        </p:txBody>
      </p:sp>
      <p:sp>
        <p:nvSpPr>
          <p:cNvPr id="6" name="Rectangle: Rounded Corners 5">
            <a:extLst>
              <a:ext uri="{FF2B5EF4-FFF2-40B4-BE49-F238E27FC236}">
                <a16:creationId xmlns:a16="http://schemas.microsoft.com/office/drawing/2014/main" id="{4D2D3E1F-B0C9-487B-B5FB-A0A09FDFAA5C}"/>
              </a:ext>
            </a:extLst>
          </p:cNvPr>
          <p:cNvSpPr/>
          <p:nvPr/>
        </p:nvSpPr>
        <p:spPr>
          <a:xfrm>
            <a:off x="5078092" y="1404000"/>
            <a:ext cx="6994572" cy="648000"/>
          </a:xfrm>
          <a:prstGeom prst="round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Joan ate the apple </a:t>
            </a:r>
            <a:r>
              <a:rPr lang="en-GB" b="1" dirty="0">
                <a:solidFill>
                  <a:srgbClr val="C00000"/>
                </a:solidFill>
              </a:rPr>
              <a:t>as</a:t>
            </a:r>
            <a:r>
              <a:rPr lang="en-GB" dirty="0">
                <a:solidFill>
                  <a:schemeClr val="tx1"/>
                </a:solidFill>
              </a:rPr>
              <a:t> an appetiser</a:t>
            </a:r>
          </a:p>
        </p:txBody>
      </p:sp>
      <p:sp>
        <p:nvSpPr>
          <p:cNvPr id="7" name="Rectangle: Rounded Corners 6">
            <a:extLst>
              <a:ext uri="{FF2B5EF4-FFF2-40B4-BE49-F238E27FC236}">
                <a16:creationId xmlns:a16="http://schemas.microsoft.com/office/drawing/2014/main" id="{08C96650-4409-4D10-8A44-7D1EEAD405BF}"/>
              </a:ext>
            </a:extLst>
          </p:cNvPr>
          <p:cNvSpPr/>
          <p:nvPr/>
        </p:nvSpPr>
        <p:spPr>
          <a:xfrm>
            <a:off x="5076182" y="2088000"/>
            <a:ext cx="6994572" cy="648000"/>
          </a:xfrm>
          <a:prstGeom prst="round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Joan would eat the apple </a:t>
            </a:r>
            <a:r>
              <a:rPr lang="en-GB" b="1" dirty="0">
                <a:solidFill>
                  <a:srgbClr val="C00000"/>
                </a:solidFill>
              </a:rPr>
              <a:t>as if/even if</a:t>
            </a:r>
            <a:r>
              <a:rPr lang="en-GB" dirty="0">
                <a:solidFill>
                  <a:schemeClr val="tx1"/>
                </a:solidFill>
              </a:rPr>
              <a:t> it tasted sour</a:t>
            </a:r>
          </a:p>
        </p:txBody>
      </p:sp>
      <p:sp>
        <p:nvSpPr>
          <p:cNvPr id="8" name="Rectangle: Rounded Corners 7">
            <a:extLst>
              <a:ext uri="{FF2B5EF4-FFF2-40B4-BE49-F238E27FC236}">
                <a16:creationId xmlns:a16="http://schemas.microsoft.com/office/drawing/2014/main" id="{0269AE50-0588-4C4A-A8F9-3517D7124A74}"/>
              </a:ext>
            </a:extLst>
          </p:cNvPr>
          <p:cNvSpPr/>
          <p:nvPr/>
        </p:nvSpPr>
        <p:spPr>
          <a:xfrm>
            <a:off x="5076182" y="2772000"/>
            <a:ext cx="6994572" cy="648000"/>
          </a:xfrm>
          <a:prstGeom prst="roundRect">
            <a:avLst/>
          </a:prstGeom>
          <a:solidFill>
            <a:srgbClr val="CC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Joan had eaten the apple </a:t>
            </a:r>
            <a:r>
              <a:rPr lang="en-GB" b="1" dirty="0">
                <a:solidFill>
                  <a:srgbClr val="C00000"/>
                </a:solidFill>
              </a:rPr>
              <a:t>by the time/when</a:t>
            </a:r>
            <a:r>
              <a:rPr lang="en-GB" dirty="0">
                <a:solidFill>
                  <a:schemeClr val="tx1"/>
                </a:solidFill>
              </a:rPr>
              <a:t> she ate the pear</a:t>
            </a:r>
          </a:p>
        </p:txBody>
      </p:sp>
      <p:sp>
        <p:nvSpPr>
          <p:cNvPr id="9" name="Rectangle: Rounded Corners 8">
            <a:extLst>
              <a:ext uri="{FF2B5EF4-FFF2-40B4-BE49-F238E27FC236}">
                <a16:creationId xmlns:a16="http://schemas.microsoft.com/office/drawing/2014/main" id="{7B4E5846-C964-4A3F-9D3A-D0F11F42BB7B}"/>
              </a:ext>
            </a:extLst>
          </p:cNvPr>
          <p:cNvSpPr/>
          <p:nvPr/>
        </p:nvSpPr>
        <p:spPr>
          <a:xfrm>
            <a:off x="5076182" y="3456000"/>
            <a:ext cx="6994572" cy="648000"/>
          </a:xfrm>
          <a:prstGeom prst="round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Joan could eat the apple </a:t>
            </a:r>
            <a:r>
              <a:rPr lang="en-GB" b="1" dirty="0">
                <a:solidFill>
                  <a:srgbClr val="C00000"/>
                </a:solidFill>
              </a:rPr>
              <a:t>if/only if/provided that </a:t>
            </a:r>
            <a:r>
              <a:rPr lang="en-GB" dirty="0">
                <a:solidFill>
                  <a:schemeClr val="tx1"/>
                </a:solidFill>
              </a:rPr>
              <a:t>it tasted sour</a:t>
            </a:r>
          </a:p>
        </p:txBody>
      </p:sp>
      <p:sp>
        <p:nvSpPr>
          <p:cNvPr id="10" name="Rectangle: Rounded Corners 9">
            <a:extLst>
              <a:ext uri="{FF2B5EF4-FFF2-40B4-BE49-F238E27FC236}">
                <a16:creationId xmlns:a16="http://schemas.microsoft.com/office/drawing/2014/main" id="{CAE9E751-5B49-4531-925E-D5932EA299C5}"/>
              </a:ext>
            </a:extLst>
          </p:cNvPr>
          <p:cNvSpPr/>
          <p:nvPr/>
        </p:nvSpPr>
        <p:spPr>
          <a:xfrm>
            <a:off x="5076182" y="4140000"/>
            <a:ext cx="6994572" cy="648000"/>
          </a:xfrm>
          <a:prstGeom prst="round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Joan ate the apple </a:t>
            </a:r>
            <a:r>
              <a:rPr lang="en-GB" b="1" dirty="0">
                <a:solidFill>
                  <a:srgbClr val="C00000"/>
                </a:solidFill>
              </a:rPr>
              <a:t>in order that/so that/until </a:t>
            </a:r>
            <a:r>
              <a:rPr lang="en-GB" dirty="0">
                <a:solidFill>
                  <a:schemeClr val="tx1"/>
                </a:solidFill>
              </a:rPr>
              <a:t>she could eat the pear</a:t>
            </a:r>
          </a:p>
        </p:txBody>
      </p:sp>
      <p:sp>
        <p:nvSpPr>
          <p:cNvPr id="11" name="Rectangle: Rounded Corners 10">
            <a:extLst>
              <a:ext uri="{FF2B5EF4-FFF2-40B4-BE49-F238E27FC236}">
                <a16:creationId xmlns:a16="http://schemas.microsoft.com/office/drawing/2014/main" id="{988B290D-DA23-44F8-8098-D8C34E1DFB16}"/>
              </a:ext>
            </a:extLst>
          </p:cNvPr>
          <p:cNvSpPr/>
          <p:nvPr/>
        </p:nvSpPr>
        <p:spPr>
          <a:xfrm>
            <a:off x="5076182" y="4824000"/>
            <a:ext cx="6994572" cy="648000"/>
          </a:xfrm>
          <a:prstGeom prst="roundRect">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Joan ate the apple </a:t>
            </a:r>
            <a:r>
              <a:rPr lang="en-GB" b="1" dirty="0">
                <a:solidFill>
                  <a:srgbClr val="C00000"/>
                </a:solidFill>
              </a:rPr>
              <a:t>in order to </a:t>
            </a:r>
            <a:r>
              <a:rPr lang="en-GB" dirty="0">
                <a:solidFill>
                  <a:schemeClr val="tx1"/>
                </a:solidFill>
              </a:rPr>
              <a:t>eat the pear</a:t>
            </a:r>
          </a:p>
        </p:txBody>
      </p:sp>
      <p:sp>
        <p:nvSpPr>
          <p:cNvPr id="12" name="Rectangle: Rounded Corners 11">
            <a:extLst>
              <a:ext uri="{FF2B5EF4-FFF2-40B4-BE49-F238E27FC236}">
                <a16:creationId xmlns:a16="http://schemas.microsoft.com/office/drawing/2014/main" id="{1995E547-9084-4888-9DE5-F5BEBB07A7FC}"/>
              </a:ext>
            </a:extLst>
          </p:cNvPr>
          <p:cNvSpPr/>
          <p:nvPr/>
        </p:nvSpPr>
        <p:spPr>
          <a:xfrm>
            <a:off x="5076182" y="5508000"/>
            <a:ext cx="6994572" cy="648000"/>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Joan ate the apple </a:t>
            </a:r>
            <a:r>
              <a:rPr lang="en-GB" b="1" dirty="0">
                <a:solidFill>
                  <a:srgbClr val="C00000"/>
                </a:solidFill>
              </a:rPr>
              <a:t>once/though </a:t>
            </a:r>
            <a:r>
              <a:rPr lang="en-GB" dirty="0">
                <a:solidFill>
                  <a:schemeClr val="tx1"/>
                </a:solidFill>
              </a:rPr>
              <a:t>she had eaten the pear</a:t>
            </a:r>
          </a:p>
        </p:txBody>
      </p:sp>
      <p:sp>
        <p:nvSpPr>
          <p:cNvPr id="13" name="Rectangle: Rounded Corners 12">
            <a:extLst>
              <a:ext uri="{FF2B5EF4-FFF2-40B4-BE49-F238E27FC236}">
                <a16:creationId xmlns:a16="http://schemas.microsoft.com/office/drawing/2014/main" id="{7E1BE426-37C9-42D7-9423-3B48E5F6E7B3}"/>
              </a:ext>
            </a:extLst>
          </p:cNvPr>
          <p:cNvSpPr/>
          <p:nvPr/>
        </p:nvSpPr>
        <p:spPr>
          <a:xfrm>
            <a:off x="5076182" y="6192000"/>
            <a:ext cx="6994572" cy="648000"/>
          </a:xfrm>
          <a:prstGeom prst="roundRect">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Joan has eaten the apple </a:t>
            </a:r>
            <a:r>
              <a:rPr lang="en-GB" b="1" dirty="0">
                <a:solidFill>
                  <a:srgbClr val="C00000"/>
                </a:solidFill>
              </a:rPr>
              <a:t>since</a:t>
            </a:r>
            <a:r>
              <a:rPr lang="en-GB" dirty="0">
                <a:solidFill>
                  <a:schemeClr val="tx1"/>
                </a:solidFill>
              </a:rPr>
              <a:t> she ate the pear</a:t>
            </a:r>
          </a:p>
        </p:txBody>
      </p:sp>
    </p:spTree>
    <p:extLst>
      <p:ext uri="{BB962C8B-B14F-4D97-AF65-F5344CB8AC3E}">
        <p14:creationId xmlns:p14="http://schemas.microsoft.com/office/powerpoint/2010/main" val="102689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animEffect transition="in" filter="fade">
                                      <p:cBhvr>
                                        <p:cTn id="39" dur="500"/>
                                        <p:tgtEl>
                                          <p:spTgt spid="8"/>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fltVal val="0"/>
                                          </p:val>
                                        </p:tav>
                                        <p:tav tm="100000">
                                          <p:val>
                                            <p:strVal val="#ppt_h"/>
                                          </p:val>
                                        </p:tav>
                                      </p:tavLst>
                                    </p:anim>
                                    <p:animEffect transition="in" filter="fade">
                                      <p:cBhvr>
                                        <p:cTn id="45" dur="500"/>
                                        <p:tgtEl>
                                          <p:spTgt spid="9"/>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500" fill="hold"/>
                                        <p:tgtEl>
                                          <p:spTgt spid="12"/>
                                        </p:tgtEl>
                                        <p:attrNameLst>
                                          <p:attrName>ppt_w</p:attrName>
                                        </p:attrNameLst>
                                      </p:cBhvr>
                                      <p:tavLst>
                                        <p:tav tm="0">
                                          <p:val>
                                            <p:fltVal val="0"/>
                                          </p:val>
                                        </p:tav>
                                        <p:tav tm="100000">
                                          <p:val>
                                            <p:strVal val="#ppt_w"/>
                                          </p:val>
                                        </p:tav>
                                      </p:tavLst>
                                    </p:anim>
                                    <p:anim calcmode="lin" valueType="num">
                                      <p:cBhvr>
                                        <p:cTn id="62" dur="500" fill="hold"/>
                                        <p:tgtEl>
                                          <p:spTgt spid="12"/>
                                        </p:tgtEl>
                                        <p:attrNameLst>
                                          <p:attrName>ppt_h</p:attrName>
                                        </p:attrNameLst>
                                      </p:cBhvr>
                                      <p:tavLst>
                                        <p:tav tm="0">
                                          <p:val>
                                            <p:fltVal val="0"/>
                                          </p:val>
                                        </p:tav>
                                        <p:tav tm="100000">
                                          <p:val>
                                            <p:strVal val="#ppt_h"/>
                                          </p:val>
                                        </p:tav>
                                      </p:tavLst>
                                    </p:anim>
                                    <p:animEffect transition="in" filter="fade">
                                      <p:cBhvr>
                                        <p:cTn id="63" dur="500"/>
                                        <p:tgtEl>
                                          <p:spTgt spid="12"/>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500" fill="hold"/>
                                        <p:tgtEl>
                                          <p:spTgt spid="13"/>
                                        </p:tgtEl>
                                        <p:attrNameLst>
                                          <p:attrName>ppt_w</p:attrName>
                                        </p:attrNameLst>
                                      </p:cBhvr>
                                      <p:tavLst>
                                        <p:tav tm="0">
                                          <p:val>
                                            <p:fltVal val="0"/>
                                          </p:val>
                                        </p:tav>
                                        <p:tav tm="100000">
                                          <p:val>
                                            <p:strVal val="#ppt_w"/>
                                          </p:val>
                                        </p:tav>
                                      </p:tavLst>
                                    </p:anim>
                                    <p:anim calcmode="lin" valueType="num">
                                      <p:cBhvr>
                                        <p:cTn id="68" dur="500" fill="hold"/>
                                        <p:tgtEl>
                                          <p:spTgt spid="13"/>
                                        </p:tgtEl>
                                        <p:attrNameLst>
                                          <p:attrName>ppt_h</p:attrName>
                                        </p:attrNameLst>
                                      </p:cBhvr>
                                      <p:tavLst>
                                        <p:tav tm="0">
                                          <p:val>
                                            <p:fltVal val="0"/>
                                          </p:val>
                                        </p:tav>
                                        <p:tav tm="100000">
                                          <p:val>
                                            <p:strVal val="#ppt_h"/>
                                          </p:val>
                                        </p:tav>
                                      </p:tavLst>
                                    </p:anim>
                                    <p:animEffect transition="in" filter="fade">
                                      <p:cBhvr>
                                        <p:cTn id="6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6228</TotalTime>
  <Words>1306</Words>
  <Application>Microsoft Office PowerPoint</Application>
  <PresentationFormat>Widescreen</PresentationFormat>
  <Paragraphs>305</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5SSEL026 – Language Construction Lecture 5 Grammar 3</vt:lpstr>
      <vt:lpstr>Pronouns: The roles in communication</vt:lpstr>
      <vt:lpstr>Pronouns: Where they came from</vt:lpstr>
      <vt:lpstr>Pronouns: The English Choices</vt:lpstr>
      <vt:lpstr>Pronouns: Possession</vt:lpstr>
      <vt:lpstr>Pronouns: Reflexive &amp; Interrogative</vt:lpstr>
      <vt:lpstr>Conjunctions</vt:lpstr>
      <vt:lpstr>Conjunctions: Coordinating</vt:lpstr>
      <vt:lpstr>Conjunctions: Subordinating</vt:lpstr>
      <vt:lpstr>Conjunctions: Correlative</vt:lpstr>
      <vt:lpstr>Discourse Features</vt:lpstr>
      <vt:lpstr>And finally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 Psycholinguistics and the -isms</dc:title>
  <dc:creator>Martin Edwardes</dc:creator>
  <cp:lastModifiedBy>Edwardes, Martin</cp:lastModifiedBy>
  <cp:revision>318</cp:revision>
  <dcterms:created xsi:type="dcterms:W3CDTF">2013-07-15T11:34:14Z</dcterms:created>
  <dcterms:modified xsi:type="dcterms:W3CDTF">2018-10-09T14:59:18Z</dcterms:modified>
</cp:coreProperties>
</file>