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3" r:id="rId6"/>
    <p:sldId id="276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99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5SSEL026 – </a:t>
            </a:r>
            <a:r>
              <a:rPr lang="en-GB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 Construction</a:t>
            </a:r>
            <a:b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6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Doing Things with Words</a:t>
            </a:r>
            <a:endParaRPr lang="en-GB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4" descr="http://www.fak.nu/wp-content/uploads/2010/02/psycholinguistics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07" y="1998000"/>
            <a:ext cx="7176587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5877273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how language 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happening here?</a:t>
            </a:r>
          </a:p>
        </p:txBody>
      </p:sp>
      <p:pic>
        <p:nvPicPr>
          <p:cNvPr id="5" name="Picture 9" descr="http://www.apu.ac.jp/academic/uploads/img410612d7dd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77" y="2173350"/>
            <a:ext cx="284321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astoriedcareer.com/christmas-shopp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99" y="3356992"/>
            <a:ext cx="35639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www2.warwick.ac.uk/fac/cross_fac/comcom/dtcsite/outreach/rudo_and_stude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7" y="3712246"/>
            <a:ext cx="3246699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ootbal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136976"/>
            <a:ext cx="2664817" cy="27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irthday%20parti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60" y="794419"/>
            <a:ext cx="28432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obama_span_bl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58" y="44624"/>
            <a:ext cx="4032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oupl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149" y="1078880"/>
            <a:ext cx="231925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 is Meaning?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4" descr="http://ocw.hcmuaf.edu.vn/NR/rdonlyres/Linguistics-and-Philosophy/24-251Spring-2006/7C3B32DB-9330-42BA-B4FD-49000EB5B32F/0/chp_wor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9496" y="260649"/>
            <a:ext cx="3038374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blog.learningtoday.com/Portals/60233/images/Mult%20Meaning%20Words%20-%20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41" y="260648"/>
            <a:ext cx="359938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http://www.lexiline.com/lexiline/phdisk5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85" y="260648"/>
            <a:ext cx="26620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Magritte+-+This+is+not+a+Pip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75" y="4496633"/>
            <a:ext cx="3056576" cy="218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493006"/>
            <a:ext cx="3563888" cy="218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3386" y="4493489"/>
            <a:ext cx="144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Semiosis:</a:t>
            </a:r>
          </a:p>
          <a:p>
            <a:pPr algn="r"/>
            <a:r>
              <a:rPr lang="en-GB" sz="1700" b="1" dirty="0">
                <a:solidFill>
                  <a:schemeClr val="bg2">
                    <a:lumMod val="50000"/>
                  </a:schemeClr>
                </a:solidFill>
              </a:rPr>
              <a:t>Magritte reminded us that a picture is not the object, but it still “means” the object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3384" y="4490596"/>
            <a:ext cx="1440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Computation:</a:t>
            </a:r>
          </a:p>
          <a:p>
            <a:r>
              <a:rPr lang="en-GB" sz="1700" b="1" dirty="0"/>
              <a:t>We find meaning everywhere - even in things that are not there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9495" y="2924944"/>
            <a:ext cx="30383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Semanticity</a:t>
            </a:r>
            <a:r>
              <a:rPr lang="en-GB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GB" sz="1700" b="1" dirty="0">
                <a:solidFill>
                  <a:srgbClr val="0070C0"/>
                </a:solidFill>
              </a:rPr>
              <a:t>In everyday practice, we do not differentiate between types of meaning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2541" y="2924944"/>
            <a:ext cx="35993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Socialisation:</a:t>
            </a:r>
          </a:p>
          <a:p>
            <a:pPr algn="ctr"/>
            <a:r>
              <a:rPr lang="en-GB" sz="1700" b="1" dirty="0">
                <a:solidFill>
                  <a:srgbClr val="00B050"/>
                </a:solidFill>
              </a:rPr>
              <a:t>Finding meaning in language is easy – because speaker and listener</a:t>
            </a:r>
          </a:p>
          <a:p>
            <a:pPr algn="ctr"/>
            <a:r>
              <a:rPr lang="en-GB" sz="1700" b="1" dirty="0">
                <a:solidFill>
                  <a:srgbClr val="00B050"/>
                </a:solidFill>
              </a:rPr>
              <a:t>co-operate in making meaning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9186" y="2924944"/>
            <a:ext cx="266203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Memory: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This is the Phaistos Disk. We know it has meaning but we don’t know what it is – we have lost the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6632"/>
            <a:ext cx="2166126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7630" y="873586"/>
            <a:ext cx="146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is arbitrary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9078" y="4253420"/>
            <a:ext cx="146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is salient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390465"/>
            <a:ext cx="3556090" cy="4372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925" y="116632"/>
            <a:ext cx="5619293" cy="3096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7105" y="3209786"/>
            <a:ext cx="561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is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scaleable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793027"/>
            <a:ext cx="4176464" cy="25938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0176" y="638683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is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interrelational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440000" cy="6858000"/>
          </a:xfrm>
          <a:prstGeom prst="rect">
            <a:avLst/>
          </a:prstGeom>
          <a:ln w="38100">
            <a:solidFill>
              <a:srgbClr val="00B0F0"/>
            </a:solidFill>
            <a:prstDash val="sysDash"/>
          </a:ln>
        </p:spPr>
        <p:txBody>
          <a:bodyPr vert="vert270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Meaning?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85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Negotiation toward Meaning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45" y="931631"/>
            <a:ext cx="2307597" cy="3017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4745" y="3903421"/>
            <a:ext cx="23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338" y="573616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5063" y="4863429"/>
            <a:ext cx="134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7145" y="3071065"/>
            <a:ext cx="28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7911" y="3448135"/>
            <a:ext cx="24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10" y="106552"/>
            <a:ext cx="2458054" cy="3341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5" y="1197048"/>
            <a:ext cx="2828320" cy="187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6610" y="4410400"/>
            <a:ext cx="3312368" cy="2088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2023" y="5285239"/>
            <a:ext cx="183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Falkland Islands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8711" y="5285239"/>
            <a:ext cx="183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Islas Malvinas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2023" y="5285239"/>
            <a:ext cx="183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Falkland Islands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93" y="3999908"/>
            <a:ext cx="3578054" cy="2096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5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7" grpId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Metaphor</a:t>
            </a:r>
          </a:p>
        </p:txBody>
      </p:sp>
      <p:pic>
        <p:nvPicPr>
          <p:cNvPr id="4" name="Picture 8" descr="http://interactive-notebooks.wikispaces.com/file/view/metaphor.png/80832471/metaph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54" y="49809"/>
            <a:ext cx="4932363" cy="30241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8" descr="C:\Users\Martin Edwardes\Pictures\Cartoons\Language\metaphor 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862401"/>
            <a:ext cx="6419325" cy="19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northcoastjournal.com/media/cache/issues/051310/backs-to-the-future_jpg_405x246_crop_upscale_q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077072"/>
            <a:ext cx="3348037" cy="20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05" y="3137408"/>
            <a:ext cx="2448322" cy="16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1285" y="1072269"/>
            <a:ext cx="1402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Metaphors make meanings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4271" y="6111387"/>
            <a:ext cx="334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Metaphors make abstracts concrete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33578" y="3142317"/>
            <a:ext cx="334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Metaphors present reality</a:t>
            </a:r>
          </a:p>
          <a:p>
            <a:pPr algn="ctr"/>
            <a:r>
              <a:rPr lang="en-GB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new ways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7027" y="3484532"/>
            <a:ext cx="169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Metaphors are not just about verbal language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194" y="51939"/>
            <a:ext cx="4368806" cy="30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finally 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171D6-7253-43E2-911A-F31E01D95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052627"/>
            <a:ext cx="10585176" cy="47527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173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5SSEL026 – Language Construction Lecture 6 Doing Things with Words</vt:lpstr>
      <vt:lpstr>What is happening here?</vt:lpstr>
      <vt:lpstr>Where is Meaning?</vt:lpstr>
      <vt:lpstr>PowerPoint Presentation</vt:lpstr>
      <vt:lpstr>Negotiation toward Meaning</vt:lpstr>
      <vt:lpstr>Metaphor</vt:lpstr>
      <vt:lpstr>And finally 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82</cp:revision>
  <dcterms:created xsi:type="dcterms:W3CDTF">2013-07-15T11:34:14Z</dcterms:created>
  <dcterms:modified xsi:type="dcterms:W3CDTF">2020-03-15T11:26:46Z</dcterms:modified>
</cp:coreProperties>
</file>