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73" r:id="rId3"/>
    <p:sldId id="279" r:id="rId4"/>
    <p:sldId id="282" r:id="rId5"/>
    <p:sldId id="283" r:id="rId6"/>
    <p:sldId id="284" r:id="rId7"/>
    <p:sldId id="285" r:id="rId8"/>
    <p:sldId id="278" r:id="rId9"/>
    <p:sldId id="276" r:id="rId10"/>
    <p:sldId id="28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104" d="100"/>
          <a:sy n="104" d="100"/>
        </p:scale>
        <p:origin x="8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30BA-1AD0-4239-AF01-0244D710D41D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1A90-C057-4E4E-A3BC-C446739D0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en.wikipedia.org/wiki/File:Quenya_Example.sv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997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5SSEL026 – Language Construction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8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Artificial Languages 2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22344-EF46-4814-86C7-CB9C4FEE8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048" y="2492896"/>
            <a:ext cx="1734965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7F53F-F0B5-4653-B785-24686FF32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222" y="2492896"/>
            <a:ext cx="1728193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67B7B-9D7A-4487-BDA5-2D6ED8A442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108" y="2492896"/>
            <a:ext cx="1419584" cy="21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832DC-AF4C-47CE-A8A6-72BCE49D4996}"/>
              </a:ext>
            </a:extLst>
          </p:cNvPr>
          <p:cNvSpPr txBox="1"/>
          <p:nvPr/>
        </p:nvSpPr>
        <p:spPr>
          <a:xfrm>
            <a:off x="1673222" y="4652896"/>
            <a:ext cx="1728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R. R. Tolkien</a:t>
            </a:r>
          </a:p>
          <a:p>
            <a:pPr algn="ctr"/>
            <a:r>
              <a:rPr lang="en-GB" dirty="0" err="1"/>
              <a:t>Quenya</a:t>
            </a:r>
            <a:endParaRPr lang="en-GB" dirty="0"/>
          </a:p>
          <a:p>
            <a:pPr algn="ctr"/>
            <a:r>
              <a:rPr lang="en-GB"/>
              <a:t>Sindarin</a:t>
            </a:r>
            <a:endParaRPr lang="en-GB" dirty="0"/>
          </a:p>
          <a:p>
            <a:pPr algn="ctr"/>
            <a:r>
              <a:rPr lang="en-GB" dirty="0" err="1"/>
              <a:t>Dwarvish</a:t>
            </a:r>
            <a:endParaRPr lang="en-GB" dirty="0"/>
          </a:p>
          <a:p>
            <a:pPr algn="ctr"/>
            <a:r>
              <a:rPr lang="en-GB" dirty="0" err="1"/>
              <a:t>Orcish</a:t>
            </a:r>
            <a:endParaRPr lang="en-GB" dirty="0"/>
          </a:p>
          <a:p>
            <a:pPr algn="ctr"/>
            <a:r>
              <a:rPr lang="en-GB" dirty="0" err="1"/>
              <a:t>Numenorean</a:t>
            </a:r>
            <a:endParaRPr lang="en-GB" dirty="0"/>
          </a:p>
          <a:p>
            <a:pPr algn="ctr"/>
            <a:r>
              <a:rPr lang="en-GB" dirty="0"/>
              <a:t>. .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886A4-4654-4159-A7B9-03A3C57FDECE}"/>
              </a:ext>
            </a:extLst>
          </p:cNvPr>
          <p:cNvSpPr txBox="1"/>
          <p:nvPr/>
        </p:nvSpPr>
        <p:spPr>
          <a:xfrm>
            <a:off x="6522537" y="4658574"/>
            <a:ext cx="173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J. Peterson</a:t>
            </a:r>
          </a:p>
          <a:p>
            <a:pPr algn="ctr"/>
            <a:r>
              <a:rPr lang="en-GB" dirty="0" err="1"/>
              <a:t>Dothraki</a:t>
            </a:r>
            <a:endParaRPr lang="en-GB" dirty="0"/>
          </a:p>
          <a:p>
            <a:pPr algn="ctr"/>
            <a:r>
              <a:rPr lang="en-GB" dirty="0" err="1"/>
              <a:t>Valyrian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C41B9A-427D-47D7-BC79-1DDC87EE6291}"/>
              </a:ext>
            </a:extLst>
          </p:cNvPr>
          <p:cNvSpPr txBox="1"/>
          <p:nvPr/>
        </p:nvSpPr>
        <p:spPr>
          <a:xfrm>
            <a:off x="9128528" y="4652896"/>
            <a:ext cx="141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R.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Frommer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 err="1"/>
              <a:t>Na’vi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AF3C7-B2E6-4831-A867-AC7096BEE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8267" y="2492896"/>
            <a:ext cx="1395686" cy="21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98A714-35A8-4C6C-A887-264C5DD06E14}"/>
              </a:ext>
            </a:extLst>
          </p:cNvPr>
          <p:cNvSpPr txBox="1"/>
          <p:nvPr/>
        </p:nvSpPr>
        <p:spPr>
          <a:xfrm>
            <a:off x="4268267" y="4652896"/>
            <a:ext cx="139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Okrand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/>
              <a:t>Klingon</a:t>
            </a:r>
          </a:p>
          <a:p>
            <a:pPr algn="ctr"/>
            <a:r>
              <a:rPr lang="en-GB" dirty="0" err="1"/>
              <a:t>Atlantean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Making Languages for Fun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08" y="3429000"/>
            <a:ext cx="10423739" cy="3318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0550"/>
            <a:ext cx="4828644" cy="298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63" y="40550"/>
            <a:ext cx="3254784" cy="3254784"/>
          </a:xfrm>
          <a:prstGeom prst="rect">
            <a:avLst/>
          </a:prstGeom>
        </p:spPr>
      </p:pic>
      <p:pic>
        <p:nvPicPr>
          <p:cNvPr id="1026" name="Picture 2" descr="Esperanto Hob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5" y="40550"/>
            <a:ext cx="2330426" cy="32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1851844"/>
            <a:ext cx="10632509" cy="3154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C8529C-6522-4625-A822-1805D5937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79" y="418356"/>
            <a:ext cx="10712721" cy="6021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3334" r="809" b="17334"/>
          <a:stretch/>
        </p:blipFill>
        <p:spPr>
          <a:xfrm rot="1361670">
            <a:off x="7557591" y="452712"/>
            <a:ext cx="4989732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55">
            <a:off x="1688465" y="4130497"/>
            <a:ext cx="2733937" cy="273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980">
            <a:off x="1574767" y="162062"/>
            <a:ext cx="3456339" cy="271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Artificial Languages (2)?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C6CC5-E87F-420D-B178-F6BE806AE6DE}"/>
              </a:ext>
            </a:extLst>
          </p:cNvPr>
          <p:cNvSpPr txBox="1"/>
          <p:nvPr/>
        </p:nvSpPr>
        <p:spPr>
          <a:xfrm>
            <a:off x="9455696" y="551631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/>
              <a:t>Voluntene</a:t>
            </a:r>
            <a:r>
              <a:rPr lang="en-GB" b="1" dirty="0"/>
              <a:t> Script</a:t>
            </a:r>
          </a:p>
          <a:p>
            <a:pPr algn="r"/>
            <a:r>
              <a:rPr lang="en-GB" dirty="0"/>
              <a:t>(Talisa’s letter, from </a:t>
            </a:r>
            <a:r>
              <a:rPr lang="en-GB" i="1" dirty="0"/>
              <a:t>Game of Thrones</a:t>
            </a:r>
            <a:r>
              <a:rPr lang="en-GB" dirty="0"/>
              <a:t> TV series)</a:t>
            </a:r>
          </a:p>
        </p:txBody>
      </p:sp>
    </p:spTree>
    <p:extLst>
      <p:ext uri="{BB962C8B-B14F-4D97-AF65-F5344CB8AC3E}">
        <p14:creationId xmlns:p14="http://schemas.microsoft.com/office/powerpoint/2010/main" val="2330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8"/>
            <a:ext cx="1440000" cy="684547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Fictional Languages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8314" y="188639"/>
            <a:ext cx="2678523" cy="2185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51598" y="3611376"/>
            <a:ext cx="2491953" cy="1631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Oel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ngati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kameie</a:t>
            </a:r>
            <a:endParaRPr lang="en-GB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000" i="1" dirty="0"/>
              <a:t>I see you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Fìtrr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sìltsana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trr</a:t>
            </a:r>
            <a:endParaRPr lang="en-GB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000" i="1" dirty="0"/>
              <a:t>Today is a good day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0800000" flipV="1">
            <a:off x="1618323" y="3611376"/>
            <a:ext cx="2372312" cy="286232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laurië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lantar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lassi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súrinen</a:t>
            </a:r>
            <a:endParaRPr lang="en-US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Yéni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únótimë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vë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rámar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aldaron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/>
              <a:t>Ah! like gold fall the leaves in the wind,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/>
              <a:t>long years numberless as the wings of trees!</a:t>
            </a:r>
            <a:endParaRPr lang="en-US" altLang="en-US" sz="2000" dirty="0"/>
          </a:p>
        </p:txBody>
      </p:sp>
      <p:pic>
        <p:nvPicPr>
          <p:cNvPr id="1026" name="Picture 2" descr="{{{mapalt}}}">
            <a:hlinkClick r:id="rId3" tooltip="{{{mapalt}}}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878" y="2813024"/>
            <a:ext cx="2507004" cy="604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984" y="188640"/>
            <a:ext cx="2556792" cy="2185402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49533" y="3615376"/>
            <a:ext cx="2497859" cy="215443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Nevakhi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vekha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maan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Rekke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m'aresakea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norethi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fitte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/>
              <a:t>There is a place for him: 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/>
              <a:t>There, with the short-haired cowards.</a:t>
            </a:r>
            <a:endParaRPr lang="en-US" alt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636568" y="188640"/>
            <a:ext cx="2721746" cy="2185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188640"/>
            <a:ext cx="2556792" cy="2185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5" y="2813024"/>
            <a:ext cx="2557897" cy="5040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34036" y="3611376"/>
            <a:ext cx="2448272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mojaq-mey-vam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DI-</a:t>
            </a:r>
            <a:r>
              <a:rPr lang="en-GB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vuS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-be’ ’e’ </a:t>
            </a:r>
            <a:r>
              <a:rPr lang="en-GB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vI-Har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2000" i="1" dirty="0"/>
              <a:t>I believe that we do not need to limit these suffixes now.</a:t>
            </a:r>
          </a:p>
        </p:txBody>
      </p:sp>
    </p:spTree>
    <p:extLst>
      <p:ext uri="{BB962C8B-B14F-4D97-AF65-F5344CB8AC3E}">
        <p14:creationId xmlns:p14="http://schemas.microsoft.com/office/powerpoint/2010/main" val="14783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8"/>
            <a:ext cx="1440000" cy="684547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J.R.R. Tolkien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96CCA-C968-40C4-AB8C-C32CEDD4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-2"/>
            <a:ext cx="3062979" cy="48600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90D9F-7518-4ADC-BE07-73A57A105F74}"/>
              </a:ext>
            </a:extLst>
          </p:cNvPr>
          <p:cNvSpPr txBox="1"/>
          <p:nvPr/>
        </p:nvSpPr>
        <p:spPr>
          <a:xfrm>
            <a:off x="1487489" y="4859998"/>
            <a:ext cx="306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Quenya</a:t>
            </a:r>
            <a:r>
              <a:rPr lang="en-GB" sz="1600" dirty="0"/>
              <a:t> alphabet &amp; script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ECD0B-8FB0-4160-9857-3DDE0CDEE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-2"/>
            <a:ext cx="3243903" cy="4860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0131BE-6632-43E6-902B-D82772FADB63}"/>
              </a:ext>
            </a:extLst>
          </p:cNvPr>
          <p:cNvSpPr txBox="1"/>
          <p:nvPr/>
        </p:nvSpPr>
        <p:spPr>
          <a:xfrm>
            <a:off x="4655839" y="4859998"/>
            <a:ext cx="324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Sindarin alphabet &amp; script</a:t>
            </a:r>
          </a:p>
          <a:p>
            <a:pPr algn="ctr"/>
            <a:r>
              <a:rPr lang="en-GB" sz="1600" dirty="0"/>
              <a:t>(The </a:t>
            </a:r>
            <a:r>
              <a:rPr lang="en-GB" sz="1600" dirty="0" err="1"/>
              <a:t>Tengwar</a:t>
            </a:r>
            <a:r>
              <a:rPr lang="en-GB" sz="1600" dirty="0"/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11D729-4601-4078-9CF8-59A57259A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15" y="-1"/>
            <a:ext cx="4140000" cy="20092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81F9BC-4C10-4660-9003-D12CF1075C84}"/>
              </a:ext>
            </a:extLst>
          </p:cNvPr>
          <p:cNvSpPr txBox="1"/>
          <p:nvPr/>
        </p:nvSpPr>
        <p:spPr>
          <a:xfrm>
            <a:off x="8005113" y="2018836"/>
            <a:ext cx="41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Khuzdul</a:t>
            </a:r>
            <a:r>
              <a:rPr lang="en-GB" sz="1600" dirty="0"/>
              <a:t> alphabet &amp; script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5812C4-B2A4-4383-97AD-1E42F6714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13" y="2367005"/>
            <a:ext cx="4140000" cy="413156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F8D64A-E237-4728-AE72-750D1B1C3776}"/>
              </a:ext>
            </a:extLst>
          </p:cNvPr>
          <p:cNvSpPr txBox="1"/>
          <p:nvPr/>
        </p:nvSpPr>
        <p:spPr>
          <a:xfrm>
            <a:off x="8005113" y="6498574"/>
            <a:ext cx="41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Adunaroth</a:t>
            </a:r>
            <a:r>
              <a:rPr lang="en-GB" sz="1600" dirty="0"/>
              <a:t> (</a:t>
            </a:r>
            <a:r>
              <a:rPr lang="en-GB" sz="1600" dirty="0" err="1"/>
              <a:t>Númenórean</a:t>
            </a:r>
            <a:r>
              <a:rPr lang="en-GB" sz="1600" dirty="0"/>
              <a:t>) alphabet &amp; script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96C9A3-A0EA-472A-B7CE-A55F84AD8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41" y="5198552"/>
            <a:ext cx="4104456" cy="16750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933632-0166-4C7A-BF82-CDDD28015FD7}"/>
              </a:ext>
            </a:extLst>
          </p:cNvPr>
          <p:cNvSpPr txBox="1"/>
          <p:nvPr/>
        </p:nvSpPr>
        <p:spPr>
          <a:xfrm>
            <a:off x="5574897" y="5796340"/>
            <a:ext cx="187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Black speech</a:t>
            </a:r>
          </a:p>
          <a:p>
            <a:r>
              <a:rPr lang="en-GB" sz="1600" dirty="0"/>
              <a:t>(no script, it uses adapted </a:t>
            </a:r>
            <a:r>
              <a:rPr lang="en-GB" sz="1600" dirty="0" err="1"/>
              <a:t>Tengwar</a:t>
            </a:r>
            <a:r>
              <a:rPr lang="en-GB" sz="1600" dirty="0"/>
              <a:t> letters)</a:t>
            </a:r>
          </a:p>
        </p:txBody>
      </p:sp>
    </p:spTree>
    <p:extLst>
      <p:ext uri="{BB962C8B-B14F-4D97-AF65-F5344CB8AC3E}">
        <p14:creationId xmlns:p14="http://schemas.microsoft.com/office/powerpoint/2010/main" val="4112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8"/>
            <a:ext cx="1440000" cy="684547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Okrand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23E1D-BF5E-4D4D-B9BA-ADCC6CE79540}"/>
              </a:ext>
            </a:extLst>
          </p:cNvPr>
          <p:cNvSpPr txBox="1"/>
          <p:nvPr/>
        </p:nvSpPr>
        <p:spPr>
          <a:xfrm>
            <a:off x="7566542" y="0"/>
            <a:ext cx="1205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Golic Vulcan</a:t>
            </a:r>
          </a:p>
          <a:p>
            <a:pPr algn="r"/>
            <a:r>
              <a:rPr lang="en-GB" sz="1600" dirty="0"/>
              <a:t>alphabet</a:t>
            </a:r>
          </a:p>
          <a:p>
            <a:pPr algn="r"/>
            <a:r>
              <a:rPr lang="en-GB" sz="1600" dirty="0"/>
              <a:t>and script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A29BE-ED78-4AA0-B2E6-AF2EC361D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35" y="2"/>
            <a:ext cx="4912065" cy="3420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900967-E324-477B-BD7A-FDC2FA8B1D04}"/>
              </a:ext>
            </a:extLst>
          </p:cNvPr>
          <p:cNvSpPr txBox="1"/>
          <p:nvPr/>
        </p:nvSpPr>
        <p:spPr>
          <a:xfrm>
            <a:off x="6501900" y="2219671"/>
            <a:ext cx="154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Romulan alphabet and </a:t>
            </a:r>
            <a:r>
              <a:rPr lang="en-GB" sz="1600" dirty="0" err="1"/>
              <a:t>Rihannsu</a:t>
            </a:r>
            <a:r>
              <a:rPr lang="en-GB" sz="1600" dirty="0"/>
              <a:t> script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4459-6C70-4247-9523-FB4460441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50" y="3447067"/>
            <a:ext cx="4828750" cy="342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01215D-ED67-4100-869C-431E88E52A63}"/>
              </a:ext>
            </a:extLst>
          </p:cNvPr>
          <p:cNvSpPr txBox="1"/>
          <p:nvPr/>
        </p:nvSpPr>
        <p:spPr>
          <a:xfrm>
            <a:off x="6501900" y="5545017"/>
            <a:ext cx="1826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Klingon alphabet and KLI </a:t>
            </a:r>
            <a:r>
              <a:rPr lang="en-GB" sz="1600" dirty="0" err="1"/>
              <a:t>pIqaD</a:t>
            </a:r>
            <a:r>
              <a:rPr lang="en-GB" sz="1600" dirty="0"/>
              <a:t> script</a:t>
            </a:r>
          </a:p>
          <a:p>
            <a:r>
              <a:rPr lang="en-GB" sz="1600" dirty="0"/>
              <a:t>(note the lack of a “k” sound)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AC56-C553-4724-A936-034DBB6DFEB6}"/>
              </a:ext>
            </a:extLst>
          </p:cNvPr>
          <p:cNvSpPr txBox="1"/>
          <p:nvPr/>
        </p:nvSpPr>
        <p:spPr>
          <a:xfrm>
            <a:off x="7555377" y="3447067"/>
            <a:ext cx="121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Atlantean alphabet and script</a:t>
            </a:r>
          </a:p>
        </p:txBody>
      </p:sp>
      <p:pic>
        <p:nvPicPr>
          <p:cNvPr id="11" name="Picture 10" descr="https://upload.wikimedia.org/wikipedia/commons/thumb/5/59/Atlantean.png/1024px-Atlantean.png">
            <a:extLst>
              <a:ext uri="{FF2B5EF4-FFF2-40B4-BE49-F238E27FC236}">
                <a16:creationId xmlns:a16="http://schemas.microsoft.com/office/drawing/2014/main" id="{7EDF9212-6258-47DD-8D5D-AD8649D621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00" y="3433656"/>
            <a:ext cx="3420000" cy="342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977DA-1D94-4FE9-A50D-2DE904563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00" y="2"/>
            <a:ext cx="2530468" cy="3420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213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8"/>
            <a:ext cx="1440000" cy="684547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David J. Peterson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06149-2188-4A52-88FA-90E50AE05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/>
          <a:stretch/>
        </p:blipFill>
        <p:spPr>
          <a:xfrm>
            <a:off x="1487488" y="0"/>
            <a:ext cx="3564868" cy="30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58145-9F22-40DE-8BDD-7268B78B76B5}"/>
              </a:ext>
            </a:extLst>
          </p:cNvPr>
          <p:cNvSpPr txBox="1"/>
          <p:nvPr/>
        </p:nvSpPr>
        <p:spPr>
          <a:xfrm>
            <a:off x="5051488" y="12528"/>
            <a:ext cx="11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Dothraki</a:t>
            </a:r>
          </a:p>
          <a:p>
            <a:r>
              <a:rPr lang="en-GB" sz="1600" dirty="0"/>
              <a:t>(no script)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794244-AF5B-44BE-9E07-7D1FB7DF4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0"/>
            <a:ext cx="5167139" cy="2899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778C8E-31F1-4A98-A8F4-78E7571239F9}"/>
              </a:ext>
            </a:extLst>
          </p:cNvPr>
          <p:cNvSpPr txBox="1"/>
          <p:nvPr/>
        </p:nvSpPr>
        <p:spPr>
          <a:xfrm>
            <a:off x="7032104" y="2899339"/>
            <a:ext cx="5167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Valyrian family of languages (no special script)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4DB649-1B14-43DB-8D36-4A5BD9530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22" y="3149213"/>
            <a:ext cx="3564000" cy="37087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A0D111-7345-44F1-92AB-AD545BCAF161}"/>
              </a:ext>
            </a:extLst>
          </p:cNvPr>
          <p:cNvSpPr txBox="1"/>
          <p:nvPr/>
        </p:nvSpPr>
        <p:spPr>
          <a:xfrm>
            <a:off x="5051488" y="3149213"/>
            <a:ext cx="118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Castithan</a:t>
            </a:r>
            <a:r>
              <a:rPr lang="en-GB" sz="1600" dirty="0"/>
              <a:t> syllabic glyphs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438344-6783-4ACD-8DD2-FECAB611F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78" y="3589347"/>
            <a:ext cx="2592000" cy="22277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43E8D6-610D-4CD7-9CC2-B288606F6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78" y="3589330"/>
            <a:ext cx="2592000" cy="22277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FB4EF3-26BC-43C8-99CF-F51C3F10B36B}"/>
              </a:ext>
            </a:extLst>
          </p:cNvPr>
          <p:cNvSpPr txBox="1"/>
          <p:nvPr/>
        </p:nvSpPr>
        <p:spPr>
          <a:xfrm>
            <a:off x="7019478" y="5817067"/>
            <a:ext cx="51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Shiväisith</a:t>
            </a:r>
            <a:r>
              <a:rPr lang="en-GB" sz="1600" dirty="0"/>
              <a:t> alphabet and script</a:t>
            </a:r>
          </a:p>
          <a:p>
            <a:pPr algn="ctr"/>
            <a:r>
              <a:rPr lang="en-GB" sz="1600" dirty="0"/>
              <a:t>(from </a:t>
            </a:r>
            <a:r>
              <a:rPr lang="en-GB" sz="1600" i="1" dirty="0"/>
              <a:t>Thor: The Dark World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4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8"/>
            <a:ext cx="1440000" cy="6845472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 R.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Frommer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A99BE-13CA-4734-A7E5-CDB4DD72C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866" r="2617" b="3147"/>
          <a:stretch/>
        </p:blipFill>
        <p:spPr>
          <a:xfrm>
            <a:off x="1499350" y="-1"/>
            <a:ext cx="3668510" cy="5547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4B000-70B1-43B5-9032-ED236E407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27" r="10896"/>
          <a:stretch/>
        </p:blipFill>
        <p:spPr>
          <a:xfrm>
            <a:off x="5185863" y="12528"/>
            <a:ext cx="1990255" cy="24929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3068F-8127-4C66-8BE0-C1A1C45A5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>
          <a:xfrm>
            <a:off x="7964016" y="4971316"/>
            <a:ext cx="4227984" cy="18866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8A523F-2BFE-4C70-95C0-A2411F9D2DD9}"/>
              </a:ext>
            </a:extLst>
          </p:cNvPr>
          <p:cNvSpPr txBox="1"/>
          <p:nvPr/>
        </p:nvSpPr>
        <p:spPr>
          <a:xfrm>
            <a:off x="6698032" y="5942866"/>
            <a:ext cx="126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err="1">
                <a:solidFill>
                  <a:schemeClr val="bg2">
                    <a:lumMod val="50000"/>
                  </a:schemeClr>
                </a:solidFill>
              </a:rPr>
              <a:t>Frommer’s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2">
                    <a:lumMod val="50000"/>
                  </a:schemeClr>
                </a:solidFill>
              </a:rPr>
              <a:t>Barsoomian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 script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1E599E-C42D-4412-94FA-813B27989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016" y="0"/>
            <a:ext cx="4227984" cy="42932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B1B54F-FBAC-483B-B097-1C21D60BC3AB}"/>
              </a:ext>
            </a:extLst>
          </p:cNvPr>
          <p:cNvSpPr txBox="1"/>
          <p:nvPr/>
        </p:nvSpPr>
        <p:spPr>
          <a:xfrm>
            <a:off x="7964016" y="4293231"/>
            <a:ext cx="42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2">
                    <a:lumMod val="50000"/>
                  </a:schemeClr>
                </a:solidFill>
              </a:rPr>
              <a:t>Barsoomian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 words created by</a:t>
            </a:r>
          </a:p>
          <a:p>
            <a:pPr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Edgar Rice Burroughs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33C90-8226-4700-889B-426FF1F3C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16" y="2542913"/>
            <a:ext cx="2629117" cy="18056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BF3F28-3704-4921-91B1-08787D207CD0}"/>
              </a:ext>
            </a:extLst>
          </p:cNvPr>
          <p:cNvSpPr txBox="1"/>
          <p:nvPr/>
        </p:nvSpPr>
        <p:spPr>
          <a:xfrm>
            <a:off x="5185864" y="4432707"/>
            <a:ext cx="144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00B050"/>
                </a:solidFill>
              </a:rPr>
              <a:t>Na’vi</a:t>
            </a:r>
            <a:r>
              <a:rPr lang="en-GB" sz="1600" b="1" dirty="0">
                <a:solidFill>
                  <a:srgbClr val="00B050"/>
                </a:solidFill>
              </a:rPr>
              <a:t> alphabet and script,</a:t>
            </a:r>
          </a:p>
          <a:p>
            <a:r>
              <a:rPr lang="en-GB" sz="1600" b="1" dirty="0">
                <a:solidFill>
                  <a:srgbClr val="00B050"/>
                </a:solidFill>
              </a:rPr>
              <a:t>some words and a poem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2EEA1-303F-4D67-9B7A-17301B952A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8655" r="11151" b="6918"/>
          <a:stretch/>
        </p:blipFill>
        <p:spPr>
          <a:xfrm>
            <a:off x="4877578" y="5547322"/>
            <a:ext cx="1646437" cy="1310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97AB2-36F4-4080-82AA-2C7F67C635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61036"/>
          <a:stretch/>
        </p:blipFill>
        <p:spPr>
          <a:xfrm>
            <a:off x="1499470" y="5547323"/>
            <a:ext cx="3378108" cy="13106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BED450-AFCC-47EE-892E-93B0AFADB17E}"/>
              </a:ext>
            </a:extLst>
          </p:cNvPr>
          <p:cNvCxnSpPr>
            <a:cxnSpLocks/>
          </p:cNvCxnSpPr>
          <p:nvPr/>
        </p:nvCxnSpPr>
        <p:spPr>
          <a:xfrm>
            <a:off x="7885899" y="260648"/>
            <a:ext cx="0" cy="4032583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8604EA-3973-4A49-AAC3-1BC0E561F39A}"/>
              </a:ext>
            </a:extLst>
          </p:cNvPr>
          <p:cNvCxnSpPr>
            <a:cxnSpLocks/>
          </p:cNvCxnSpPr>
          <p:nvPr/>
        </p:nvCxnSpPr>
        <p:spPr>
          <a:xfrm>
            <a:off x="6641846" y="5509925"/>
            <a:ext cx="0" cy="1335547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8EEC8E-3448-45A0-BEAB-F5E7B7D1B09B}"/>
              </a:ext>
            </a:extLst>
          </p:cNvPr>
          <p:cNvCxnSpPr>
            <a:cxnSpLocks/>
          </p:cNvCxnSpPr>
          <p:nvPr/>
        </p:nvCxnSpPr>
        <p:spPr>
          <a:xfrm flipH="1">
            <a:off x="6785154" y="4523628"/>
            <a:ext cx="1019572" cy="796493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Secret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140" y="3876330"/>
            <a:ext cx="2379164" cy="2976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6632"/>
            <a:ext cx="7200800" cy="3754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3821" y="659011"/>
            <a:ext cx="30243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Secret Language of Casualty</a:t>
            </a:r>
          </a:p>
          <a:p>
            <a:pPr marL="361950" indent="-361950"/>
            <a:endParaRPr lang="en-GB" b="1" dirty="0"/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FLK: </a:t>
            </a:r>
            <a:r>
              <a:rPr lang="en-GB" dirty="0"/>
              <a:t>Funny Looking Kid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GOK: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God Only Knows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HANDBAG POSITIVE: </a:t>
            </a:r>
            <a:r>
              <a:rPr lang="en-GB" dirty="0"/>
              <a:t>Confused elderly woman lying on the bed but still clutching her handbag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LOBNH: </a:t>
            </a:r>
            <a:r>
              <a:rPr lang="en-GB" dirty="0"/>
              <a:t>Lights On But Nobody Home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NFN: </a:t>
            </a:r>
            <a:r>
              <a:rPr lang="en-GB" dirty="0"/>
              <a:t>Normal For Norfolk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PFO: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Drunk, Fell Over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PRATTFO: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Patient Reassured And Told To Go Away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TBP: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Total Bloody Pain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TEETH: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Tried Everything Else, Try Homoeopathy</a:t>
            </a:r>
          </a:p>
          <a:p>
            <a:pPr marL="361950" indent="-361950"/>
            <a:r>
              <a:rPr lang="en-GB" b="1" dirty="0">
                <a:solidFill>
                  <a:srgbClr val="00B050"/>
                </a:solidFill>
              </a:rPr>
              <a:t>UBI: </a:t>
            </a:r>
            <a:r>
              <a:rPr lang="en-GB" dirty="0"/>
              <a:t>Unexplained Beer Injury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106A93-353A-4186-AE5C-6A9BA3C09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881668"/>
            <a:ext cx="4464496" cy="2976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B5DDC9-F5E5-4EAD-B9B6-F61F8FC8C92B}"/>
              </a:ext>
            </a:extLst>
          </p:cNvPr>
          <p:cNvSpPr txBox="1"/>
          <p:nvPr/>
        </p:nvSpPr>
        <p:spPr>
          <a:xfrm>
            <a:off x="5087888" y="388166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latin typeface="Centaur" panose="02030504050205020304" pitchFamily="18" charset="0"/>
              </a:rPr>
              <a:t>Illustration by Lewis </a:t>
            </a:r>
            <a:r>
              <a:rPr lang="en-GB" sz="1100" i="1" dirty="0" err="1">
                <a:latin typeface="Centaur" panose="02030504050205020304" pitchFamily="18" charset="0"/>
              </a:rPr>
              <a:t>Mirrett</a:t>
            </a:r>
            <a:endParaRPr lang="en-GB" sz="1100" i="1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22382"/>
          <a:stretch/>
        </p:blipFill>
        <p:spPr>
          <a:xfrm>
            <a:off x="1639476" y="5184827"/>
            <a:ext cx="1696221" cy="15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2306" y="3371615"/>
            <a:ext cx="1501226" cy="1814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with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371" y="5184827"/>
            <a:ext cx="1656184" cy="151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2058" y="5184827"/>
            <a:ext cx="2304257" cy="15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171" y="5184827"/>
            <a:ext cx="1800200" cy="15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2538" y="5184827"/>
            <a:ext cx="1735478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306" y="188640"/>
            <a:ext cx="1504385" cy="1654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2306" y="1837690"/>
            <a:ext cx="1501226" cy="1539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94" y="188640"/>
            <a:ext cx="8912612" cy="50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376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Centaur</vt:lpstr>
      <vt:lpstr>Office Theme</vt:lpstr>
      <vt:lpstr>5SSEL026 – Language Construction Lecture 8 Artificial Languages 2</vt:lpstr>
      <vt:lpstr>Why Artificial Languages (2)?</vt:lpstr>
      <vt:lpstr>Fictional Languages</vt:lpstr>
      <vt:lpstr>J.R.R. Tolkien</vt:lpstr>
      <vt:lpstr>Marc Okrand</vt:lpstr>
      <vt:lpstr>David J. Peterson</vt:lpstr>
      <vt:lpstr>Paul R. Frommer</vt:lpstr>
      <vt:lpstr>Secret Languages</vt:lpstr>
      <vt:lpstr>Working with Machines</vt:lpstr>
      <vt:lpstr>Making Languages for Fun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141</cp:revision>
  <dcterms:created xsi:type="dcterms:W3CDTF">2013-07-15T11:34:14Z</dcterms:created>
  <dcterms:modified xsi:type="dcterms:W3CDTF">2020-01-05T14:42:10Z</dcterms:modified>
</cp:coreProperties>
</file>