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82" r:id="rId3"/>
    <p:sldId id="284" r:id="rId4"/>
    <p:sldId id="276" r:id="rId5"/>
    <p:sldId id="283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4BACC6"/>
    <a:srgbClr val="9BBB59"/>
    <a:srgbClr val="F6924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010" autoAdjust="0"/>
  </p:normalViewPr>
  <p:slideViewPr>
    <p:cSldViewPr>
      <p:cViewPr varScale="1">
        <p:scale>
          <a:sx n="103" d="100"/>
          <a:sy n="103" d="100"/>
        </p:scale>
        <p:origin x="930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8A1AE-B998-442D-96BD-C585DEA475FD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A21C8-6186-4228-907B-D9FE95DF7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4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FF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FB12-BE0D-43CE-A139-F31923BBE6CE}" type="datetimeFigureOut">
              <a:rPr lang="en-GB" smtClean="0"/>
              <a:pPr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8CD7-5A4E-427F-A646-6581E9CDF2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9974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5SSEL026 – Language Construction</a:t>
            </a:r>
            <a:b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Lecture 9</a:t>
            </a:r>
            <a:b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Metaphor in Translation</a:t>
            </a:r>
            <a:endParaRPr lang="en-GB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1F803B-1C1D-448D-8C46-358F79635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9" y="2348880"/>
            <a:ext cx="12043281" cy="37375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Jaynes’ Analysis of Metaphors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4E3C68-4486-4773-861B-79355D0BA2D1}"/>
              </a:ext>
            </a:extLst>
          </p:cNvPr>
          <p:cNvSpPr/>
          <p:nvPr/>
        </p:nvSpPr>
        <p:spPr>
          <a:xfrm>
            <a:off x="2455631" y="1916832"/>
            <a:ext cx="2483956" cy="180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66ECB4-C68D-4579-9870-5E0E84F41E9A}"/>
              </a:ext>
            </a:extLst>
          </p:cNvPr>
          <p:cNvSpPr/>
          <p:nvPr/>
        </p:nvSpPr>
        <p:spPr>
          <a:xfrm>
            <a:off x="2455631" y="3789338"/>
            <a:ext cx="2483956" cy="180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Communicative Space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254FE-E69F-4460-B94C-436979015266}"/>
              </a:ext>
            </a:extLst>
          </p:cNvPr>
          <p:cNvSpPr/>
          <p:nvPr/>
        </p:nvSpPr>
        <p:spPr>
          <a:xfrm>
            <a:off x="5087888" y="1916832"/>
            <a:ext cx="2880000" cy="180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0070C0"/>
                </a:solidFill>
              </a:rPr>
              <a:t>High temperature</a:t>
            </a:r>
          </a:p>
          <a:p>
            <a:pPr algn="ctr"/>
            <a:r>
              <a:rPr lang="en-GB" sz="2000" b="1" i="1" dirty="0" err="1">
                <a:solidFill>
                  <a:srgbClr val="FF0000"/>
                </a:solidFill>
              </a:rPr>
              <a:t>Paraphier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934D0DB-CD86-4A7E-A417-76A044393900}"/>
              </a:ext>
            </a:extLst>
          </p:cNvPr>
          <p:cNvSpPr/>
          <p:nvPr/>
        </p:nvSpPr>
        <p:spPr>
          <a:xfrm>
            <a:off x="5087888" y="836712"/>
            <a:ext cx="2880000" cy="100761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Metaphorical Meaning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3F9B5D5-2A0E-45B3-841E-A9315610368F}"/>
              </a:ext>
            </a:extLst>
          </p:cNvPr>
          <p:cNvSpPr/>
          <p:nvPr/>
        </p:nvSpPr>
        <p:spPr>
          <a:xfrm>
            <a:off x="8116189" y="836712"/>
            <a:ext cx="2880000" cy="100761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50D41B-AA0A-4596-9FE8-A1BD25AA6E58}"/>
              </a:ext>
            </a:extLst>
          </p:cNvPr>
          <p:cNvSpPr/>
          <p:nvPr/>
        </p:nvSpPr>
        <p:spPr>
          <a:xfrm>
            <a:off x="8116189" y="1916832"/>
            <a:ext cx="2880000" cy="1800000"/>
          </a:xfrm>
          <a:prstGeom prst="rect">
            <a:avLst/>
          </a:prstGeom>
          <a:gradFill>
            <a:gsLst>
              <a:gs pos="0">
                <a:srgbClr val="FFFF00"/>
              </a:gs>
              <a:gs pos="35000">
                <a:srgbClr val="FFFF99"/>
              </a:gs>
              <a:gs pos="100000">
                <a:srgbClr val="FFFFCC"/>
              </a:gs>
            </a:gsLst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0070C0"/>
                </a:solidFill>
              </a:rPr>
              <a:t>Spicy</a:t>
            </a:r>
          </a:p>
          <a:p>
            <a:pPr algn="ctr"/>
            <a:r>
              <a:rPr lang="en-GB" sz="2000" b="1" i="1" dirty="0" err="1">
                <a:solidFill>
                  <a:srgbClr val="FF0000"/>
                </a:solidFill>
              </a:rPr>
              <a:t>Paraphrand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590B8C-A2F0-4E3E-A08E-28F39DCDE206}"/>
              </a:ext>
            </a:extLst>
          </p:cNvPr>
          <p:cNvSpPr/>
          <p:nvPr/>
        </p:nvSpPr>
        <p:spPr>
          <a:xfrm>
            <a:off x="5087888" y="3789338"/>
            <a:ext cx="2880000" cy="180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Hot</a:t>
            </a:r>
          </a:p>
          <a:p>
            <a:pPr algn="ctr"/>
            <a:r>
              <a:rPr lang="en-GB" sz="2000" b="1" i="1" dirty="0" err="1">
                <a:solidFill>
                  <a:srgbClr val="FF0000"/>
                </a:solidFill>
              </a:rPr>
              <a:t>Metaphier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06EA5D-F2D0-43BB-B811-41E0BFF25DBC}"/>
              </a:ext>
            </a:extLst>
          </p:cNvPr>
          <p:cNvSpPr/>
          <p:nvPr/>
        </p:nvSpPr>
        <p:spPr>
          <a:xfrm>
            <a:off x="8116189" y="3789338"/>
            <a:ext cx="2880000" cy="180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Curry</a:t>
            </a:r>
          </a:p>
          <a:p>
            <a:pPr algn="ctr"/>
            <a:r>
              <a:rPr lang="en-GB" sz="2000" b="1" i="1" dirty="0" err="1">
                <a:solidFill>
                  <a:srgbClr val="FF0000"/>
                </a:solidFill>
              </a:rPr>
              <a:t>Metaphrand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9120366" y="3428800"/>
            <a:ext cx="720360" cy="57606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 Arrow 22"/>
          <p:cNvSpPr/>
          <p:nvPr/>
        </p:nvSpPr>
        <p:spPr>
          <a:xfrm>
            <a:off x="6092065" y="3428800"/>
            <a:ext cx="720360" cy="57606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-Right Arrow 5"/>
          <p:cNvSpPr/>
          <p:nvPr/>
        </p:nvSpPr>
        <p:spPr>
          <a:xfrm>
            <a:off x="7654856" y="2744626"/>
            <a:ext cx="774366" cy="64807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2A056-3EA2-4098-B08C-6E7C2E64CC06}"/>
              </a:ext>
            </a:extLst>
          </p:cNvPr>
          <p:cNvSpPr txBox="1"/>
          <p:nvPr/>
        </p:nvSpPr>
        <p:spPr>
          <a:xfrm>
            <a:off x="7392144" y="6021288"/>
            <a:ext cx="4799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Julian Jaynes (1977)</a:t>
            </a:r>
            <a:r>
              <a:rPr lang="en-GB" sz="1600" dirty="0"/>
              <a:t>. Consciousness. In </a:t>
            </a:r>
            <a:r>
              <a:rPr lang="en-GB" sz="1600" i="1" dirty="0"/>
              <a:t>The Origin of Consciousness in the Breakdown of the Bicameral Mind</a:t>
            </a:r>
            <a:r>
              <a:rPr lang="en-GB" sz="1600" dirty="0"/>
              <a:t>. Penguin: London, UK, ch2.</a:t>
            </a:r>
          </a:p>
        </p:txBody>
      </p:sp>
    </p:spTree>
    <p:extLst>
      <p:ext uri="{BB962C8B-B14F-4D97-AF65-F5344CB8AC3E}">
        <p14:creationId xmlns:p14="http://schemas.microsoft.com/office/powerpoint/2010/main" val="28558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50"/>
                            </p:stCondLst>
                            <p:childTnLst>
                              <p:par>
                                <p:cTn id="5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" grpId="0" animBg="1"/>
      <p:bldP spid="7" grpId="0" animBg="1"/>
      <p:bldP spid="3" grpId="0" animBg="1"/>
      <p:bldP spid="9" grpId="0" animBg="1"/>
      <p:bldP spid="11" grpId="0" animBg="1"/>
      <p:bldP spid="13" grpId="0" animBg="1"/>
      <p:bldP spid="14" grpId="0" animBg="1"/>
      <p:bldP spid="4" grpId="0" animBg="1"/>
      <p:bldP spid="23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Creating Metaphors from Empty Space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4E3C68-4486-4773-861B-79355D0BA2D1}"/>
              </a:ext>
            </a:extLst>
          </p:cNvPr>
          <p:cNvSpPr/>
          <p:nvPr/>
        </p:nvSpPr>
        <p:spPr>
          <a:xfrm>
            <a:off x="1843483" y="693194"/>
            <a:ext cx="2160000" cy="144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in </a:t>
            </a: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F66ECB4-C68D-4579-9870-5E0E84F41E9A}"/>
              </a:ext>
            </a:extLst>
          </p:cNvPr>
          <p:cNvSpPr/>
          <p:nvPr/>
        </p:nvSpPr>
        <p:spPr>
          <a:xfrm>
            <a:off x="1843483" y="2236597"/>
            <a:ext cx="216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in </a:t>
            </a: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Emotions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79E1AFE-CB3B-4BF4-964A-DA7CEDFC440A}"/>
              </a:ext>
            </a:extLst>
          </p:cNvPr>
          <p:cNvSpPr/>
          <p:nvPr/>
        </p:nvSpPr>
        <p:spPr>
          <a:xfrm>
            <a:off x="1843483" y="3780000"/>
            <a:ext cx="2160000" cy="1440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in </a:t>
            </a: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Modelling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4587A17-EC98-4B7C-ACAB-16147A5AE6BA}"/>
              </a:ext>
            </a:extLst>
          </p:cNvPr>
          <p:cNvSpPr/>
          <p:nvPr/>
        </p:nvSpPr>
        <p:spPr>
          <a:xfrm>
            <a:off x="1847528" y="5323403"/>
            <a:ext cx="2160000" cy="144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in </a:t>
            </a: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4254FE-E69F-4460-B94C-436979015266}"/>
              </a:ext>
            </a:extLst>
          </p:cNvPr>
          <p:cNvSpPr/>
          <p:nvPr/>
        </p:nvSpPr>
        <p:spPr>
          <a:xfrm>
            <a:off x="4151784" y="693194"/>
            <a:ext cx="2520000" cy="14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Far future</a:t>
            </a:r>
          </a:p>
          <a:p>
            <a:pPr algn="ctr"/>
            <a:r>
              <a:rPr lang="en-GB" b="1" i="1" dirty="0">
                <a:solidFill>
                  <a:srgbClr val="00B050"/>
                </a:solidFill>
              </a:rPr>
              <a:t>Seconds apart</a:t>
            </a:r>
          </a:p>
          <a:p>
            <a:pPr algn="ctr"/>
            <a:r>
              <a:rPr lang="en-GB" b="1" i="1" dirty="0"/>
              <a:t>In the next moment</a:t>
            </a:r>
          </a:p>
          <a:p>
            <a:pPr algn="ctr"/>
            <a:r>
              <a:rPr lang="en-GB" b="1" i="1" dirty="0">
                <a:solidFill>
                  <a:srgbClr val="00B050"/>
                </a:solidFill>
              </a:rPr>
              <a:t>A long time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934D0DB-CD86-4A7E-A417-76A044393900}"/>
              </a:ext>
            </a:extLst>
          </p:cNvPr>
          <p:cNvSpPr/>
          <p:nvPr/>
        </p:nvSpPr>
        <p:spPr>
          <a:xfrm>
            <a:off x="4151784" y="44624"/>
            <a:ext cx="2520000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3F9B5D5-2A0E-45B3-841E-A9315610368F}"/>
              </a:ext>
            </a:extLst>
          </p:cNvPr>
          <p:cNvSpPr/>
          <p:nvPr/>
        </p:nvSpPr>
        <p:spPr>
          <a:xfrm>
            <a:off x="6816360" y="44624"/>
            <a:ext cx="2520000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599C102-0F3E-4E9E-9A77-BE357699DB53}"/>
              </a:ext>
            </a:extLst>
          </p:cNvPr>
          <p:cNvSpPr/>
          <p:nvPr/>
        </p:nvSpPr>
        <p:spPr>
          <a:xfrm>
            <a:off x="9480936" y="44624"/>
            <a:ext cx="2520000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50D41B-AA0A-4596-9FE8-A1BD25AA6E58}"/>
              </a:ext>
            </a:extLst>
          </p:cNvPr>
          <p:cNvSpPr/>
          <p:nvPr/>
        </p:nvSpPr>
        <p:spPr>
          <a:xfrm>
            <a:off x="6816360" y="693194"/>
            <a:ext cx="2520000" cy="14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rgbClr val="00B050"/>
                </a:solidFill>
              </a:rPr>
              <a:t>Looking ahead</a:t>
            </a:r>
          </a:p>
          <a:p>
            <a:pPr algn="ctr"/>
            <a:r>
              <a:rPr lang="en-GB" b="1" i="1" dirty="0"/>
              <a:t>Parallel lives</a:t>
            </a:r>
          </a:p>
          <a:p>
            <a:pPr algn="ctr"/>
            <a:r>
              <a:rPr lang="en-GB" b="1" i="1" dirty="0">
                <a:solidFill>
                  <a:srgbClr val="00B050"/>
                </a:solidFill>
              </a:rPr>
              <a:t>Down the years</a:t>
            </a:r>
          </a:p>
          <a:p>
            <a:pPr algn="ctr"/>
            <a:r>
              <a:rPr lang="en-GB" b="1" i="1" dirty="0"/>
              <a:t>Back to the future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F1B5FD-D3AC-473A-84B1-CB1B12917012}"/>
              </a:ext>
            </a:extLst>
          </p:cNvPr>
          <p:cNvSpPr/>
          <p:nvPr/>
        </p:nvSpPr>
        <p:spPr>
          <a:xfrm>
            <a:off x="9480936" y="693194"/>
            <a:ext cx="2520000" cy="14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Time is passing me by</a:t>
            </a:r>
          </a:p>
          <a:p>
            <a:pPr algn="ctr"/>
            <a:r>
              <a:rPr lang="en-GB" b="1" i="1" dirty="0">
                <a:solidFill>
                  <a:srgbClr val="00B050"/>
                </a:solidFill>
              </a:rPr>
              <a:t>Holidays are coming</a:t>
            </a:r>
          </a:p>
          <a:p>
            <a:pPr algn="ctr"/>
            <a:r>
              <a:rPr lang="en-GB" b="1" i="1" dirty="0"/>
              <a:t>Building the future</a:t>
            </a:r>
          </a:p>
          <a:p>
            <a:pPr algn="ctr"/>
            <a:r>
              <a:rPr lang="en-GB" b="1" i="1" dirty="0">
                <a:solidFill>
                  <a:srgbClr val="00B050"/>
                </a:solidFill>
              </a:rPr>
              <a:t>Waiting for tomorrow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590B8C-A2F0-4E3E-A08E-28F39DCDE206}"/>
              </a:ext>
            </a:extLst>
          </p:cNvPr>
          <p:cNvSpPr/>
          <p:nvPr/>
        </p:nvSpPr>
        <p:spPr>
          <a:xfrm>
            <a:off x="4151784" y="2236597"/>
            <a:ext cx="2520000" cy="14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Rather distant</a:t>
            </a:r>
          </a:p>
          <a:p>
            <a:pPr algn="ctr"/>
            <a:r>
              <a:rPr lang="en-GB" b="1" i="1" dirty="0">
                <a:solidFill>
                  <a:srgbClr val="0070C0"/>
                </a:solidFill>
              </a:rPr>
              <a:t>First love</a:t>
            </a:r>
          </a:p>
          <a:p>
            <a:pPr algn="ctr"/>
            <a:r>
              <a:rPr lang="en-GB" b="1" i="1" dirty="0"/>
              <a:t>Intimate relationship</a:t>
            </a:r>
          </a:p>
          <a:p>
            <a:pPr algn="ctr"/>
            <a:r>
              <a:rPr lang="en-GB" b="1" i="1" dirty="0">
                <a:solidFill>
                  <a:srgbClr val="0070C0"/>
                </a:solidFill>
              </a:rPr>
              <a:t>Unapproachable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06EA5D-F2D0-43BB-B811-41E0BFF25DBC}"/>
              </a:ext>
            </a:extLst>
          </p:cNvPr>
          <p:cNvSpPr/>
          <p:nvPr/>
        </p:nvSpPr>
        <p:spPr>
          <a:xfrm>
            <a:off x="6816360" y="2236597"/>
            <a:ext cx="2520000" cy="14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rgbClr val="0070C0"/>
                </a:solidFill>
              </a:rPr>
              <a:t>High dudgeon</a:t>
            </a:r>
          </a:p>
          <a:p>
            <a:pPr algn="ctr"/>
            <a:r>
              <a:rPr lang="en-GB" b="1" i="1" dirty="0"/>
              <a:t>Low spirits</a:t>
            </a:r>
          </a:p>
          <a:p>
            <a:pPr algn="ctr"/>
            <a:r>
              <a:rPr lang="en-GB" b="1" i="1" dirty="0">
                <a:solidFill>
                  <a:srgbClr val="0070C0"/>
                </a:solidFill>
              </a:rPr>
              <a:t>In despair</a:t>
            </a:r>
          </a:p>
          <a:p>
            <a:pPr algn="ctr"/>
            <a:r>
              <a:rPr lang="en-GB" b="1" i="1" dirty="0"/>
              <a:t>Out of pride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AC87AC-0E7D-4606-823D-746728C09EA7}"/>
              </a:ext>
            </a:extLst>
          </p:cNvPr>
          <p:cNvSpPr/>
          <p:nvPr/>
        </p:nvSpPr>
        <p:spPr>
          <a:xfrm>
            <a:off x="9480936" y="2236597"/>
            <a:ext cx="2520000" cy="14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Emotional rollercoaster</a:t>
            </a:r>
          </a:p>
          <a:p>
            <a:pPr algn="ctr"/>
            <a:r>
              <a:rPr lang="en-GB" b="1" i="1" dirty="0">
                <a:solidFill>
                  <a:srgbClr val="0070C0"/>
                </a:solidFill>
              </a:rPr>
              <a:t>Agitated</a:t>
            </a:r>
          </a:p>
          <a:p>
            <a:pPr algn="ctr"/>
            <a:r>
              <a:rPr lang="en-GB" b="1" i="1" dirty="0"/>
              <a:t>Flying into a rage</a:t>
            </a:r>
          </a:p>
          <a:p>
            <a:pPr algn="ctr"/>
            <a:r>
              <a:rPr lang="en-GB" b="1" i="1" dirty="0">
                <a:solidFill>
                  <a:srgbClr val="0070C0"/>
                </a:solidFill>
              </a:rPr>
              <a:t>Thrill-seeker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68BEAF-6799-487F-9B84-6B57990FA92F}"/>
              </a:ext>
            </a:extLst>
          </p:cNvPr>
          <p:cNvSpPr/>
          <p:nvPr/>
        </p:nvSpPr>
        <p:spPr>
          <a:xfrm>
            <a:off x="4151784" y="3780000"/>
            <a:ext cx="2520000" cy="144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Close allies</a:t>
            </a:r>
          </a:p>
          <a:p>
            <a:pPr algn="ctr"/>
            <a:r>
              <a:rPr lang="en-GB" b="1" i="1" dirty="0">
                <a:solidFill>
                  <a:schemeClr val="accent6">
                    <a:lumMod val="50000"/>
                  </a:schemeClr>
                </a:solidFill>
              </a:rPr>
              <a:t>Distant cousins</a:t>
            </a:r>
          </a:p>
          <a:p>
            <a:pPr algn="ctr"/>
            <a:r>
              <a:rPr lang="en-GB" b="1" i="1" dirty="0"/>
              <a:t>Fast friends</a:t>
            </a:r>
          </a:p>
          <a:p>
            <a:pPr algn="ctr"/>
            <a:r>
              <a:rPr lang="en-GB" b="1" i="1" dirty="0">
                <a:solidFill>
                  <a:schemeClr val="accent6">
                    <a:lumMod val="50000"/>
                  </a:schemeClr>
                </a:solidFill>
              </a:rPr>
              <a:t>The opposition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2A125A-E497-4509-A472-EF7DCEDC1B0A}"/>
              </a:ext>
            </a:extLst>
          </p:cNvPr>
          <p:cNvSpPr/>
          <p:nvPr/>
        </p:nvSpPr>
        <p:spPr>
          <a:xfrm>
            <a:off x="6816360" y="3780000"/>
            <a:ext cx="2520000" cy="144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chemeClr val="accent6">
                    <a:lumMod val="50000"/>
                  </a:schemeClr>
                </a:solidFill>
              </a:rPr>
              <a:t>Towards agreement</a:t>
            </a:r>
          </a:p>
          <a:p>
            <a:pPr algn="ctr"/>
            <a:r>
              <a:rPr lang="en-GB" b="1" i="1" dirty="0"/>
              <a:t>Enter into a marriage</a:t>
            </a:r>
          </a:p>
          <a:p>
            <a:pPr algn="ctr"/>
            <a:r>
              <a:rPr lang="en-GB" b="1" i="1" dirty="0">
                <a:solidFill>
                  <a:schemeClr val="accent6">
                    <a:lumMod val="50000"/>
                  </a:schemeClr>
                </a:solidFill>
              </a:rPr>
              <a:t>Open relationship</a:t>
            </a:r>
          </a:p>
          <a:p>
            <a:pPr algn="ctr"/>
            <a:r>
              <a:rPr lang="en-GB" b="1" i="1" dirty="0"/>
              <a:t>Underdog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8AE078-FDBD-4DEE-B214-705C5EF86FCE}"/>
              </a:ext>
            </a:extLst>
          </p:cNvPr>
          <p:cNvSpPr/>
          <p:nvPr/>
        </p:nvSpPr>
        <p:spPr>
          <a:xfrm>
            <a:off x="9480936" y="3780000"/>
            <a:ext cx="2520000" cy="144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Growing apart</a:t>
            </a:r>
          </a:p>
          <a:p>
            <a:pPr algn="ctr"/>
            <a:r>
              <a:rPr lang="en-GB" b="1" i="1" dirty="0">
                <a:solidFill>
                  <a:schemeClr val="accent6">
                    <a:lumMod val="50000"/>
                  </a:schemeClr>
                </a:solidFill>
              </a:rPr>
              <a:t>Changing sides</a:t>
            </a:r>
          </a:p>
          <a:p>
            <a:pPr algn="ctr"/>
            <a:r>
              <a:rPr lang="en-GB" b="1" i="1" dirty="0"/>
              <a:t>Falling in love</a:t>
            </a:r>
          </a:p>
          <a:p>
            <a:pPr algn="ctr"/>
            <a:r>
              <a:rPr lang="en-GB" b="1" i="1" dirty="0">
                <a:solidFill>
                  <a:schemeClr val="accent6">
                    <a:lumMod val="50000"/>
                  </a:schemeClr>
                </a:solidFill>
              </a:rPr>
              <a:t>Team up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84DD54-5119-4F0D-99DC-68281713D4CA}"/>
              </a:ext>
            </a:extLst>
          </p:cNvPr>
          <p:cNvSpPr/>
          <p:nvPr/>
        </p:nvSpPr>
        <p:spPr>
          <a:xfrm>
            <a:off x="4151784" y="5323403"/>
            <a:ext cx="2520000" cy="14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Separate ideas</a:t>
            </a:r>
          </a:p>
          <a:p>
            <a:pPr algn="ctr"/>
            <a:r>
              <a:rPr lang="en-GB" b="1" i="1" dirty="0">
                <a:solidFill>
                  <a:srgbClr val="7030A0"/>
                </a:solidFill>
              </a:rPr>
              <a:t>Away with the fairies</a:t>
            </a:r>
          </a:p>
          <a:p>
            <a:pPr algn="ctr"/>
            <a:r>
              <a:rPr lang="en-GB" b="1" i="1" dirty="0"/>
              <a:t>Concentration</a:t>
            </a:r>
          </a:p>
          <a:p>
            <a:pPr algn="ctr"/>
            <a:r>
              <a:rPr lang="en-GB" b="1" i="1" dirty="0">
                <a:solidFill>
                  <a:srgbClr val="7030A0"/>
                </a:solidFill>
              </a:rPr>
              <a:t>Remote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034C6E-4F65-4C1D-937E-AEFD1A80ADDC}"/>
              </a:ext>
            </a:extLst>
          </p:cNvPr>
          <p:cNvSpPr/>
          <p:nvPr/>
        </p:nvSpPr>
        <p:spPr>
          <a:xfrm>
            <a:off x="6816360" y="5323403"/>
            <a:ext cx="2520000" cy="14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rgbClr val="7030A0"/>
                </a:solidFill>
              </a:rPr>
              <a:t>Tangential thoughts</a:t>
            </a:r>
          </a:p>
          <a:p>
            <a:pPr algn="ctr"/>
            <a:r>
              <a:rPr lang="en-GB" b="1" i="1" dirty="0"/>
              <a:t>Throw-away idea</a:t>
            </a:r>
          </a:p>
          <a:p>
            <a:pPr algn="ctr"/>
            <a:r>
              <a:rPr lang="en-GB" b="1" i="1" dirty="0">
                <a:solidFill>
                  <a:srgbClr val="7030A0"/>
                </a:solidFill>
              </a:rPr>
              <a:t>One-track mind</a:t>
            </a:r>
          </a:p>
          <a:p>
            <a:pPr algn="ctr"/>
            <a:r>
              <a:rPr lang="en-GB" b="1" i="1" dirty="0"/>
              <a:t>Train of thought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68B01B-0ACD-4D16-B7EC-E50B3BA6EE09}"/>
              </a:ext>
            </a:extLst>
          </p:cNvPr>
          <p:cNvSpPr/>
          <p:nvPr/>
        </p:nvSpPr>
        <p:spPr>
          <a:xfrm>
            <a:off x="9480936" y="5323403"/>
            <a:ext cx="2520000" cy="14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On reflection</a:t>
            </a:r>
          </a:p>
          <a:p>
            <a:pPr algn="ctr"/>
            <a:r>
              <a:rPr lang="en-GB" b="1" i="1" dirty="0">
                <a:solidFill>
                  <a:srgbClr val="7030A0"/>
                </a:solidFill>
              </a:rPr>
              <a:t>A meeting of minds</a:t>
            </a:r>
          </a:p>
          <a:p>
            <a:pPr algn="ctr"/>
            <a:r>
              <a:rPr lang="en-GB" b="1" i="1" dirty="0"/>
              <a:t>Fill your head</a:t>
            </a:r>
          </a:p>
          <a:p>
            <a:pPr algn="ctr"/>
            <a:r>
              <a:rPr lang="en-GB" b="1" i="1" dirty="0">
                <a:solidFill>
                  <a:srgbClr val="7030A0"/>
                </a:solidFill>
              </a:rPr>
              <a:t>Casting my mind back</a:t>
            </a:r>
          </a:p>
        </p:txBody>
      </p:sp>
    </p:spTree>
    <p:extLst>
      <p:ext uri="{BB962C8B-B14F-4D97-AF65-F5344CB8AC3E}">
        <p14:creationId xmlns:p14="http://schemas.microsoft.com/office/powerpoint/2010/main" val="11002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7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" grpId="0" animBg="1"/>
      <p:bldP spid="42" grpId="0" animBg="1"/>
      <p:bldP spid="43" grpId="0" animBg="1"/>
      <p:bldP spid="7" grpId="0" animBg="1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16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Sources of Metaphor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19F98D-A198-4FAD-B0BE-1A92F98A5CDC}"/>
              </a:ext>
            </a:extLst>
          </p:cNvPr>
          <p:cNvSpPr/>
          <p:nvPr/>
        </p:nvSpPr>
        <p:spPr>
          <a:xfrm>
            <a:off x="1931306" y="1254330"/>
            <a:ext cx="216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</a:p>
          <a:p>
            <a:pPr algn="ctr"/>
            <a:r>
              <a:rPr lang="en-GB" i="1" dirty="0"/>
              <a:t>Looking good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1955AE-7B34-495B-AA67-CD9911289FCE}"/>
              </a:ext>
            </a:extLst>
          </p:cNvPr>
          <p:cNvSpPr/>
          <p:nvPr/>
        </p:nvSpPr>
        <p:spPr>
          <a:xfrm>
            <a:off x="6750197" y="174330"/>
            <a:ext cx="2160000" cy="1080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Proximate</a:t>
            </a:r>
          </a:p>
          <a:p>
            <a:pPr algn="ctr"/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(between not-selves)</a:t>
            </a:r>
          </a:p>
          <a:p>
            <a:pPr algn="ctr"/>
            <a:r>
              <a:rPr lang="en-GB" i="1" dirty="0"/>
              <a:t>Upper class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FCC73A-2A83-46F5-8BB3-8921652AC222}"/>
              </a:ext>
            </a:extLst>
          </p:cNvPr>
          <p:cNvSpPr/>
          <p:nvPr/>
        </p:nvSpPr>
        <p:spPr>
          <a:xfrm>
            <a:off x="9042443" y="3068960"/>
            <a:ext cx="216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Olfactory</a:t>
            </a:r>
          </a:p>
          <a:p>
            <a:pPr algn="ctr"/>
            <a:r>
              <a:rPr lang="en-GB" i="1" dirty="0"/>
              <a:t>Sweet smell of success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50A581-9AA6-4543-BAF3-76C6A98E2083}"/>
              </a:ext>
            </a:extLst>
          </p:cNvPr>
          <p:cNvSpPr/>
          <p:nvPr/>
        </p:nvSpPr>
        <p:spPr>
          <a:xfrm>
            <a:off x="1991544" y="3068960"/>
            <a:ext cx="216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Aural</a:t>
            </a:r>
          </a:p>
          <a:p>
            <a:pPr algn="ctr"/>
            <a:r>
              <a:rPr lang="en-GB" i="1" dirty="0"/>
              <a:t>Sounds about right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A37194-7F7D-4085-89C3-DDAA10D0FE6C}"/>
              </a:ext>
            </a:extLst>
          </p:cNvPr>
          <p:cNvSpPr/>
          <p:nvPr/>
        </p:nvSpPr>
        <p:spPr>
          <a:xfrm>
            <a:off x="9042443" y="1254330"/>
            <a:ext cx="216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Gustatory</a:t>
            </a:r>
          </a:p>
          <a:p>
            <a:pPr algn="ctr"/>
            <a:r>
              <a:rPr lang="en-GB" i="1" dirty="0"/>
              <a:t>A taste of defeat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7ABBEB-653A-46E0-8C09-A6316C8AC96B}"/>
              </a:ext>
            </a:extLst>
          </p:cNvPr>
          <p:cNvSpPr/>
          <p:nvPr/>
        </p:nvSpPr>
        <p:spPr>
          <a:xfrm>
            <a:off x="4301685" y="4148960"/>
            <a:ext cx="21600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</a:t>
            </a:r>
          </a:p>
          <a:p>
            <a:pPr algn="ctr"/>
            <a:r>
              <a:rPr lang="en-GB" i="1" dirty="0"/>
              <a:t>Slimy politician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8C159C-73D4-4DE8-BD9A-8963F647BF7A}"/>
              </a:ext>
            </a:extLst>
          </p:cNvPr>
          <p:cNvSpPr/>
          <p:nvPr/>
        </p:nvSpPr>
        <p:spPr>
          <a:xfrm>
            <a:off x="6750197" y="4148960"/>
            <a:ext cx="21600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</a:t>
            </a:r>
          </a:p>
          <a:p>
            <a:pPr algn="ctr"/>
            <a:r>
              <a:rPr lang="en-GB" i="1" dirty="0"/>
              <a:t>Counting on you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1C28AB4-1B7D-424C-8ABA-5605086B2F94}"/>
              </a:ext>
            </a:extLst>
          </p:cNvPr>
          <p:cNvSpPr/>
          <p:nvPr/>
        </p:nvSpPr>
        <p:spPr>
          <a:xfrm>
            <a:off x="4301685" y="174330"/>
            <a:ext cx="2160000" cy="1080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Tactile</a:t>
            </a:r>
          </a:p>
          <a:p>
            <a:pPr algn="ctr"/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(related to self)</a:t>
            </a:r>
          </a:p>
          <a:p>
            <a:pPr algn="ctr"/>
            <a:r>
              <a:rPr lang="en-GB" i="1" dirty="0"/>
              <a:t>Out of touch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F0F9655-096A-491C-B910-5801CC8A0AEF}"/>
              </a:ext>
            </a:extLst>
          </p:cNvPr>
          <p:cNvCxnSpPr>
            <a:stCxn id="3" idx="3"/>
            <a:endCxn id="23" idx="2"/>
          </p:cNvCxnSpPr>
          <p:nvPr/>
        </p:nvCxnSpPr>
        <p:spPr>
          <a:xfrm>
            <a:off x="4091306" y="1794330"/>
            <a:ext cx="1140598" cy="9330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8DC695-209F-45F8-9015-40E18F4E2C5F}"/>
              </a:ext>
            </a:extLst>
          </p:cNvPr>
          <p:cNvCxnSpPr>
            <a:cxnSpLocks/>
            <a:stCxn id="17" idx="3"/>
            <a:endCxn id="23" idx="2"/>
          </p:cNvCxnSpPr>
          <p:nvPr/>
        </p:nvCxnSpPr>
        <p:spPr>
          <a:xfrm flipV="1">
            <a:off x="4151544" y="2727357"/>
            <a:ext cx="1080360" cy="8816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70E53F-26BC-432E-8A06-E901F291BAC4}"/>
              </a:ext>
            </a:extLst>
          </p:cNvPr>
          <p:cNvCxnSpPr>
            <a:cxnSpLocks/>
            <a:stCxn id="19" idx="0"/>
            <a:endCxn id="23" idx="4"/>
          </p:cNvCxnSpPr>
          <p:nvPr/>
        </p:nvCxnSpPr>
        <p:spPr>
          <a:xfrm flipV="1">
            <a:off x="5381685" y="3465874"/>
            <a:ext cx="1218371" cy="6830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97AAEAE-2376-40DE-8504-A7A4A33662C1}"/>
              </a:ext>
            </a:extLst>
          </p:cNvPr>
          <p:cNvCxnSpPr>
            <a:cxnSpLocks/>
            <a:stCxn id="20" idx="0"/>
            <a:endCxn id="23" idx="4"/>
          </p:cNvCxnSpPr>
          <p:nvPr/>
        </p:nvCxnSpPr>
        <p:spPr>
          <a:xfrm flipH="1" flipV="1">
            <a:off x="6600056" y="3465874"/>
            <a:ext cx="1230141" cy="683086"/>
          </a:xfrm>
          <a:prstGeom prst="straightConnector1">
            <a:avLst/>
          </a:prstGeom>
          <a:ln w="57150">
            <a:solidFill>
              <a:srgbClr val="F692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5BC238F-55A7-464F-8737-650D58D57B20}"/>
              </a:ext>
            </a:extLst>
          </p:cNvPr>
          <p:cNvCxnSpPr>
            <a:cxnSpLocks/>
          </p:cNvCxnSpPr>
          <p:nvPr/>
        </p:nvCxnSpPr>
        <p:spPr>
          <a:xfrm flipH="1" flipV="1">
            <a:off x="7964363" y="2727357"/>
            <a:ext cx="1074235" cy="881603"/>
          </a:xfrm>
          <a:prstGeom prst="straightConnector1">
            <a:avLst/>
          </a:prstGeom>
          <a:ln w="5715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975321-412A-4F89-9C62-402281D915F0}"/>
              </a:ext>
            </a:extLst>
          </p:cNvPr>
          <p:cNvCxnSpPr>
            <a:cxnSpLocks/>
            <a:stCxn id="18" idx="1"/>
            <a:endCxn id="23" idx="6"/>
          </p:cNvCxnSpPr>
          <p:nvPr/>
        </p:nvCxnSpPr>
        <p:spPr>
          <a:xfrm flipH="1">
            <a:off x="7968208" y="1794330"/>
            <a:ext cx="1074235" cy="933027"/>
          </a:xfrm>
          <a:prstGeom prst="straightConnector1">
            <a:avLst/>
          </a:prstGeom>
          <a:ln w="5715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AC72872-F8B9-49D1-8FAF-BC98B9C547A0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>
            <a:off x="5381685" y="1254330"/>
            <a:ext cx="1218371" cy="734510"/>
          </a:xfrm>
          <a:prstGeom prst="straightConnector1">
            <a:avLst/>
          </a:prstGeom>
          <a:ln w="57150">
            <a:solidFill>
              <a:srgbClr val="4BAC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1AFD35A-87CD-41CA-8095-65E693A95E3D}"/>
              </a:ext>
            </a:extLst>
          </p:cNvPr>
          <p:cNvCxnSpPr>
            <a:cxnSpLocks/>
            <a:stCxn id="15" idx="2"/>
            <a:endCxn id="23" idx="0"/>
          </p:cNvCxnSpPr>
          <p:nvPr/>
        </p:nvCxnSpPr>
        <p:spPr>
          <a:xfrm flipH="1">
            <a:off x="6600056" y="1254330"/>
            <a:ext cx="1230141" cy="734510"/>
          </a:xfrm>
          <a:prstGeom prst="straightConnector1">
            <a:avLst/>
          </a:prstGeom>
          <a:ln w="57150">
            <a:solidFill>
              <a:srgbClr val="4BAC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DDED117-0723-4657-A6C0-A5729C12B393}"/>
              </a:ext>
            </a:extLst>
          </p:cNvPr>
          <p:cNvSpPr/>
          <p:nvPr/>
        </p:nvSpPr>
        <p:spPr>
          <a:xfrm>
            <a:off x="5520056" y="5445224"/>
            <a:ext cx="21600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</a:p>
          <a:p>
            <a:pPr algn="ctr"/>
            <a:r>
              <a:rPr lang="en-GB" i="1" dirty="0"/>
              <a:t>Happy days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3164E26-9398-41C2-95BA-1E2446B4930D}"/>
              </a:ext>
            </a:extLst>
          </p:cNvPr>
          <p:cNvCxnSpPr>
            <a:cxnSpLocks/>
            <a:stCxn id="48" idx="0"/>
            <a:endCxn id="23" idx="4"/>
          </p:cNvCxnSpPr>
          <p:nvPr/>
        </p:nvCxnSpPr>
        <p:spPr>
          <a:xfrm flipV="1">
            <a:off x="6600056" y="3465874"/>
            <a:ext cx="0" cy="19793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B34892D6-5768-462D-9C2D-836358F4A20B}"/>
              </a:ext>
            </a:extLst>
          </p:cNvPr>
          <p:cNvSpPr/>
          <p:nvPr/>
        </p:nvSpPr>
        <p:spPr>
          <a:xfrm>
            <a:off x="5231904" y="1988840"/>
            <a:ext cx="2736304" cy="147703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Linguistic cognition</a:t>
            </a:r>
          </a:p>
        </p:txBody>
      </p:sp>
    </p:spTree>
    <p:extLst>
      <p:ext uri="{BB962C8B-B14F-4D97-AF65-F5344CB8AC3E}">
        <p14:creationId xmlns:p14="http://schemas.microsoft.com/office/powerpoint/2010/main" val="391565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5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48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16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Translating Metaphor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419410-EC84-4EDF-A125-460EB029C305}"/>
              </a:ext>
            </a:extLst>
          </p:cNvPr>
          <p:cNvSpPr/>
          <p:nvPr/>
        </p:nvSpPr>
        <p:spPr>
          <a:xfrm>
            <a:off x="1931306" y="1254330"/>
            <a:ext cx="216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</a:p>
          <a:p>
            <a:pPr algn="ctr"/>
            <a:r>
              <a:rPr lang="en-GB" i="1" dirty="0"/>
              <a:t>The rain has greyed out the world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B6EBD7-B580-44C4-BC7A-E8FFBB5529B1}"/>
              </a:ext>
            </a:extLst>
          </p:cNvPr>
          <p:cNvSpPr/>
          <p:nvPr/>
        </p:nvSpPr>
        <p:spPr>
          <a:xfrm>
            <a:off x="6738887" y="174330"/>
            <a:ext cx="2160000" cy="1080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Proximate</a:t>
            </a:r>
          </a:p>
          <a:p>
            <a:pPr algn="ctr"/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(between not-selves)</a:t>
            </a:r>
          </a:p>
          <a:p>
            <a:pPr algn="ctr"/>
            <a:r>
              <a:rPr lang="en-GB" i="1" dirty="0"/>
              <a:t>The rain is lashing the pavement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9D8B05-815D-4D88-8762-468A86455341}"/>
              </a:ext>
            </a:extLst>
          </p:cNvPr>
          <p:cNvSpPr/>
          <p:nvPr/>
        </p:nvSpPr>
        <p:spPr>
          <a:xfrm>
            <a:off x="9042443" y="3068960"/>
            <a:ext cx="216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Olfactory</a:t>
            </a:r>
          </a:p>
          <a:p>
            <a:pPr algn="ctr"/>
            <a:r>
              <a:rPr lang="en-GB" i="1" dirty="0"/>
              <a:t>It’s a stinking wet day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EF7FE4-22E4-4DFD-B257-6070D7053773}"/>
              </a:ext>
            </a:extLst>
          </p:cNvPr>
          <p:cNvSpPr/>
          <p:nvPr/>
        </p:nvSpPr>
        <p:spPr>
          <a:xfrm>
            <a:off x="1991544" y="3068960"/>
            <a:ext cx="216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Aural</a:t>
            </a:r>
          </a:p>
          <a:p>
            <a:pPr algn="ctr"/>
            <a:r>
              <a:rPr lang="en-GB" i="1" dirty="0"/>
              <a:t>The rain is hammering down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0D004A-5713-4970-BCCC-B4D63D7D0499}"/>
              </a:ext>
            </a:extLst>
          </p:cNvPr>
          <p:cNvSpPr/>
          <p:nvPr/>
        </p:nvSpPr>
        <p:spPr>
          <a:xfrm>
            <a:off x="9042443" y="1254330"/>
            <a:ext cx="2160000" cy="108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Gustatory</a:t>
            </a:r>
          </a:p>
          <a:p>
            <a:pPr algn="ctr"/>
            <a:r>
              <a:rPr lang="en-GB" i="1" dirty="0"/>
              <a:t>It’s a bitter storm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5F62059-5736-4DF8-8D1A-B2AEE1C0B2AA}"/>
              </a:ext>
            </a:extLst>
          </p:cNvPr>
          <p:cNvSpPr/>
          <p:nvPr/>
        </p:nvSpPr>
        <p:spPr>
          <a:xfrm>
            <a:off x="4301685" y="4148960"/>
            <a:ext cx="21600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</a:t>
            </a:r>
          </a:p>
          <a:p>
            <a:pPr algn="ctr"/>
            <a:r>
              <a:rPr lang="en-GB" i="1" dirty="0"/>
              <a:t>The rain is drowning the streets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684818-7882-41DC-AC04-BFDA2BFA64E6}"/>
              </a:ext>
            </a:extLst>
          </p:cNvPr>
          <p:cNvSpPr/>
          <p:nvPr/>
        </p:nvSpPr>
        <p:spPr>
          <a:xfrm>
            <a:off x="6738427" y="4148960"/>
            <a:ext cx="21600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</a:t>
            </a:r>
          </a:p>
          <a:p>
            <a:pPr algn="ctr"/>
            <a:r>
              <a:rPr lang="en-GB" i="1" dirty="0"/>
              <a:t>It’s raining buckets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EBEA8A-C4F5-46D0-98EF-14C04355EF0C}"/>
              </a:ext>
            </a:extLst>
          </p:cNvPr>
          <p:cNvSpPr/>
          <p:nvPr/>
        </p:nvSpPr>
        <p:spPr>
          <a:xfrm>
            <a:off x="4301685" y="174330"/>
            <a:ext cx="2160000" cy="1080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Tactile</a:t>
            </a:r>
          </a:p>
          <a:p>
            <a:pPr algn="ctr"/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(related to self)</a:t>
            </a:r>
          </a:p>
          <a:p>
            <a:pPr algn="ctr"/>
            <a:r>
              <a:rPr lang="en-GB" i="1" dirty="0"/>
              <a:t>I’m soaking wet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A08461B-E49A-4CA4-A8D4-7700883D4CB3}"/>
              </a:ext>
            </a:extLst>
          </p:cNvPr>
          <p:cNvCxnSpPr>
            <a:cxnSpLocks/>
            <a:stCxn id="29" idx="2"/>
            <a:endCxn id="14" idx="3"/>
          </p:cNvCxnSpPr>
          <p:nvPr/>
        </p:nvCxnSpPr>
        <p:spPr>
          <a:xfrm flipH="1" flipV="1">
            <a:off x="4091306" y="1794330"/>
            <a:ext cx="1140598" cy="9330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9267425-4E0E-4A09-A166-5AAC6DA4A4F1}"/>
              </a:ext>
            </a:extLst>
          </p:cNvPr>
          <p:cNvCxnSpPr>
            <a:cxnSpLocks/>
            <a:stCxn id="29" idx="2"/>
            <a:endCxn id="24" idx="3"/>
          </p:cNvCxnSpPr>
          <p:nvPr/>
        </p:nvCxnSpPr>
        <p:spPr>
          <a:xfrm flipH="1">
            <a:off x="4151544" y="2727357"/>
            <a:ext cx="1080360" cy="8816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ED61387-EAF3-4B6A-BFF9-FD01DF99A81C}"/>
              </a:ext>
            </a:extLst>
          </p:cNvPr>
          <p:cNvCxnSpPr>
            <a:cxnSpLocks/>
            <a:stCxn id="29" idx="4"/>
            <a:endCxn id="26" idx="0"/>
          </p:cNvCxnSpPr>
          <p:nvPr/>
        </p:nvCxnSpPr>
        <p:spPr>
          <a:xfrm flipH="1">
            <a:off x="5381685" y="3465874"/>
            <a:ext cx="1218371" cy="6830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E102E34-B290-4907-9696-EC0A617E953E}"/>
              </a:ext>
            </a:extLst>
          </p:cNvPr>
          <p:cNvCxnSpPr>
            <a:cxnSpLocks/>
            <a:stCxn id="29" idx="4"/>
            <a:endCxn id="27" idx="0"/>
          </p:cNvCxnSpPr>
          <p:nvPr/>
        </p:nvCxnSpPr>
        <p:spPr>
          <a:xfrm>
            <a:off x="6600056" y="3465874"/>
            <a:ext cx="1218371" cy="683086"/>
          </a:xfrm>
          <a:prstGeom prst="straightConnector1">
            <a:avLst/>
          </a:prstGeom>
          <a:ln w="57150">
            <a:solidFill>
              <a:srgbClr val="F6924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5B2B03-B0C9-461F-A6EE-D1D31C43AD0B}"/>
              </a:ext>
            </a:extLst>
          </p:cNvPr>
          <p:cNvCxnSpPr>
            <a:cxnSpLocks/>
            <a:stCxn id="29" idx="6"/>
            <a:endCxn id="23" idx="1"/>
          </p:cNvCxnSpPr>
          <p:nvPr/>
        </p:nvCxnSpPr>
        <p:spPr>
          <a:xfrm>
            <a:off x="7968208" y="2727357"/>
            <a:ext cx="1074235" cy="881603"/>
          </a:xfrm>
          <a:prstGeom prst="straightConnector1">
            <a:avLst/>
          </a:prstGeom>
          <a:ln w="5715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B38213F-E2E6-4A65-B1DE-AB34E092D6FD}"/>
              </a:ext>
            </a:extLst>
          </p:cNvPr>
          <p:cNvCxnSpPr>
            <a:cxnSpLocks/>
            <a:stCxn id="29" idx="6"/>
            <a:endCxn id="25" idx="1"/>
          </p:cNvCxnSpPr>
          <p:nvPr/>
        </p:nvCxnSpPr>
        <p:spPr>
          <a:xfrm flipV="1">
            <a:off x="7968208" y="1794330"/>
            <a:ext cx="1074235" cy="933027"/>
          </a:xfrm>
          <a:prstGeom prst="straightConnector1">
            <a:avLst/>
          </a:prstGeom>
          <a:ln w="57150">
            <a:solidFill>
              <a:srgbClr val="9BBB5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4EF9E8-8000-4E75-B7FB-D862302719C9}"/>
              </a:ext>
            </a:extLst>
          </p:cNvPr>
          <p:cNvCxnSpPr>
            <a:cxnSpLocks/>
            <a:stCxn id="29" idx="0"/>
            <a:endCxn id="28" idx="2"/>
          </p:cNvCxnSpPr>
          <p:nvPr/>
        </p:nvCxnSpPr>
        <p:spPr>
          <a:xfrm flipH="1" flipV="1">
            <a:off x="5381685" y="1254330"/>
            <a:ext cx="1218371" cy="734510"/>
          </a:xfrm>
          <a:prstGeom prst="straightConnector1">
            <a:avLst/>
          </a:prstGeom>
          <a:ln w="57150">
            <a:solidFill>
              <a:srgbClr val="4BAC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5573C48-1FBE-4E80-8F9E-0BBE33E5911D}"/>
              </a:ext>
            </a:extLst>
          </p:cNvPr>
          <p:cNvCxnSpPr>
            <a:cxnSpLocks/>
            <a:stCxn id="29" idx="0"/>
            <a:endCxn id="21" idx="2"/>
          </p:cNvCxnSpPr>
          <p:nvPr/>
        </p:nvCxnSpPr>
        <p:spPr>
          <a:xfrm flipV="1">
            <a:off x="6600056" y="1254330"/>
            <a:ext cx="1218831" cy="734510"/>
          </a:xfrm>
          <a:prstGeom prst="straightConnector1">
            <a:avLst/>
          </a:prstGeom>
          <a:ln w="57150">
            <a:solidFill>
              <a:srgbClr val="4BAC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DC332EF-7362-41E4-BAF7-FBFE4AACA5D4}"/>
              </a:ext>
            </a:extLst>
          </p:cNvPr>
          <p:cNvSpPr/>
          <p:nvPr/>
        </p:nvSpPr>
        <p:spPr>
          <a:xfrm>
            <a:off x="5520056" y="5445224"/>
            <a:ext cx="21600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</a:p>
          <a:p>
            <a:pPr algn="ctr"/>
            <a:r>
              <a:rPr lang="en-GB" i="1" dirty="0"/>
              <a:t>Its trying to drown the world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8F4B6FF-5FA3-4D57-8579-32FAE15FB9DD}"/>
              </a:ext>
            </a:extLst>
          </p:cNvPr>
          <p:cNvCxnSpPr>
            <a:cxnSpLocks/>
            <a:stCxn id="29" idx="4"/>
            <a:endCxn id="39" idx="0"/>
          </p:cNvCxnSpPr>
          <p:nvPr/>
        </p:nvCxnSpPr>
        <p:spPr>
          <a:xfrm>
            <a:off x="6600056" y="3465874"/>
            <a:ext cx="0" cy="19793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A8048948-4D17-4C6D-B18E-54E763B2865D}"/>
              </a:ext>
            </a:extLst>
          </p:cNvPr>
          <p:cNvSpPr/>
          <p:nvPr/>
        </p:nvSpPr>
        <p:spPr>
          <a:xfrm>
            <a:off x="5231904" y="1988840"/>
            <a:ext cx="2736304" cy="147703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It’s raining cats and dogs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9482C0E-EF42-411E-B2A3-2E40DF94FD26}"/>
              </a:ext>
            </a:extLst>
          </p:cNvPr>
          <p:cNvSpPr txBox="1"/>
          <p:nvPr/>
        </p:nvSpPr>
        <p:spPr>
          <a:xfrm>
            <a:off x="8898427" y="5385059"/>
            <a:ext cx="337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metaphoric reference frame does your language prefer?</a:t>
            </a:r>
          </a:p>
        </p:txBody>
      </p:sp>
    </p:spTree>
    <p:extLst>
      <p:ext uri="{BB962C8B-B14F-4D97-AF65-F5344CB8AC3E}">
        <p14:creationId xmlns:p14="http://schemas.microsoft.com/office/powerpoint/2010/main" val="40786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9" grpId="0" animBg="1"/>
      <p:bldP spid="29" grpId="0" animBg="1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440000" cy="6858000"/>
          </a:xfrm>
          <a:ln w="38100">
            <a:solidFill>
              <a:srgbClr val="00B0F0"/>
            </a:solidFill>
            <a:prstDash val="sysDash"/>
          </a:ln>
        </p:spPr>
        <p:txBody>
          <a:bodyPr vert="vert270">
            <a:norm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finally ...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250223-99E1-489A-B97D-4C5BFC1C2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94" y="1749638"/>
            <a:ext cx="10589079" cy="335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8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328</Words>
  <Application>Microsoft Office PowerPoint</Application>
  <PresentationFormat>Widescreen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5SSEL026 – Language Construction Lecture 9 Metaphor in Translation</vt:lpstr>
      <vt:lpstr>Jaynes’ Analysis of Metaphors</vt:lpstr>
      <vt:lpstr>Creating Metaphors from Empty Space</vt:lpstr>
      <vt:lpstr>Sources of Metaphor</vt:lpstr>
      <vt:lpstr>Translating Metaphor</vt:lpstr>
      <vt:lpstr>And finally 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Psycholinguistics and the -isms</dc:title>
  <dc:creator>Martin Edwardes</dc:creator>
  <cp:lastModifiedBy>Martin Edwardes</cp:lastModifiedBy>
  <cp:revision>144</cp:revision>
  <dcterms:created xsi:type="dcterms:W3CDTF">2013-07-15T11:34:14Z</dcterms:created>
  <dcterms:modified xsi:type="dcterms:W3CDTF">2020-03-16T18:53:44Z</dcterms:modified>
</cp:coreProperties>
</file>