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94660"/>
  </p:normalViewPr>
  <p:slideViewPr>
    <p:cSldViewPr>
      <p:cViewPr varScale="1">
        <p:scale>
          <a:sx n="100" d="100"/>
          <a:sy n="100" d="100"/>
        </p:scale>
        <p:origin x="102" y="1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12/01/2020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12/01/2020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12/01/2020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FFCC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FB12-BE0D-43CE-A139-F31923BBE6CE}" type="datetimeFigureOut">
              <a:rPr lang="en-GB" smtClean="0"/>
              <a:pPr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ecision 5"/>
          <p:cNvSpPr/>
          <p:nvPr/>
        </p:nvSpPr>
        <p:spPr>
          <a:xfrm>
            <a:off x="1524000" y="1734798"/>
            <a:ext cx="9144000" cy="5123203"/>
          </a:xfrm>
          <a:prstGeom prst="flowChartDecisi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B050"/>
                </a:solidFill>
              </a:rPr>
              <a:t>Any questions, just ask</a:t>
            </a: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  <a:p>
            <a:pPr algn="ctr"/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9" name="Right Arrow 11">
            <a:extLst>
              <a:ext uri="{FF2B5EF4-FFF2-40B4-BE49-F238E27FC236}">
                <a16:creationId xmlns:a16="http://schemas.microsoft.com/office/drawing/2014/main" id="{177CA836-4C21-43A1-BF19-8F0E2E6164CA}"/>
              </a:ext>
            </a:extLst>
          </p:cNvPr>
          <p:cNvSpPr/>
          <p:nvPr/>
        </p:nvSpPr>
        <p:spPr>
          <a:xfrm rot="20096982">
            <a:off x="5768020" y="4238898"/>
            <a:ext cx="2747557" cy="288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20886517">
            <a:off x="2940562" y="5454048"/>
            <a:ext cx="862479" cy="288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 rot="18875553">
            <a:off x="5236981" y="3763530"/>
            <a:ext cx="3418205" cy="288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3544320">
            <a:off x="3224200" y="4261227"/>
            <a:ext cx="862503" cy="288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9974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6SSEL045</a:t>
            </a:r>
            <a:br>
              <a:rPr lang="en-GB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GB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Language Origins</a:t>
            </a:r>
            <a:endParaRPr lang="en-GB" sz="48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" name="Sun 1"/>
          <p:cNvSpPr/>
          <p:nvPr/>
        </p:nvSpPr>
        <p:spPr>
          <a:xfrm>
            <a:off x="5171472" y="2358210"/>
            <a:ext cx="1800000" cy="1800000"/>
          </a:xfrm>
          <a:prstGeom prst="sun">
            <a:avLst>
              <a:gd name="adj" fmla="val 12500"/>
            </a:avLst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Feel free to interrupt</a:t>
            </a:r>
          </a:p>
        </p:txBody>
      </p:sp>
      <p:sp>
        <p:nvSpPr>
          <p:cNvPr id="15" name="Right Arrow 14"/>
          <p:cNvSpPr/>
          <p:nvPr/>
        </p:nvSpPr>
        <p:spPr>
          <a:xfrm rot="11061759">
            <a:off x="5851438" y="6073844"/>
            <a:ext cx="2672015" cy="288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Multidocument 3"/>
          <p:cNvSpPr/>
          <p:nvPr/>
        </p:nvSpPr>
        <p:spPr>
          <a:xfrm>
            <a:off x="3803121" y="4432920"/>
            <a:ext cx="2160240" cy="2308448"/>
          </a:xfrm>
          <a:prstGeom prst="flowChartMultidocumen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RESOURCES:</a:t>
            </a:r>
          </a:p>
          <a:p>
            <a:pPr algn="ctr"/>
            <a:r>
              <a:rPr lang="en-GB" sz="2000" b="1" dirty="0">
                <a:solidFill>
                  <a:srgbClr val="0070C0"/>
                </a:solidFill>
              </a:rPr>
              <a:t>Lectures</a:t>
            </a:r>
          </a:p>
          <a:p>
            <a:pPr algn="ctr"/>
            <a:r>
              <a:rPr lang="en-GB" sz="2000" b="1" dirty="0">
                <a:solidFill>
                  <a:srgbClr val="0070C0"/>
                </a:solidFill>
              </a:rPr>
              <a:t>Plus Tasks</a:t>
            </a:r>
          </a:p>
          <a:p>
            <a:pPr algn="ctr"/>
            <a:r>
              <a:rPr lang="en-GB" sz="2000" b="1" dirty="0">
                <a:solidFill>
                  <a:srgbClr val="0070C0"/>
                </a:solidFill>
              </a:rPr>
              <a:t>Plus Handouts</a:t>
            </a:r>
          </a:p>
          <a:p>
            <a:pPr algn="ctr"/>
            <a:r>
              <a:rPr lang="en-GB" sz="2000" b="1" dirty="0">
                <a:solidFill>
                  <a:srgbClr val="0070C0"/>
                </a:solidFill>
              </a:rPr>
              <a:t>Plus KEATS</a:t>
            </a:r>
          </a:p>
          <a:p>
            <a:pPr algn="ctr"/>
            <a:endParaRPr lang="en-GB" sz="2000" b="1" dirty="0">
              <a:solidFill>
                <a:srgbClr val="0070C0"/>
              </a:solidFill>
            </a:endParaRPr>
          </a:p>
        </p:txBody>
      </p:sp>
      <p:sp>
        <p:nvSpPr>
          <p:cNvPr id="7" name="Sun 6"/>
          <p:cNvSpPr/>
          <p:nvPr/>
        </p:nvSpPr>
        <p:spPr>
          <a:xfrm>
            <a:off x="6772083" y="4275258"/>
            <a:ext cx="1800000" cy="1800000"/>
          </a:xfrm>
          <a:prstGeom prst="sun">
            <a:avLst>
              <a:gd name="adj" fmla="val 12500"/>
            </a:avLst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Feel free to come &amp; go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2795009" y="2000333"/>
            <a:ext cx="1620000" cy="2160000"/>
          </a:xfrm>
          <a:prstGeom prst="foldedCorner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Read the module guide</a:t>
            </a:r>
          </a:p>
        </p:txBody>
      </p:sp>
      <p:sp>
        <p:nvSpPr>
          <p:cNvPr id="8" name="Quad Arrow Callout 7"/>
          <p:cNvSpPr/>
          <p:nvPr/>
        </p:nvSpPr>
        <p:spPr>
          <a:xfrm>
            <a:off x="7742374" y="1544626"/>
            <a:ext cx="3240000" cy="1440000"/>
          </a:xfrm>
          <a:prstGeom prst="quadArrowCallout">
            <a:avLst>
              <a:gd name="adj1" fmla="val 12918"/>
              <a:gd name="adj2" fmla="val 6459"/>
              <a:gd name="adj3" fmla="val 13559"/>
              <a:gd name="adj4" fmla="val 72882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PRODUCE:</a:t>
            </a:r>
          </a:p>
          <a:p>
            <a:pPr algn="ctr"/>
            <a:r>
              <a:rPr lang="en-GB" sz="2000" b="1" dirty="0">
                <a:solidFill>
                  <a:srgbClr val="7030A0"/>
                </a:solidFill>
              </a:rPr>
              <a:t>A summary/abstract</a:t>
            </a:r>
          </a:p>
        </p:txBody>
      </p:sp>
      <p:sp>
        <p:nvSpPr>
          <p:cNvPr id="3" name="Smiley Face 2"/>
          <p:cNvSpPr/>
          <p:nvPr/>
        </p:nvSpPr>
        <p:spPr>
          <a:xfrm>
            <a:off x="8400976" y="5225712"/>
            <a:ext cx="1511448" cy="1515656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 b="1" dirty="0"/>
          </a:p>
          <a:p>
            <a:pPr algn="ctr"/>
            <a:r>
              <a:rPr lang="en-GB" sz="1600" b="1" dirty="0">
                <a:solidFill>
                  <a:srgbClr val="0070C0"/>
                </a:solidFill>
              </a:rPr>
              <a:t>Personal recording</a:t>
            </a:r>
          </a:p>
        </p:txBody>
      </p:sp>
      <p:sp>
        <p:nvSpPr>
          <p:cNvPr id="11" name="Flowchart: Sequential Access Storage 10"/>
          <p:cNvSpPr/>
          <p:nvPr/>
        </p:nvSpPr>
        <p:spPr>
          <a:xfrm>
            <a:off x="1611529" y="5128206"/>
            <a:ext cx="1368152" cy="1350595"/>
          </a:xfrm>
          <a:prstGeom prst="flowChartMagneticTape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Lecture capture</a:t>
            </a:r>
          </a:p>
        </p:txBody>
      </p:sp>
      <p:sp>
        <p:nvSpPr>
          <p:cNvPr id="10" name="Left-Right Arrow 9"/>
          <p:cNvSpPr/>
          <p:nvPr/>
        </p:nvSpPr>
        <p:spPr>
          <a:xfrm rot="18391035">
            <a:off x="5332999" y="4025513"/>
            <a:ext cx="621296" cy="279814"/>
          </a:xfrm>
          <a:prstGeom prst="left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Left-Right Arrow 17"/>
          <p:cNvSpPr/>
          <p:nvPr/>
        </p:nvSpPr>
        <p:spPr>
          <a:xfrm rot="21115099">
            <a:off x="6006226" y="5289122"/>
            <a:ext cx="921871" cy="279814"/>
          </a:xfrm>
          <a:prstGeom prst="left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Quad Arrow Callout 7">
            <a:extLst>
              <a:ext uri="{FF2B5EF4-FFF2-40B4-BE49-F238E27FC236}">
                <a16:creationId xmlns:a16="http://schemas.microsoft.com/office/drawing/2014/main" id="{A4C06763-68BE-4008-A4FE-B73A015E097C}"/>
              </a:ext>
            </a:extLst>
          </p:cNvPr>
          <p:cNvSpPr/>
          <p:nvPr/>
        </p:nvSpPr>
        <p:spPr>
          <a:xfrm>
            <a:off x="8178855" y="2937884"/>
            <a:ext cx="3240000" cy="1440000"/>
          </a:xfrm>
          <a:prstGeom prst="quadArrowCallout">
            <a:avLst>
              <a:gd name="adj1" fmla="val 12918"/>
              <a:gd name="adj2" fmla="val 6459"/>
              <a:gd name="adj3" fmla="val 13559"/>
              <a:gd name="adj4" fmla="val 7212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PRODUCE:</a:t>
            </a:r>
          </a:p>
          <a:p>
            <a:pPr algn="ctr"/>
            <a:r>
              <a:rPr lang="en-GB" sz="2000" b="1" dirty="0">
                <a:solidFill>
                  <a:srgbClr val="7030A0"/>
                </a:solidFill>
              </a:rPr>
              <a:t>A single essay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75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25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16" grpId="0" animBg="1"/>
      <p:bldP spid="12" grpId="0" animBg="1"/>
      <p:bldP spid="9" grpId="0" animBg="1"/>
      <p:bldP spid="2" grpId="0" animBg="1"/>
      <p:bldP spid="15" grpId="0" animBg="1"/>
      <p:bldP spid="4" grpId="0" animBg="1"/>
      <p:bldP spid="7" grpId="0" animBg="1"/>
      <p:bldP spid="5" grpId="0" animBg="1"/>
      <p:bldP spid="8" grpId="0" animBg="1"/>
      <p:bldP spid="3" grpId="0" animBg="1"/>
      <p:bldP spid="11" grpId="0" animBg="1"/>
      <p:bldP spid="10" grpId="0" animBg="1"/>
      <p:bldP spid="18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7486935" y="5157192"/>
            <a:ext cx="2880320" cy="139541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Phone/Text: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07588 730403</a:t>
            </a:r>
          </a:p>
          <a:p>
            <a:pPr algn="ctr"/>
            <a:r>
              <a:rPr lang="en-GB" sz="1600" i="1" dirty="0">
                <a:solidFill>
                  <a:schemeClr val="tx1"/>
                </a:solidFill>
              </a:rPr>
              <a:t>(I’m not good at answering the phone)</a:t>
            </a:r>
          </a:p>
        </p:txBody>
      </p:sp>
      <p:sp>
        <p:nvSpPr>
          <p:cNvPr id="27" name="Oval 26"/>
          <p:cNvSpPr/>
          <p:nvPr/>
        </p:nvSpPr>
        <p:spPr>
          <a:xfrm>
            <a:off x="6924571" y="3347877"/>
            <a:ext cx="2880320" cy="16114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By Appointment: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Email me and we’ll arrange something</a:t>
            </a:r>
            <a:endParaRPr lang="en-GB" sz="1600" i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528048" y="1080000"/>
            <a:ext cx="3129800" cy="1844944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Office Hour: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Tuesdays 13:00-16:00</a:t>
            </a:r>
          </a:p>
          <a:p>
            <a:pPr algn="ctr"/>
            <a:r>
              <a:rPr lang="en-GB" sz="1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Room WBW 3/2</a:t>
            </a:r>
          </a:p>
        </p:txBody>
      </p:sp>
      <p:sp>
        <p:nvSpPr>
          <p:cNvPr id="26" name="Oval 25"/>
          <p:cNvSpPr/>
          <p:nvPr/>
        </p:nvSpPr>
        <p:spPr>
          <a:xfrm>
            <a:off x="1524000" y="4293096"/>
            <a:ext cx="4139952" cy="18858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When you see me around: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I’m often in the Bite Café, or the restaurant, or in WBW 3/2, </a:t>
            </a:r>
            <a:r>
              <a:rPr lang="en-GB" sz="1600" b="1" i="1" dirty="0">
                <a:solidFill>
                  <a:srgbClr val="C00000"/>
                </a:solidFill>
              </a:rPr>
              <a:t>and I’m always willing to talk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080000"/>
          </a:xfrm>
        </p:spPr>
        <p:txBody>
          <a:bodyPr/>
          <a:lstStyle/>
          <a:p>
            <a:r>
              <a:rPr lang="en-GB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How to Contact the Lecturer</a:t>
            </a:r>
          </a:p>
        </p:txBody>
      </p:sp>
      <p:sp>
        <p:nvSpPr>
          <p:cNvPr id="3" name="Oval 2"/>
          <p:cNvSpPr/>
          <p:nvPr/>
        </p:nvSpPr>
        <p:spPr>
          <a:xfrm>
            <a:off x="1703512" y="2026317"/>
            <a:ext cx="5976664" cy="2410795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Email:</a:t>
            </a:r>
          </a:p>
          <a:p>
            <a:pPr algn="ctr"/>
            <a:r>
              <a:rPr lang="en-GB" sz="2000" b="1" dirty="0"/>
              <a:t>Martin.1.Edwardes@kcl.ac.uk</a:t>
            </a:r>
          </a:p>
          <a:p>
            <a:pPr algn="ctr"/>
            <a:r>
              <a:rPr lang="en-GB" sz="2000" b="1" dirty="0"/>
              <a:t>k1216036@kcl.ac.uk</a:t>
            </a:r>
          </a:p>
          <a:p>
            <a:pPr algn="ctr"/>
            <a:r>
              <a:rPr lang="en-GB" sz="2000" i="1" dirty="0"/>
              <a:t>(Checked at least once a day)</a:t>
            </a:r>
          </a:p>
        </p:txBody>
      </p:sp>
    </p:spTree>
    <p:extLst>
      <p:ext uri="{BB962C8B-B14F-4D97-AF65-F5344CB8AC3E}">
        <p14:creationId xmlns:p14="http://schemas.microsoft.com/office/powerpoint/2010/main" val="233000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  <p:bldP spid="25" grpId="0" animBg="1"/>
      <p:bldP spid="26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50F91F58-213A-4729-867D-C17A8B037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67" y="1268760"/>
            <a:ext cx="11736466" cy="36676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080000"/>
          </a:xfrm>
        </p:spPr>
        <p:txBody>
          <a:bodyPr/>
          <a:lstStyle/>
          <a:p>
            <a:r>
              <a:rPr lang="en-GB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And Now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83632" y="5301209"/>
            <a:ext cx="7884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6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nny Penny" panose="02000505000000020004" pitchFamily="2" charset="0"/>
              </a:rPr>
              <a:t>On with the show …</a:t>
            </a:r>
          </a:p>
        </p:txBody>
      </p:sp>
    </p:spTree>
    <p:extLst>
      <p:ext uri="{BB962C8B-B14F-4D97-AF65-F5344CB8AC3E}">
        <p14:creationId xmlns:p14="http://schemas.microsoft.com/office/powerpoint/2010/main" val="55578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148</Words>
  <Application>Microsoft Office PowerPoint</Application>
  <PresentationFormat>Widescreen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Henny Penny</vt:lpstr>
      <vt:lpstr>Office Theme</vt:lpstr>
      <vt:lpstr>6SSEL045 Language Origins</vt:lpstr>
      <vt:lpstr>How to Contact the Lecturer</vt:lpstr>
      <vt:lpstr>And Now 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 Psycholinguistics and the -isms</dc:title>
  <dc:creator>Martin Edwardes</dc:creator>
  <cp:lastModifiedBy>Martin Edwardes</cp:lastModifiedBy>
  <cp:revision>51</cp:revision>
  <dcterms:created xsi:type="dcterms:W3CDTF">2013-07-15T11:34:14Z</dcterms:created>
  <dcterms:modified xsi:type="dcterms:W3CDTF">2020-01-12T16:49:11Z</dcterms:modified>
</cp:coreProperties>
</file>