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5" r:id="rId3"/>
    <p:sldId id="287" r:id="rId4"/>
    <p:sldId id="288" r:id="rId5"/>
    <p:sldId id="293" r:id="rId6"/>
    <p:sldId id="289" r:id="rId7"/>
    <p:sldId id="290" r:id="rId8"/>
    <p:sldId id="292" r:id="rId9"/>
    <p:sldId id="294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33"/>
    <a:srgbClr val="FFFF00"/>
    <a:srgbClr val="99CCFF"/>
    <a:srgbClr val="FF3399"/>
    <a:srgbClr val="CCCC00"/>
    <a:srgbClr val="CC9900"/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5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75345-0B14-4E2D-8284-D42DEA2BFDE8}" type="datetimeFigureOut">
              <a:rPr lang="en-GB" smtClean="0"/>
              <a:t>30/12/2019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6EFDF-BF02-4E59-8559-C0D25F274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67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005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03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3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2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0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07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818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00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94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EFDF-BF02-4E59-8559-C0D25F274B6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8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FB12-BE0D-43CE-A139-F31923BBE6CE}" type="datetimeFigureOut">
              <a:rPr lang="en-GB" smtClean="0"/>
              <a:pPr/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Durham University, September 17 – 19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 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3" name="Callout: Right Arrow 2">
            <a:extLst>
              <a:ext uri="{FF2B5EF4-FFF2-40B4-BE49-F238E27FC236}">
                <a16:creationId xmlns:a16="http://schemas.microsoft.com/office/drawing/2014/main" id="{DF5DA75C-F919-4479-BBA3-D472363D7C20}"/>
              </a:ext>
            </a:extLst>
          </p:cNvPr>
          <p:cNvSpPr/>
          <p:nvPr/>
        </p:nvSpPr>
        <p:spPr>
          <a:xfrm>
            <a:off x="1663812" y="376884"/>
            <a:ext cx="3240000" cy="1296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69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Things</a:t>
            </a:r>
          </a:p>
        </p:txBody>
      </p:sp>
      <p:sp>
        <p:nvSpPr>
          <p:cNvPr id="6" name="Callout: Left-Right Arrow 5">
            <a:extLst>
              <a:ext uri="{FF2B5EF4-FFF2-40B4-BE49-F238E27FC236}">
                <a16:creationId xmlns:a16="http://schemas.microsoft.com/office/drawing/2014/main" id="{3883371D-5DF5-41E6-BEBC-E9D7540BED47}"/>
              </a:ext>
            </a:extLst>
          </p:cNvPr>
          <p:cNvSpPr/>
          <p:nvPr/>
        </p:nvSpPr>
        <p:spPr>
          <a:xfrm>
            <a:off x="4903812" y="376884"/>
            <a:ext cx="3780000" cy="12960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9409"/>
            </a:avLst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Do Things to</a:t>
            </a:r>
          </a:p>
        </p:txBody>
      </p:sp>
      <p:sp>
        <p:nvSpPr>
          <p:cNvPr id="7" name="Callout: Left Arrow 6">
            <a:extLst>
              <a:ext uri="{FF2B5EF4-FFF2-40B4-BE49-F238E27FC236}">
                <a16:creationId xmlns:a16="http://schemas.microsoft.com/office/drawing/2014/main" id="{BB16AC00-DF52-4F5A-A1B4-6F2845CF3F8A}"/>
              </a:ext>
            </a:extLst>
          </p:cNvPr>
          <p:cNvSpPr/>
          <p:nvPr/>
        </p:nvSpPr>
        <p:spPr>
          <a:xfrm>
            <a:off x="8682837" y="376884"/>
            <a:ext cx="3240000" cy="1296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2109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Things</a:t>
            </a: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0C169BE4-5C91-468E-9D05-2996A95A7266}"/>
              </a:ext>
            </a:extLst>
          </p:cNvPr>
          <p:cNvSpPr/>
          <p:nvPr/>
        </p:nvSpPr>
        <p:spPr>
          <a:xfrm>
            <a:off x="8111684" y="2036434"/>
            <a:ext cx="3960440" cy="3212748"/>
          </a:xfrm>
          <a:prstGeom prst="horizontalScroll">
            <a:avLst>
              <a:gd name="adj" fmla="val 8355"/>
            </a:avLst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Social calculus, agentive grammar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and the beginnings of language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8" name="Picture 7" descr="LOGO.jpg">
            <a:extLst>
              <a:ext uri="{FF2B5EF4-FFF2-40B4-BE49-F238E27FC236}">
                <a16:creationId xmlns:a16="http://schemas.microsoft.com/office/drawing/2014/main" id="{B389EBC8-9579-4FFD-8BAD-5EA7F4212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935" y="5463579"/>
            <a:ext cx="1711201" cy="1296144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B8B338F4-AC9A-448D-B946-D392D69897F4}"/>
              </a:ext>
            </a:extLst>
          </p:cNvPr>
          <p:cNvSpPr txBox="1">
            <a:spLocks/>
          </p:cNvSpPr>
          <p:nvPr/>
        </p:nvSpPr>
        <p:spPr>
          <a:xfrm>
            <a:off x="7320136" y="5467205"/>
            <a:ext cx="3060000" cy="12925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latin typeface="Corbel" panose="020B0503020204020204" pitchFamily="34" charset="0"/>
              </a:rPr>
              <a:t>Martin Edwardes</a:t>
            </a:r>
          </a:p>
          <a:p>
            <a:pPr marL="0" indent="0" algn="r">
              <a:buNone/>
            </a:pPr>
            <a:r>
              <a:rPr lang="en-US" sz="1700" dirty="0">
                <a:latin typeface="Corbel" panose="020B0503020204020204" pitchFamily="34" charset="0"/>
              </a:rPr>
              <a:t>BSc MA PhD, FRAI</a:t>
            </a:r>
          </a:p>
          <a:p>
            <a:pPr marL="0" indent="0" algn="r">
              <a:buNone/>
            </a:pPr>
            <a:r>
              <a:rPr lang="en-US" sz="1700" dirty="0">
                <a:latin typeface="Corbel" panose="020B0503020204020204" pitchFamily="34" charset="0"/>
              </a:rPr>
              <a:t>martin.edwardes@kcl.ac.uk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AD3C3C-DB6F-43AB-B704-3266E45AAB28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E8290DA-D71E-432D-BC9A-8B85379D19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" r="1"/>
          <a:stretch/>
        </p:blipFill>
        <p:spPr>
          <a:xfrm>
            <a:off x="1456112" y="1892418"/>
            <a:ext cx="6512091" cy="350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4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Durham University, September 17 – 19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 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8FF292-97CA-4232-9394-C86B949BA456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822D326D-6A6C-4996-AC3E-813691D06864}"/>
              </a:ext>
            </a:extLst>
          </p:cNvPr>
          <p:cNvSpPr/>
          <p:nvPr/>
        </p:nvSpPr>
        <p:spPr>
          <a:xfrm>
            <a:off x="1991544" y="116632"/>
            <a:ext cx="9720000" cy="1944216"/>
          </a:xfrm>
          <a:prstGeom prst="horizontalScroll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Things Do Things to Things: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Social calculus, agentive grammar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and the beginnings of language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8" name="Picture 7" descr="LOGO.jpg">
            <a:extLst>
              <a:ext uri="{FF2B5EF4-FFF2-40B4-BE49-F238E27FC236}">
                <a16:creationId xmlns:a16="http://schemas.microsoft.com/office/drawing/2014/main" id="{571FB56E-52D7-4735-939B-16109583FD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3962" y="5448850"/>
            <a:ext cx="1711201" cy="1296144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421C5199-CBE1-4CED-96A9-48A6F673F919}"/>
              </a:ext>
            </a:extLst>
          </p:cNvPr>
          <p:cNvSpPr txBox="1">
            <a:spLocks/>
          </p:cNvSpPr>
          <p:nvPr/>
        </p:nvSpPr>
        <p:spPr>
          <a:xfrm>
            <a:off x="7313961" y="5448850"/>
            <a:ext cx="3060000" cy="12925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latin typeface="Corbel" panose="020B0503020204020204" pitchFamily="34" charset="0"/>
              </a:rPr>
              <a:t>Martin Edwardes</a:t>
            </a:r>
          </a:p>
          <a:p>
            <a:pPr marL="0" indent="0" algn="r">
              <a:buNone/>
            </a:pPr>
            <a:r>
              <a:rPr lang="en-US" sz="1700" dirty="0">
                <a:latin typeface="Corbel" panose="020B0503020204020204" pitchFamily="34" charset="0"/>
              </a:rPr>
              <a:t>BSc MA PhD, FRAI</a:t>
            </a:r>
          </a:p>
          <a:p>
            <a:pPr marL="0" indent="0" algn="r">
              <a:buNone/>
            </a:pPr>
            <a:r>
              <a:rPr lang="en-US" sz="1700" dirty="0">
                <a:latin typeface="Corbel" panose="020B0503020204020204" pitchFamily="34" charset="0"/>
              </a:rPr>
              <a:t>martin.edwardes@kcl.ac.uk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87CAA-5073-4A93-BB56-97F9CED60E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049" y="1988840"/>
            <a:ext cx="9360493" cy="33550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841C47-D4C1-4BAF-818A-799D2A50C3FB}"/>
              </a:ext>
            </a:extLst>
          </p:cNvPr>
          <p:cNvSpPr txBox="1"/>
          <p:nvPr/>
        </p:nvSpPr>
        <p:spPr>
          <a:xfrm>
            <a:off x="1440000" y="5445224"/>
            <a:ext cx="5873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</a:rPr>
              <a:t>Any Questions, Comments, Expressions of disbelief?</a:t>
            </a:r>
          </a:p>
        </p:txBody>
      </p:sp>
    </p:spTree>
    <p:extLst>
      <p:ext uri="{BB962C8B-B14F-4D97-AF65-F5344CB8AC3E}">
        <p14:creationId xmlns:p14="http://schemas.microsoft.com/office/powerpoint/2010/main" val="148812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AED42F-3169-42C9-8E0E-AA8B0224C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577" y="3478143"/>
            <a:ext cx="1677558" cy="2520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7E900-68E7-40BA-B629-92B8D4658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05" y="3478143"/>
            <a:ext cx="1891693" cy="252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B151CD-E537-4BC7-8DC8-DF275528427B}"/>
              </a:ext>
            </a:extLst>
          </p:cNvPr>
          <p:cNvSpPr txBox="1"/>
          <p:nvPr/>
        </p:nvSpPr>
        <p:spPr>
          <a:xfrm>
            <a:off x="5822205" y="5998143"/>
            <a:ext cx="189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Arbib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A81466-CD27-4EC3-A0EF-F51B45AC23BD}"/>
              </a:ext>
            </a:extLst>
          </p:cNvPr>
          <p:cNvSpPr txBox="1"/>
          <p:nvPr/>
        </p:nvSpPr>
        <p:spPr>
          <a:xfrm>
            <a:off x="2714577" y="5984276"/>
            <a:ext cx="167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Noam Chomsky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6039BD-FA04-4548-8C31-849562C7EAA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3445" y="3478143"/>
            <a:ext cx="2044520" cy="2520000"/>
          </a:xfrm>
          <a:prstGeom prst="rect">
            <a:avLst/>
          </a:prstGeom>
        </p:spPr>
      </p:pic>
      <p:sp>
        <p:nvSpPr>
          <p:cNvPr id="8" name="Rounded Rectangular Callout 2">
            <a:extLst>
              <a:ext uri="{FF2B5EF4-FFF2-40B4-BE49-F238E27FC236}">
                <a16:creationId xmlns:a16="http://schemas.microsoft.com/office/drawing/2014/main" id="{4339BBCC-CF1B-4F27-B164-2735E40B826D}"/>
              </a:ext>
            </a:extLst>
          </p:cNvPr>
          <p:cNvSpPr/>
          <p:nvPr/>
        </p:nvSpPr>
        <p:spPr>
          <a:xfrm>
            <a:off x="8820440" y="1268760"/>
            <a:ext cx="2691576" cy="1871928"/>
          </a:xfrm>
          <a:prstGeom prst="wedgeRoundRectCallout">
            <a:avLst>
              <a:gd name="adj1" fmla="val 15609"/>
              <a:gd name="adj2" fmla="val 122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Well … </a:t>
            </a:r>
            <a:r>
              <a:rPr lang="en-GB" dirty="0" err="1"/>
              <a:t>er</a:t>
            </a:r>
            <a:r>
              <a:rPr lang="en-GB" dirty="0"/>
              <a:t> … no … yes, quite so … </a:t>
            </a:r>
            <a:r>
              <a:rPr lang="en-GB" dirty="0" err="1"/>
              <a:t>er</a:t>
            </a:r>
            <a:r>
              <a:rPr lang="en-GB" dirty="0"/>
              <a:t> … </a:t>
            </a:r>
            <a:r>
              <a:rPr lang="en-GB" dirty="0" err="1"/>
              <a:t>fwah</a:t>
            </a:r>
            <a:r>
              <a:rPr lang="en-GB" dirty="0"/>
              <a:t> … </a:t>
            </a:r>
            <a:r>
              <a:rPr lang="en-GB" dirty="0" err="1"/>
              <a:t>er</a:t>
            </a:r>
            <a:r>
              <a:rPr lang="en-GB" dirty="0"/>
              <a:t> … what was the question again?</a:t>
            </a:r>
          </a:p>
        </p:txBody>
      </p:sp>
      <p:sp>
        <p:nvSpPr>
          <p:cNvPr id="9" name="Oval Callout 9">
            <a:extLst>
              <a:ext uri="{FF2B5EF4-FFF2-40B4-BE49-F238E27FC236}">
                <a16:creationId xmlns:a16="http://schemas.microsoft.com/office/drawing/2014/main" id="{B52862D0-9019-47B1-884E-B3EC8758487D}"/>
              </a:ext>
            </a:extLst>
          </p:cNvPr>
          <p:cNvSpPr/>
          <p:nvPr/>
        </p:nvSpPr>
        <p:spPr>
          <a:xfrm>
            <a:off x="5281740" y="1268760"/>
            <a:ext cx="2691576" cy="1871928"/>
          </a:xfrm>
          <a:prstGeom prst="wedgeEllipseCallout">
            <a:avLst>
              <a:gd name="adj1" fmla="val 6793"/>
              <a:gd name="adj2" fmla="val 117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 adhere to the view that the primary function of language is communication.</a:t>
            </a:r>
          </a:p>
        </p:txBody>
      </p:sp>
      <p:sp>
        <p:nvSpPr>
          <p:cNvPr id="10" name="Cloud Callout 10">
            <a:extLst>
              <a:ext uri="{FF2B5EF4-FFF2-40B4-BE49-F238E27FC236}">
                <a16:creationId xmlns:a16="http://schemas.microsoft.com/office/drawing/2014/main" id="{24C56280-1F12-4890-A859-42741CFD772B}"/>
              </a:ext>
            </a:extLst>
          </p:cNvPr>
          <p:cNvSpPr/>
          <p:nvPr/>
        </p:nvSpPr>
        <p:spPr>
          <a:xfrm>
            <a:off x="2207568" y="1268760"/>
            <a:ext cx="2691576" cy="1871928"/>
          </a:xfrm>
          <a:prstGeom prst="cloudCallout">
            <a:avLst>
              <a:gd name="adj1" fmla="val 2056"/>
              <a:gd name="adj2" fmla="val 98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99% of use of language never even gets expressed – it’s internal.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1440000" y="0"/>
            <a:ext cx="10752000" cy="972000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Language for?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9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1440000" y="0"/>
            <a:ext cx="10752000" cy="972000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Origins: Comparing Isms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FC32FB9-5A47-4133-B0E3-895BF7B05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24777"/>
              </p:ext>
            </p:extLst>
          </p:nvPr>
        </p:nvGraphicFramePr>
        <p:xfrm>
          <a:off x="1487489" y="972000"/>
          <a:ext cx="1070451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939">
                  <a:extLst>
                    <a:ext uri="{9D8B030D-6E8A-4147-A177-3AD203B41FA5}">
                      <a16:colId xmlns:a16="http://schemas.microsoft.com/office/drawing/2014/main" val="2888510836"/>
                    </a:ext>
                  </a:extLst>
                </a:gridCol>
                <a:gridCol w="4444777">
                  <a:extLst>
                    <a:ext uri="{9D8B030D-6E8A-4147-A177-3AD203B41FA5}">
                      <a16:colId xmlns:a16="http://schemas.microsoft.com/office/drawing/2014/main" val="3206366297"/>
                    </a:ext>
                  </a:extLst>
                </a:gridCol>
                <a:gridCol w="5208795">
                  <a:extLst>
                    <a:ext uri="{9D8B030D-6E8A-4147-A177-3AD203B41FA5}">
                      <a16:colId xmlns:a16="http://schemas.microsoft.com/office/drawing/2014/main" val="2576161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Generativist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Social Communicative Approach to 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7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8000"/>
                          </a:solidFill>
                        </a:rPr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Language is a monolithic cognitive system which is independent of all other cognitive and communicative systems. Its communicative use is incidental.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Language is a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 tool </a:t>
                      </a:r>
                      <a:r>
                        <a:rPr lang="en-GB" dirty="0"/>
                        <a:t>which is segmented, differentiated and hierarchical, and which can be recursive. It is the product of a series of evolutionary events in cognition, communication and socialisation.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237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8000"/>
                          </a:solidFill>
                        </a:rPr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 a single genetic mutation which gave early humans the capacity for recursive cognition (Chomsky’s MERGE). Once evolved, it was so useful that language-users quickly replaced non-language-users in the population.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 a series of genetic changes, each of which met a particular cognitive or communicative need.</a:t>
                      </a:r>
                    </a:p>
                    <a:p>
                      <a:pPr algn="ctr"/>
                      <a:r>
                        <a:rPr lang="en-GB" b="1" i="1" dirty="0"/>
                        <a:t>PLUS</a:t>
                      </a:r>
                    </a:p>
                    <a:p>
                      <a:pPr algn="ctr"/>
                      <a:r>
                        <a:rPr lang="en-GB" dirty="0"/>
                        <a:t>As a response to an increasingly sophisticated socialisation and enculturation.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05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8000"/>
                          </a:solidFill>
                        </a:rPr>
                        <a:t>Why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mutation was random, so there is no reason why.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Because evolutionary pressures favoured co-operative and communicative traits in the population.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753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8000"/>
                          </a:solidFill>
                        </a:rPr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 a single event between 150kya and 40kya.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 a continuing process between 1mya and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62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8000"/>
                          </a:solidFill>
                        </a:rPr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Unknown.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Initially Africa.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6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8000"/>
                          </a:solidFill>
                        </a:rPr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Later Homo sapiens.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H.heidelbergensis</a:t>
                      </a:r>
                      <a:r>
                        <a:rPr lang="en-US" dirty="0"/>
                        <a:t> likely first to use protolanguage, so it was genetically available to descendent species, and possibly culturally available to co-existing species.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4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78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1440000" y="0"/>
            <a:ext cx="10752000" cy="972000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Complexity of Social Calculus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7408F45B-C72A-4049-BC1D-E127249C51E1}"/>
              </a:ext>
            </a:extLst>
          </p:cNvPr>
          <p:cNvSpPr/>
          <p:nvPr/>
        </p:nvSpPr>
        <p:spPr>
          <a:xfrm>
            <a:off x="5826461" y="3283571"/>
            <a:ext cx="1872000" cy="1872000"/>
          </a:xfrm>
          <a:prstGeom prst="ellipse">
            <a:avLst/>
          </a:prstGeom>
          <a:solidFill>
            <a:srgbClr val="008000">
              <a:alpha val="20000"/>
            </a:srgbClr>
          </a:solidFill>
          <a:ln w="571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[SELF]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78EDCA-CBC5-4D38-A265-75447484C305}"/>
              </a:ext>
            </a:extLst>
          </p:cNvPr>
          <p:cNvSpPr/>
          <p:nvPr/>
        </p:nvSpPr>
        <p:spPr>
          <a:xfrm>
            <a:off x="3914050" y="3879538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0ECDA8-ABA9-43F2-9F5D-7767BD3DE4F9}"/>
              </a:ext>
            </a:extLst>
          </p:cNvPr>
          <p:cNvSpPr/>
          <p:nvPr/>
        </p:nvSpPr>
        <p:spPr>
          <a:xfrm>
            <a:off x="4634130" y="5596611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C86365-A6F3-42A1-8178-F719422F1BE1}"/>
              </a:ext>
            </a:extLst>
          </p:cNvPr>
          <p:cNvSpPr/>
          <p:nvPr/>
        </p:nvSpPr>
        <p:spPr>
          <a:xfrm>
            <a:off x="8174218" y="5596611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996EF4-B2C8-40F9-97B2-8EDE593F14B1}"/>
              </a:ext>
            </a:extLst>
          </p:cNvPr>
          <p:cNvSpPr/>
          <p:nvPr/>
        </p:nvSpPr>
        <p:spPr>
          <a:xfrm>
            <a:off x="8890792" y="3879538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B625D4-43A8-4353-B2F0-7A1C22798C52}"/>
              </a:ext>
            </a:extLst>
          </p:cNvPr>
          <p:cNvSpPr/>
          <p:nvPr/>
        </p:nvSpPr>
        <p:spPr>
          <a:xfrm>
            <a:off x="8170712" y="2125368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9D541B-DE8B-4AFC-A022-CD6DB759CF8B}"/>
              </a:ext>
            </a:extLst>
          </p:cNvPr>
          <p:cNvSpPr/>
          <p:nvPr/>
        </p:nvSpPr>
        <p:spPr>
          <a:xfrm>
            <a:off x="4634130" y="2122651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927E839-9963-45C6-9529-08B576658E09}"/>
              </a:ext>
            </a:extLst>
          </p:cNvPr>
          <p:cNvSpPr/>
          <p:nvPr/>
        </p:nvSpPr>
        <p:spPr>
          <a:xfrm>
            <a:off x="7739571" y="4059578"/>
            <a:ext cx="1080000" cy="360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1B47FAD-E634-4B9D-AEA7-ECC638228B73}"/>
              </a:ext>
            </a:extLst>
          </p:cNvPr>
          <p:cNvSpPr/>
          <p:nvPr/>
        </p:nvSpPr>
        <p:spPr>
          <a:xfrm rot="-2700000">
            <a:off x="5119000" y="5079298"/>
            <a:ext cx="1080000" cy="3600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76A3A60D-337D-4CF7-8BF6-D329F2F149D8}"/>
              </a:ext>
            </a:extLst>
          </p:cNvPr>
          <p:cNvSpPr/>
          <p:nvPr/>
        </p:nvSpPr>
        <p:spPr>
          <a:xfrm rot="2700000">
            <a:off x="5119000" y="3004442"/>
            <a:ext cx="1080000" cy="3600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3DA4DC2-6FB7-4C8B-95CB-2EC7ABA7B5A1}"/>
              </a:ext>
            </a:extLst>
          </p:cNvPr>
          <p:cNvSpPr/>
          <p:nvPr/>
        </p:nvSpPr>
        <p:spPr>
          <a:xfrm rot="-2700000">
            <a:off x="7325922" y="2999844"/>
            <a:ext cx="1080000" cy="360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EA25D16-4FBC-4A84-BE84-DBE9C400444A}"/>
              </a:ext>
            </a:extLst>
          </p:cNvPr>
          <p:cNvSpPr/>
          <p:nvPr/>
        </p:nvSpPr>
        <p:spPr>
          <a:xfrm rot="2700000">
            <a:off x="7325922" y="5079298"/>
            <a:ext cx="1080000" cy="360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855FE164-A5B7-42F5-A0EA-E53FC99DAAB1}"/>
              </a:ext>
            </a:extLst>
          </p:cNvPr>
          <p:cNvSpPr/>
          <p:nvPr/>
        </p:nvSpPr>
        <p:spPr>
          <a:xfrm>
            <a:off x="4703800" y="4041870"/>
            <a:ext cx="1080000" cy="3600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A93C3AD7-E451-4F1F-B67B-D0D9461B08D0}"/>
              </a:ext>
            </a:extLst>
          </p:cNvPr>
          <p:cNvSpPr/>
          <p:nvPr/>
        </p:nvSpPr>
        <p:spPr>
          <a:xfrm>
            <a:off x="5488017" y="2302691"/>
            <a:ext cx="2556224" cy="3600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Left-Right 20">
            <a:extLst>
              <a:ext uri="{FF2B5EF4-FFF2-40B4-BE49-F238E27FC236}">
                <a16:creationId xmlns:a16="http://schemas.microsoft.com/office/drawing/2014/main" id="{7ED95185-6053-4B56-A258-2F83F052E6E3}"/>
              </a:ext>
            </a:extLst>
          </p:cNvPr>
          <p:cNvSpPr/>
          <p:nvPr/>
        </p:nvSpPr>
        <p:spPr>
          <a:xfrm>
            <a:off x="5488017" y="5775371"/>
            <a:ext cx="2556224" cy="3600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Left-Right 21">
            <a:extLst>
              <a:ext uri="{FF2B5EF4-FFF2-40B4-BE49-F238E27FC236}">
                <a16:creationId xmlns:a16="http://schemas.microsoft.com/office/drawing/2014/main" id="{37BB57CA-23EE-41E1-9A1B-5EAB9E49AC6F}"/>
              </a:ext>
            </a:extLst>
          </p:cNvPr>
          <p:cNvSpPr/>
          <p:nvPr/>
        </p:nvSpPr>
        <p:spPr>
          <a:xfrm rot="17700000">
            <a:off x="4133616" y="3181135"/>
            <a:ext cx="1046425" cy="3600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8E16E0A3-B035-4A68-A56F-808AB34741BB}"/>
              </a:ext>
            </a:extLst>
          </p:cNvPr>
          <p:cNvSpPr/>
          <p:nvPr/>
        </p:nvSpPr>
        <p:spPr>
          <a:xfrm rot="17700000">
            <a:off x="8400300" y="4918114"/>
            <a:ext cx="1046425" cy="3600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Left-Right 23">
            <a:extLst>
              <a:ext uri="{FF2B5EF4-FFF2-40B4-BE49-F238E27FC236}">
                <a16:creationId xmlns:a16="http://schemas.microsoft.com/office/drawing/2014/main" id="{46890289-1A9A-45E6-AD09-64DA54D402CF}"/>
              </a:ext>
            </a:extLst>
          </p:cNvPr>
          <p:cNvSpPr/>
          <p:nvPr/>
        </p:nvSpPr>
        <p:spPr>
          <a:xfrm rot="14700000">
            <a:off x="4086704" y="4926139"/>
            <a:ext cx="1046425" cy="3600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4EA586F6-32BC-4972-8C51-D320703D6844}"/>
              </a:ext>
            </a:extLst>
          </p:cNvPr>
          <p:cNvSpPr/>
          <p:nvPr/>
        </p:nvSpPr>
        <p:spPr>
          <a:xfrm rot="14700000">
            <a:off x="8391792" y="3175158"/>
            <a:ext cx="1046425" cy="3600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row: Left-Right 28">
            <a:extLst>
              <a:ext uri="{FF2B5EF4-FFF2-40B4-BE49-F238E27FC236}">
                <a16:creationId xmlns:a16="http://schemas.microsoft.com/office/drawing/2014/main" id="{3837DD40-AA61-4CE7-AC2C-253A1DC39427}"/>
              </a:ext>
            </a:extLst>
          </p:cNvPr>
          <p:cNvSpPr/>
          <p:nvPr/>
        </p:nvSpPr>
        <p:spPr>
          <a:xfrm rot="16200000">
            <a:off x="3869582" y="4019118"/>
            <a:ext cx="2489384" cy="360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Left-Right 29">
            <a:extLst>
              <a:ext uri="{FF2B5EF4-FFF2-40B4-BE49-F238E27FC236}">
                <a16:creationId xmlns:a16="http://schemas.microsoft.com/office/drawing/2014/main" id="{71AF482B-5440-49C3-8069-85C3BD1BE9AE}"/>
              </a:ext>
            </a:extLst>
          </p:cNvPr>
          <p:cNvSpPr/>
          <p:nvPr/>
        </p:nvSpPr>
        <p:spPr>
          <a:xfrm rot="16200000">
            <a:off x="7142440" y="4037479"/>
            <a:ext cx="2596679" cy="360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Left-Right 30">
            <a:extLst>
              <a:ext uri="{FF2B5EF4-FFF2-40B4-BE49-F238E27FC236}">
                <a16:creationId xmlns:a16="http://schemas.microsoft.com/office/drawing/2014/main" id="{5E2D605C-52D7-4F49-8B21-EC0765826C43}"/>
              </a:ext>
            </a:extLst>
          </p:cNvPr>
          <p:cNvSpPr/>
          <p:nvPr/>
        </p:nvSpPr>
        <p:spPr>
          <a:xfrm rot="12198219">
            <a:off x="5337143" y="3190121"/>
            <a:ext cx="3621028" cy="360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Left-Right 31">
            <a:extLst>
              <a:ext uri="{FF2B5EF4-FFF2-40B4-BE49-F238E27FC236}">
                <a16:creationId xmlns:a16="http://schemas.microsoft.com/office/drawing/2014/main" id="{87DCAE0B-7CB0-4E6F-B578-239307222F67}"/>
              </a:ext>
            </a:extLst>
          </p:cNvPr>
          <p:cNvSpPr/>
          <p:nvPr/>
        </p:nvSpPr>
        <p:spPr>
          <a:xfrm rot="11981840">
            <a:off x="4519410" y="4974281"/>
            <a:ext cx="3621028" cy="360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Left-Right 32">
            <a:extLst>
              <a:ext uri="{FF2B5EF4-FFF2-40B4-BE49-F238E27FC236}">
                <a16:creationId xmlns:a16="http://schemas.microsoft.com/office/drawing/2014/main" id="{2D7BB647-1B37-407B-AC48-D234A8833614}"/>
              </a:ext>
            </a:extLst>
          </p:cNvPr>
          <p:cNvSpPr/>
          <p:nvPr/>
        </p:nvSpPr>
        <p:spPr>
          <a:xfrm rot="9587014">
            <a:off x="5430930" y="4939940"/>
            <a:ext cx="3621028" cy="360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Left-Right 33">
            <a:extLst>
              <a:ext uri="{FF2B5EF4-FFF2-40B4-BE49-F238E27FC236}">
                <a16:creationId xmlns:a16="http://schemas.microsoft.com/office/drawing/2014/main" id="{35F0B7EB-2FFF-4A5B-8089-6FD184A71BB6}"/>
              </a:ext>
            </a:extLst>
          </p:cNvPr>
          <p:cNvSpPr/>
          <p:nvPr/>
        </p:nvSpPr>
        <p:spPr>
          <a:xfrm rot="9587014">
            <a:off x="4516214" y="3173895"/>
            <a:ext cx="3621028" cy="360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Left-Up 34">
            <a:extLst>
              <a:ext uri="{FF2B5EF4-FFF2-40B4-BE49-F238E27FC236}">
                <a16:creationId xmlns:a16="http://schemas.microsoft.com/office/drawing/2014/main" id="{C153593D-1364-4AE1-B28A-3F12A1255F19}"/>
              </a:ext>
            </a:extLst>
          </p:cNvPr>
          <p:cNvSpPr/>
          <p:nvPr/>
        </p:nvSpPr>
        <p:spPr>
          <a:xfrm rot="20367956">
            <a:off x="4942804" y="3017841"/>
            <a:ext cx="4828000" cy="2548620"/>
          </a:xfrm>
          <a:prstGeom prst="leftUpArrow">
            <a:avLst>
              <a:gd name="adj1" fmla="val 6101"/>
              <a:gd name="adj2" fmla="val 6217"/>
              <a:gd name="adj3" fmla="val 809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row: Left-Up 25">
            <a:extLst>
              <a:ext uri="{FF2B5EF4-FFF2-40B4-BE49-F238E27FC236}">
                <a16:creationId xmlns:a16="http://schemas.microsoft.com/office/drawing/2014/main" id="{66B8215F-92C4-42C6-AAA6-922C1712C721}"/>
              </a:ext>
            </a:extLst>
          </p:cNvPr>
          <p:cNvSpPr/>
          <p:nvPr/>
        </p:nvSpPr>
        <p:spPr>
          <a:xfrm rot="12362172">
            <a:off x="3860256" y="2569122"/>
            <a:ext cx="4828000" cy="2548620"/>
          </a:xfrm>
          <a:prstGeom prst="leftUpArrow">
            <a:avLst>
              <a:gd name="adj1" fmla="val 6101"/>
              <a:gd name="adj2" fmla="val 6217"/>
              <a:gd name="adj3" fmla="val 809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Left-Up 27">
            <a:extLst>
              <a:ext uri="{FF2B5EF4-FFF2-40B4-BE49-F238E27FC236}">
                <a16:creationId xmlns:a16="http://schemas.microsoft.com/office/drawing/2014/main" id="{BBB8945B-D75B-462A-A4FC-5AC55FD25D59}"/>
              </a:ext>
            </a:extLst>
          </p:cNvPr>
          <p:cNvSpPr/>
          <p:nvPr/>
        </p:nvSpPr>
        <p:spPr>
          <a:xfrm rot="14862523">
            <a:off x="4153158" y="2414652"/>
            <a:ext cx="4828000" cy="2548620"/>
          </a:xfrm>
          <a:prstGeom prst="leftUpArrow">
            <a:avLst>
              <a:gd name="adj1" fmla="val 6101"/>
              <a:gd name="adj2" fmla="val 6217"/>
              <a:gd name="adj3" fmla="val 809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C90604-AC69-4990-B09D-F4129FEAE760}"/>
              </a:ext>
            </a:extLst>
          </p:cNvPr>
          <p:cNvSpPr txBox="1"/>
          <p:nvPr/>
        </p:nvSpPr>
        <p:spPr>
          <a:xfrm>
            <a:off x="9576000" y="972000"/>
            <a:ext cx="2410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i="1" dirty="0"/>
          </a:p>
          <a:p>
            <a:pPr algn="ctr"/>
            <a:r>
              <a:rPr lang="en-GB" sz="2000" b="1" i="1" dirty="0"/>
              <a:t>Relationships</a:t>
            </a:r>
          </a:p>
          <a:p>
            <a:pPr algn="ctr"/>
            <a:r>
              <a:rPr lang="en-GB" sz="2000" b="1" i="1" dirty="0"/>
              <a:t>to track: 21</a:t>
            </a:r>
          </a:p>
          <a:p>
            <a:pPr algn="ctr"/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227554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"/>
                            </p:stCondLst>
                            <p:childTnLst>
                              <p:par>
                                <p:cTn id="7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  <p:bldP spid="15" grpId="0" animBg="1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6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1440000" y="0"/>
            <a:ext cx="10752000" cy="972000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Calculus: RELATIONSHIP-A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7408F45B-C72A-4049-BC1D-E127249C51E1}"/>
              </a:ext>
            </a:extLst>
          </p:cNvPr>
          <p:cNvSpPr/>
          <p:nvPr/>
        </p:nvSpPr>
        <p:spPr>
          <a:xfrm>
            <a:off x="4540331" y="2672920"/>
            <a:ext cx="1872000" cy="1872000"/>
          </a:xfrm>
          <a:prstGeom prst="ellipse">
            <a:avLst/>
          </a:prstGeom>
          <a:solidFill>
            <a:srgbClr val="008000">
              <a:alpha val="20000"/>
            </a:srgbClr>
          </a:solidFill>
          <a:ln w="571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[SELF]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78EDCA-CBC5-4D38-A265-75447484C305}"/>
              </a:ext>
            </a:extLst>
          </p:cNvPr>
          <p:cNvSpPr/>
          <p:nvPr/>
        </p:nvSpPr>
        <p:spPr>
          <a:xfrm>
            <a:off x="1842581" y="3248880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0ECDA8-ABA9-43F2-9F5D-7767BD3DE4F9}"/>
              </a:ext>
            </a:extLst>
          </p:cNvPr>
          <p:cNvSpPr/>
          <p:nvPr/>
        </p:nvSpPr>
        <p:spPr>
          <a:xfrm>
            <a:off x="2778685" y="5422939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C86365-A6F3-42A1-8178-F719422F1BE1}"/>
              </a:ext>
            </a:extLst>
          </p:cNvPr>
          <p:cNvSpPr/>
          <p:nvPr/>
        </p:nvSpPr>
        <p:spPr>
          <a:xfrm>
            <a:off x="7464152" y="5422939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996EF4-B2C8-40F9-97B2-8EDE593F14B1}"/>
              </a:ext>
            </a:extLst>
          </p:cNvPr>
          <p:cNvSpPr/>
          <p:nvPr/>
        </p:nvSpPr>
        <p:spPr>
          <a:xfrm>
            <a:off x="8400256" y="3248880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B625D4-43A8-4353-B2F0-7A1C22798C52}"/>
              </a:ext>
            </a:extLst>
          </p:cNvPr>
          <p:cNvSpPr/>
          <p:nvPr/>
        </p:nvSpPr>
        <p:spPr>
          <a:xfrm>
            <a:off x="7467382" y="1114836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9D541B-DE8B-4AFC-A022-CD6DB759CF8B}"/>
              </a:ext>
            </a:extLst>
          </p:cNvPr>
          <p:cNvSpPr/>
          <p:nvPr/>
        </p:nvSpPr>
        <p:spPr>
          <a:xfrm>
            <a:off x="2778685" y="1109347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927E839-9963-45C6-9529-08B576658E09}"/>
              </a:ext>
            </a:extLst>
          </p:cNvPr>
          <p:cNvSpPr/>
          <p:nvPr/>
        </p:nvSpPr>
        <p:spPr>
          <a:xfrm>
            <a:off x="6506202" y="3284884"/>
            <a:ext cx="1800183" cy="64807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++</a:t>
            </a: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1B47FAD-E634-4B9D-AEA7-ECC638228B73}"/>
              </a:ext>
            </a:extLst>
          </p:cNvPr>
          <p:cNvSpPr/>
          <p:nvPr/>
        </p:nvSpPr>
        <p:spPr>
          <a:xfrm rot="-2700000">
            <a:off x="3206022" y="4559654"/>
            <a:ext cx="1800183" cy="64807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--</a:t>
            </a: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76A3A60D-337D-4CF7-8BF6-D329F2F149D8}"/>
              </a:ext>
            </a:extLst>
          </p:cNvPr>
          <p:cNvSpPr/>
          <p:nvPr/>
        </p:nvSpPr>
        <p:spPr>
          <a:xfrm rot="2700000">
            <a:off x="3212018" y="2057963"/>
            <a:ext cx="1728000" cy="64807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--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3DA4DC2-6FB7-4C8B-95CB-2EC7ABA7B5A1}"/>
              </a:ext>
            </a:extLst>
          </p:cNvPr>
          <p:cNvSpPr/>
          <p:nvPr/>
        </p:nvSpPr>
        <p:spPr>
          <a:xfrm rot="-2700000">
            <a:off x="5966224" y="2059256"/>
            <a:ext cx="1800183" cy="6480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-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EA25D16-4FBC-4A84-BE84-DBE9C400444A}"/>
              </a:ext>
            </a:extLst>
          </p:cNvPr>
          <p:cNvSpPr/>
          <p:nvPr/>
        </p:nvSpPr>
        <p:spPr>
          <a:xfrm rot="2700000">
            <a:off x="5956712" y="4559653"/>
            <a:ext cx="1800183" cy="64807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++</a:t>
            </a:r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855FE164-A5B7-42F5-A0EA-E53FC99DAAB1}"/>
              </a:ext>
            </a:extLst>
          </p:cNvPr>
          <p:cNvSpPr/>
          <p:nvPr/>
        </p:nvSpPr>
        <p:spPr>
          <a:xfrm>
            <a:off x="2684842" y="3253113"/>
            <a:ext cx="1800183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F5B1C7-BBE5-4C88-A1C9-37B31BCB0ECB}"/>
              </a:ext>
            </a:extLst>
          </p:cNvPr>
          <p:cNvSpPr txBox="1"/>
          <p:nvPr/>
        </p:nvSpPr>
        <p:spPr>
          <a:xfrm>
            <a:off x="9576000" y="972000"/>
            <a:ext cx="24106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Personal relationships</a:t>
            </a:r>
          </a:p>
          <a:p>
            <a:pPr algn="ctr"/>
            <a:r>
              <a:rPr lang="en-GB" sz="2000" b="1" i="1" dirty="0"/>
              <a:t>to track: 6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</a:rPr>
              <a:t>Interpersonal relationships to track: 0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>
                <a:solidFill>
                  <a:srgbClr val="008000"/>
                </a:solidFill>
              </a:rPr>
              <a:t>There is no conscious attention to the [SELF] by the self.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>
                <a:solidFill>
                  <a:srgbClr val="00B050"/>
                </a:solidFill>
              </a:rPr>
              <a:t>SO …</a:t>
            </a:r>
          </a:p>
          <a:p>
            <a:pPr algn="ctr"/>
            <a:r>
              <a:rPr lang="en-GB" sz="2000" b="1" i="1" dirty="0">
                <a:solidFill>
                  <a:srgbClr val="00B050"/>
                </a:solidFill>
              </a:rPr>
              <a:t>All social calculus can be handled by subliminal cognition.</a:t>
            </a:r>
          </a:p>
          <a:p>
            <a:pPr algn="ctr"/>
            <a:endParaRPr lang="en-GB" sz="2000" b="1" i="1" dirty="0"/>
          </a:p>
        </p:txBody>
      </p:sp>
    </p:spTree>
    <p:extLst>
      <p:ext uri="{BB962C8B-B14F-4D97-AF65-F5344CB8AC3E}">
        <p14:creationId xmlns:p14="http://schemas.microsoft.com/office/powerpoint/2010/main" val="336314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  <p:bldP spid="15" grpId="0" animBg="1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1440000" y="0"/>
            <a:ext cx="10752000" cy="972000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Calculus: A-RELATIONSHIP-B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7408F45B-C72A-4049-BC1D-E127249C51E1}"/>
              </a:ext>
            </a:extLst>
          </p:cNvPr>
          <p:cNvSpPr/>
          <p:nvPr/>
        </p:nvSpPr>
        <p:spPr>
          <a:xfrm>
            <a:off x="4598454" y="2799690"/>
            <a:ext cx="1872000" cy="1872000"/>
          </a:xfrm>
          <a:prstGeom prst="ellipse">
            <a:avLst/>
          </a:prstGeom>
          <a:solidFill>
            <a:srgbClr val="008000">
              <a:alpha val="20000"/>
            </a:srgbClr>
          </a:solidFill>
          <a:ln w="571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[SELF]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78EDCA-CBC5-4D38-A265-75447484C305}"/>
              </a:ext>
            </a:extLst>
          </p:cNvPr>
          <p:cNvSpPr/>
          <p:nvPr/>
        </p:nvSpPr>
        <p:spPr>
          <a:xfrm>
            <a:off x="1914589" y="3392896"/>
            <a:ext cx="720080" cy="720080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99003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0ECDA8-ABA9-43F2-9F5D-7767BD3DE4F9}"/>
              </a:ext>
            </a:extLst>
          </p:cNvPr>
          <p:cNvSpPr/>
          <p:nvPr/>
        </p:nvSpPr>
        <p:spPr>
          <a:xfrm>
            <a:off x="2850693" y="5566955"/>
            <a:ext cx="720080" cy="720080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99003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C86365-A6F3-42A1-8178-F719422F1BE1}"/>
              </a:ext>
            </a:extLst>
          </p:cNvPr>
          <p:cNvSpPr/>
          <p:nvPr/>
        </p:nvSpPr>
        <p:spPr>
          <a:xfrm>
            <a:off x="7536160" y="5566955"/>
            <a:ext cx="720080" cy="720080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99003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996EF4-B2C8-40F9-97B2-8EDE593F14B1}"/>
              </a:ext>
            </a:extLst>
          </p:cNvPr>
          <p:cNvSpPr/>
          <p:nvPr/>
        </p:nvSpPr>
        <p:spPr>
          <a:xfrm>
            <a:off x="8472264" y="3392896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B625D4-43A8-4353-B2F0-7A1C22798C52}"/>
              </a:ext>
            </a:extLst>
          </p:cNvPr>
          <p:cNvSpPr/>
          <p:nvPr/>
        </p:nvSpPr>
        <p:spPr>
          <a:xfrm>
            <a:off x="7539390" y="1258852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9D541B-DE8B-4AFC-A022-CD6DB759CF8B}"/>
              </a:ext>
            </a:extLst>
          </p:cNvPr>
          <p:cNvSpPr/>
          <p:nvPr/>
        </p:nvSpPr>
        <p:spPr>
          <a:xfrm>
            <a:off x="2850693" y="1253363"/>
            <a:ext cx="720080" cy="720080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99003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927E839-9963-45C6-9529-08B576658E09}"/>
              </a:ext>
            </a:extLst>
          </p:cNvPr>
          <p:cNvSpPr/>
          <p:nvPr/>
        </p:nvSpPr>
        <p:spPr>
          <a:xfrm>
            <a:off x="6578210" y="3428900"/>
            <a:ext cx="1800183" cy="648072"/>
          </a:xfrm>
          <a:prstGeom prst="rightArrow">
            <a:avLst/>
          </a:prstGeom>
          <a:solidFill>
            <a:schemeClr val="accent3">
              <a:alpha val="2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Relationship ++</a:t>
            </a: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1B47FAD-E634-4B9D-AEA7-ECC638228B73}"/>
              </a:ext>
            </a:extLst>
          </p:cNvPr>
          <p:cNvSpPr/>
          <p:nvPr/>
        </p:nvSpPr>
        <p:spPr>
          <a:xfrm rot="-2700000">
            <a:off x="3278030" y="4703670"/>
            <a:ext cx="1800183" cy="648072"/>
          </a:xfrm>
          <a:prstGeom prst="leftArrow">
            <a:avLst/>
          </a:prstGeom>
          <a:solidFill>
            <a:schemeClr val="accent2">
              <a:alpha val="20000"/>
            </a:schemeClr>
          </a:solidFill>
          <a:ln>
            <a:prstDash val="lg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Relationship --</a:t>
            </a: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76A3A60D-337D-4CF7-8BF6-D329F2F149D8}"/>
              </a:ext>
            </a:extLst>
          </p:cNvPr>
          <p:cNvSpPr/>
          <p:nvPr/>
        </p:nvSpPr>
        <p:spPr>
          <a:xfrm rot="2700000">
            <a:off x="3284026" y="2201979"/>
            <a:ext cx="1728000" cy="648072"/>
          </a:xfrm>
          <a:prstGeom prst="leftArrow">
            <a:avLst/>
          </a:prstGeom>
          <a:solidFill>
            <a:schemeClr val="accent2">
              <a:alpha val="20000"/>
            </a:schemeClr>
          </a:solidFill>
          <a:ln>
            <a:prstDash val="lg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Relationship --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3DA4DC2-6FB7-4C8B-95CB-2EC7ABA7B5A1}"/>
              </a:ext>
            </a:extLst>
          </p:cNvPr>
          <p:cNvSpPr/>
          <p:nvPr/>
        </p:nvSpPr>
        <p:spPr>
          <a:xfrm rot="-2700000">
            <a:off x="6043598" y="2176704"/>
            <a:ext cx="1800183" cy="648072"/>
          </a:xfrm>
          <a:prstGeom prst="rightArrow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Relationship -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EA25D16-4FBC-4A84-BE84-DBE9C400444A}"/>
              </a:ext>
            </a:extLst>
          </p:cNvPr>
          <p:cNvSpPr/>
          <p:nvPr/>
        </p:nvSpPr>
        <p:spPr>
          <a:xfrm rot="2700000">
            <a:off x="6028720" y="4703669"/>
            <a:ext cx="1800183" cy="648072"/>
          </a:xfrm>
          <a:prstGeom prst="rightArrow">
            <a:avLst/>
          </a:prstGeom>
          <a:solidFill>
            <a:schemeClr val="accent3">
              <a:alpha val="20000"/>
            </a:schemeClr>
          </a:solidFill>
          <a:ln>
            <a:prstDash val="lg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Relationship ++</a:t>
            </a:r>
            <a:endParaRPr lang="en-GB" dirty="0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855FE164-A5B7-42F5-A0EA-E53FC99DAAB1}"/>
              </a:ext>
            </a:extLst>
          </p:cNvPr>
          <p:cNvSpPr/>
          <p:nvPr/>
        </p:nvSpPr>
        <p:spPr>
          <a:xfrm>
            <a:off x="2756850" y="3397129"/>
            <a:ext cx="1800183" cy="648072"/>
          </a:xfrm>
          <a:prstGeom prst="leftArrow">
            <a:avLst/>
          </a:prstGeom>
          <a:solidFill>
            <a:schemeClr val="accent1">
              <a:alpha val="2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Relationship +</a:t>
            </a:r>
          </a:p>
        </p:txBody>
      </p:sp>
      <p:sp>
        <p:nvSpPr>
          <p:cNvPr id="21" name="Arrow: Left-Right 20">
            <a:extLst>
              <a:ext uri="{FF2B5EF4-FFF2-40B4-BE49-F238E27FC236}">
                <a16:creationId xmlns:a16="http://schemas.microsoft.com/office/drawing/2014/main" id="{7A2CF17B-89F3-4BE8-A03B-BFB242A2CB47}"/>
              </a:ext>
            </a:extLst>
          </p:cNvPr>
          <p:cNvSpPr/>
          <p:nvPr/>
        </p:nvSpPr>
        <p:spPr>
          <a:xfrm rot="3907314">
            <a:off x="7824304" y="2201979"/>
            <a:ext cx="2016000" cy="648072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++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9262DBC1-771D-471B-AC8F-9A786857AD84}"/>
              </a:ext>
            </a:extLst>
          </p:cNvPr>
          <p:cNvSpPr/>
          <p:nvPr/>
        </p:nvSpPr>
        <p:spPr>
          <a:xfrm rot="-2700000">
            <a:off x="6043599" y="2176704"/>
            <a:ext cx="1800183" cy="648072"/>
          </a:xfrm>
          <a:prstGeom prst="rightArrow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Relationship +?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E46FF2-DF44-45BF-83EA-203E23356BC3}"/>
              </a:ext>
            </a:extLst>
          </p:cNvPr>
          <p:cNvSpPr txBox="1"/>
          <p:nvPr/>
        </p:nvSpPr>
        <p:spPr>
          <a:xfrm>
            <a:off x="9574905" y="917912"/>
            <a:ext cx="241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Personal relationships</a:t>
            </a:r>
          </a:p>
          <a:p>
            <a:pPr algn="ctr"/>
            <a:r>
              <a:rPr lang="en-GB" sz="2000" b="1" i="1" dirty="0"/>
              <a:t>to track: 6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>
                <a:solidFill>
                  <a:srgbClr val="FF0000"/>
                </a:solidFill>
              </a:rPr>
              <a:t>Interpersonal relationships to track: 15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>
                <a:solidFill>
                  <a:srgbClr val="008000"/>
                </a:solidFill>
              </a:rPr>
              <a:t>There is no conscious attention to the [SELF] by the self.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>
                <a:solidFill>
                  <a:srgbClr val="00B050"/>
                </a:solidFill>
              </a:rPr>
              <a:t>BUT …</a:t>
            </a:r>
          </a:p>
          <a:p>
            <a:pPr algn="ctr"/>
            <a:r>
              <a:rPr lang="en-GB" sz="2000" b="1" i="1" dirty="0">
                <a:solidFill>
                  <a:srgbClr val="00B050"/>
                </a:solidFill>
              </a:rPr>
              <a:t>A-Relationship-B social calculus requires conscious attention to others, and an Objective Theory of Mind.</a:t>
            </a:r>
            <a:endParaRPr lang="en-GB" sz="2000" b="1" i="1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08B8B7C6-F699-4C54-8EB6-76E874FD71A2}"/>
              </a:ext>
            </a:extLst>
          </p:cNvPr>
          <p:cNvSpPr/>
          <p:nvPr/>
        </p:nvSpPr>
        <p:spPr>
          <a:xfrm rot="20531450">
            <a:off x="6527741" y="2910185"/>
            <a:ext cx="2198803" cy="218496"/>
          </a:xfrm>
          <a:prstGeom prst="homePlat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Observes …</a:t>
            </a:r>
          </a:p>
        </p:txBody>
      </p:sp>
    </p:spTree>
    <p:extLst>
      <p:ext uri="{BB962C8B-B14F-4D97-AF65-F5344CB8AC3E}">
        <p14:creationId xmlns:p14="http://schemas.microsoft.com/office/powerpoint/2010/main" val="357695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5" grpId="0" animBg="1"/>
      <p:bldP spid="18" grpId="0" animBg="1"/>
      <p:bldP spid="21" grpId="0" animBg="1"/>
      <p:bldP spid="2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1440000" y="0"/>
            <a:ext cx="10752000" cy="972000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Calculus: A-RELATIONSHIP-B Shared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7408F45B-C72A-4049-BC1D-E127249C51E1}"/>
              </a:ext>
            </a:extLst>
          </p:cNvPr>
          <p:cNvSpPr/>
          <p:nvPr/>
        </p:nvSpPr>
        <p:spPr>
          <a:xfrm>
            <a:off x="5422114" y="1988840"/>
            <a:ext cx="2016000" cy="2016000"/>
          </a:xfrm>
          <a:prstGeom prst="ellipse">
            <a:avLst/>
          </a:prstGeom>
          <a:solidFill>
            <a:srgbClr val="008000">
              <a:alpha val="20000"/>
            </a:srgbClr>
          </a:solidFill>
          <a:ln w="571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[SELF]</a:t>
            </a:r>
          </a:p>
          <a:p>
            <a:pPr algn="ctr"/>
            <a:endParaRPr lang="en-GB" sz="36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36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78EDCA-CBC5-4D38-A265-75447484C305}"/>
              </a:ext>
            </a:extLst>
          </p:cNvPr>
          <p:cNvSpPr/>
          <p:nvPr/>
        </p:nvSpPr>
        <p:spPr>
          <a:xfrm>
            <a:off x="2138275" y="3018603"/>
            <a:ext cx="1152000" cy="720080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99003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C86365-A6F3-42A1-8178-F719422F1BE1}"/>
              </a:ext>
            </a:extLst>
          </p:cNvPr>
          <p:cNvSpPr/>
          <p:nvPr/>
        </p:nvSpPr>
        <p:spPr>
          <a:xfrm>
            <a:off x="10138713" y="1159617"/>
            <a:ext cx="1152000" cy="720080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99003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Gemma</a:t>
            </a:r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C498BC4C-CE19-4413-92F6-D6FC33881C68}"/>
              </a:ext>
            </a:extLst>
          </p:cNvPr>
          <p:cNvSpPr/>
          <p:nvPr/>
        </p:nvSpPr>
        <p:spPr>
          <a:xfrm>
            <a:off x="3376172" y="3065437"/>
            <a:ext cx="2016000" cy="648072"/>
          </a:xfrm>
          <a:prstGeom prst="leftArrow">
            <a:avLst/>
          </a:prstGeom>
          <a:solidFill>
            <a:schemeClr val="accent1">
              <a:alpha val="2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Relationship +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D1375E6-4FE5-4BAD-A711-C505AB34F137}"/>
              </a:ext>
            </a:extLst>
          </p:cNvPr>
          <p:cNvGrpSpPr/>
          <p:nvPr/>
        </p:nvGrpSpPr>
        <p:grpSpPr>
          <a:xfrm>
            <a:off x="7514951" y="2845137"/>
            <a:ext cx="4197655" cy="1095517"/>
            <a:chOff x="8008740" y="3241281"/>
            <a:chExt cx="4197655" cy="109551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3996EF4-B2C8-40F9-97B2-8EDE593F14B1}"/>
                </a:ext>
              </a:extLst>
            </p:cNvPr>
            <p:cNvSpPr/>
            <p:nvPr/>
          </p:nvSpPr>
          <p:spPr>
            <a:xfrm>
              <a:off x="10968509" y="3415713"/>
              <a:ext cx="1152000" cy="72008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Beth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EB625D4-43A8-4353-B2F0-7A1C22798C52}"/>
                </a:ext>
              </a:extLst>
            </p:cNvPr>
            <p:cNvSpPr/>
            <p:nvPr/>
          </p:nvSpPr>
          <p:spPr>
            <a:xfrm>
              <a:off x="8098525" y="3429000"/>
              <a:ext cx="1152000" cy="72008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Alf</a:t>
              </a:r>
            </a:p>
          </p:txBody>
        </p:sp>
        <p:sp>
          <p:nvSpPr>
            <p:cNvPr id="21" name="Arrow: Left-Right 20">
              <a:extLst>
                <a:ext uri="{FF2B5EF4-FFF2-40B4-BE49-F238E27FC236}">
                  <a16:creationId xmlns:a16="http://schemas.microsoft.com/office/drawing/2014/main" id="{7A2CF17B-89F3-4BE8-A03B-BFB242A2CB47}"/>
                </a:ext>
              </a:extLst>
            </p:cNvPr>
            <p:cNvSpPr/>
            <p:nvPr/>
          </p:nvSpPr>
          <p:spPr>
            <a:xfrm>
              <a:off x="9087409" y="3469770"/>
              <a:ext cx="2016000" cy="648072"/>
            </a:xfrm>
            <a:prstGeom prst="leftRightArrow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Relationship ++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0ACCA71-F6DF-412B-8261-1A2CA9FED5E8}"/>
                </a:ext>
              </a:extLst>
            </p:cNvPr>
            <p:cNvSpPr/>
            <p:nvPr/>
          </p:nvSpPr>
          <p:spPr>
            <a:xfrm>
              <a:off x="8008740" y="3241281"/>
              <a:ext cx="4197655" cy="1095517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3B393923-2D0D-4D07-B2A5-72B12F26E030}"/>
              </a:ext>
            </a:extLst>
          </p:cNvPr>
          <p:cNvSpPr/>
          <p:nvPr/>
        </p:nvSpPr>
        <p:spPr>
          <a:xfrm rot="18954310" flipH="1">
            <a:off x="8994757" y="2121659"/>
            <a:ext cx="1364563" cy="345199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Shares …</a:t>
            </a:r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D5CBB206-2778-49A6-B3DB-D8D8330471DB}"/>
              </a:ext>
            </a:extLst>
          </p:cNvPr>
          <p:cNvSpPr/>
          <p:nvPr/>
        </p:nvSpPr>
        <p:spPr>
          <a:xfrm>
            <a:off x="6978836" y="3054607"/>
            <a:ext cx="2016000" cy="648072"/>
          </a:xfrm>
          <a:prstGeom prst="leftRightArrow">
            <a:avLst/>
          </a:prstGeom>
          <a:ln>
            <a:prstDash val="lg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Relationship ++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4A4981-2127-4A0E-AEE2-2D23B8E4153A}"/>
              </a:ext>
            </a:extLst>
          </p:cNvPr>
          <p:cNvSpPr txBox="1"/>
          <p:nvPr/>
        </p:nvSpPr>
        <p:spPr>
          <a:xfrm>
            <a:off x="2080612" y="4437112"/>
            <a:ext cx="979644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i="1" dirty="0">
                <a:solidFill>
                  <a:schemeClr val="bg1">
                    <a:lumMod val="50000"/>
                  </a:schemeClr>
                </a:solidFill>
              </a:rPr>
              <a:t>The self has a working RELATIONSHIP-A with Beth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i="1" dirty="0">
                <a:solidFill>
                  <a:srgbClr val="00B050"/>
                </a:solidFill>
              </a:rPr>
              <a:t>Gemma shares an A-RELATIONSHIP-B model with me of the relationship between Alf and Beth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b="1" i="1" dirty="0">
                <a:solidFill>
                  <a:srgbClr val="FF0000"/>
                </a:solidFill>
              </a:rPr>
              <a:t>BUT… I am Alf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i="1" dirty="0">
                <a:solidFill>
                  <a:srgbClr val="FF0000"/>
                </a:solidFill>
              </a:rPr>
              <a:t>SO… To incorporate Gemma’s model into my social calculus I need a third-person model of myself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i="1" dirty="0">
                <a:solidFill>
                  <a:srgbClr val="FF0000"/>
                </a:solidFill>
              </a:rPr>
              <a:t>AND… I need to be aware of the intimate relationship between my model of me and my [SELF]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i="1" dirty="0">
                <a:solidFill>
                  <a:srgbClr val="0070C0"/>
                </a:solidFill>
              </a:rPr>
              <a:t>AND… What does Gemma’s model tell me about my relationship with Beth?  </a:t>
            </a:r>
          </a:p>
        </p:txBody>
      </p:sp>
    </p:spTree>
    <p:extLst>
      <p:ext uri="{BB962C8B-B14F-4D97-AF65-F5344CB8AC3E}">
        <p14:creationId xmlns:p14="http://schemas.microsoft.com/office/powerpoint/2010/main" val="23353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13541 -0.000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0.00185 L -0.08125 0.0419 C -0.09752 0.05093 -0.12213 0.05579 -0.14818 0.05579 C -0.1776 0.05579 -0.20117 0.05093 -0.21758 0.0419 L -0.29609 0.00185 " pathEditMode="relative" rAng="0" ptsTypes="AAA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1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1440000" y="0"/>
            <a:ext cx="10752000" cy="972000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Seven Selves Modelling Hypothesis (SSMH)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BCBDCAB6-F55B-4A75-A08C-DD382FFC7231}"/>
              </a:ext>
            </a:extLst>
          </p:cNvPr>
          <p:cNvSpPr/>
          <p:nvPr/>
        </p:nvSpPr>
        <p:spPr>
          <a:xfrm>
            <a:off x="5817482" y="1927578"/>
            <a:ext cx="3914587" cy="38164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self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Unknowable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81BD6D4-8C0E-43CF-AC75-D5E9751D033C}"/>
              </a:ext>
            </a:extLst>
          </p:cNvPr>
          <p:cNvSpPr/>
          <p:nvPr/>
        </p:nvSpPr>
        <p:spPr>
          <a:xfrm rot="1560000">
            <a:off x="4282744" y="4046681"/>
            <a:ext cx="5040000" cy="19800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Projected self</a:t>
            </a:r>
          </a:p>
          <a:p>
            <a:pPr algn="ctr"/>
            <a:r>
              <a:rPr lang="en-GB" dirty="0">
                <a:solidFill>
                  <a:srgbClr val="CC00FF"/>
                </a:solidFill>
              </a:rPr>
              <a:t>The self I want others</a:t>
            </a:r>
          </a:p>
          <a:p>
            <a:pPr algn="ctr"/>
            <a:r>
              <a:rPr lang="en-GB" dirty="0">
                <a:solidFill>
                  <a:srgbClr val="CC00FF"/>
                </a:solidFill>
              </a:rPr>
              <a:t>to believe me to be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681213B-1455-4743-87D3-54B10A4FFEC0}"/>
              </a:ext>
            </a:extLst>
          </p:cNvPr>
          <p:cNvSpPr/>
          <p:nvPr/>
        </p:nvSpPr>
        <p:spPr>
          <a:xfrm>
            <a:off x="8574945" y="1306321"/>
            <a:ext cx="1980000" cy="5040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2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Episodic selves</a:t>
            </a:r>
          </a:p>
          <a:p>
            <a:pPr algn="ctr"/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The self as modelled in individual past events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2A8EC8D-FC93-44A2-9C84-54D8F93C9180}"/>
              </a:ext>
            </a:extLst>
          </p:cNvPr>
          <p:cNvSpPr/>
          <p:nvPr/>
        </p:nvSpPr>
        <p:spPr>
          <a:xfrm>
            <a:off x="7948930" y="5342153"/>
            <a:ext cx="3240000" cy="1152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Narrative self</a:t>
            </a:r>
          </a:p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The remembered self,</a:t>
            </a:r>
          </a:p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the self with history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687CFF-587D-4D7E-BCE4-893E436819FE}"/>
              </a:ext>
            </a:extLst>
          </p:cNvPr>
          <p:cNvSpPr/>
          <p:nvPr/>
        </p:nvSpPr>
        <p:spPr>
          <a:xfrm rot="20100000">
            <a:off x="4517839" y="1520923"/>
            <a:ext cx="5040000" cy="198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Self-model</a:t>
            </a:r>
          </a:p>
          <a:p>
            <a:pPr algn="ctr"/>
            <a:r>
              <a:rPr lang="en-GB" dirty="0">
                <a:solidFill>
                  <a:schemeClr val="accent6"/>
                </a:solidFill>
              </a:rPr>
              <a:t>The self I believe me to be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C93F2B7-ABFB-4454-98AB-7CD7B490B1D6}"/>
              </a:ext>
            </a:extLst>
          </p:cNvPr>
          <p:cNvSpPr/>
          <p:nvPr/>
        </p:nvSpPr>
        <p:spPr>
          <a:xfrm>
            <a:off x="2541872" y="2428035"/>
            <a:ext cx="3240000" cy="16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self</a:t>
            </a:r>
          </a:p>
          <a:p>
            <a:pPr algn="ctr"/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The self I should be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01184EB-5C19-4774-82E7-C0FA394AEE92}"/>
              </a:ext>
            </a:extLst>
          </p:cNvPr>
          <p:cNvSpPr/>
          <p:nvPr/>
        </p:nvSpPr>
        <p:spPr>
          <a:xfrm>
            <a:off x="3429751" y="1042645"/>
            <a:ext cx="3240000" cy="162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selves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The self others believe me to be</a:t>
            </a:r>
          </a:p>
        </p:txBody>
      </p:sp>
      <p:sp>
        <p:nvSpPr>
          <p:cNvPr id="46" name="Arrow: Striped Right 3">
            <a:extLst>
              <a:ext uri="{FF2B5EF4-FFF2-40B4-BE49-F238E27FC236}">
                <a16:creationId xmlns:a16="http://schemas.microsoft.com/office/drawing/2014/main" id="{AC4D2856-0162-45AB-8DA3-A5EDB991BF4D}"/>
              </a:ext>
            </a:extLst>
          </p:cNvPr>
          <p:cNvSpPr/>
          <p:nvPr/>
        </p:nvSpPr>
        <p:spPr>
          <a:xfrm rot="1438673">
            <a:off x="2727776" y="1296129"/>
            <a:ext cx="1242196" cy="522514"/>
          </a:xfrm>
          <a:prstGeom prst="notchedRightArrow">
            <a:avLst>
              <a:gd name="adj1" fmla="val 50000"/>
              <a:gd name="adj2" fmla="val 131145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row: Striped Right 3">
            <a:extLst>
              <a:ext uri="{FF2B5EF4-FFF2-40B4-BE49-F238E27FC236}">
                <a16:creationId xmlns:a16="http://schemas.microsoft.com/office/drawing/2014/main" id="{8A5151D3-6E95-4224-A703-4A60789C10FC}"/>
              </a:ext>
            </a:extLst>
          </p:cNvPr>
          <p:cNvSpPr/>
          <p:nvPr/>
        </p:nvSpPr>
        <p:spPr>
          <a:xfrm rot="3029927">
            <a:off x="2285263" y="2009441"/>
            <a:ext cx="1242196" cy="522514"/>
          </a:xfrm>
          <a:prstGeom prst="notchedRightArrow">
            <a:avLst>
              <a:gd name="adj1" fmla="val 50000"/>
              <a:gd name="adj2" fmla="val 131145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row: Striped Right 3">
            <a:extLst>
              <a:ext uri="{FF2B5EF4-FFF2-40B4-BE49-F238E27FC236}">
                <a16:creationId xmlns:a16="http://schemas.microsoft.com/office/drawing/2014/main" id="{0F7726B4-6738-4B25-8A63-82BD37BAB8F0}"/>
              </a:ext>
            </a:extLst>
          </p:cNvPr>
          <p:cNvSpPr/>
          <p:nvPr/>
        </p:nvSpPr>
        <p:spPr>
          <a:xfrm rot="2280358">
            <a:off x="8853547" y="2005061"/>
            <a:ext cx="576000" cy="288000"/>
          </a:xfrm>
          <a:prstGeom prst="leftRightArrow">
            <a:avLst>
              <a:gd name="adj1" fmla="val 50000"/>
              <a:gd name="adj2" fmla="val 71736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row: Striped Right 3">
            <a:extLst>
              <a:ext uri="{FF2B5EF4-FFF2-40B4-BE49-F238E27FC236}">
                <a16:creationId xmlns:a16="http://schemas.microsoft.com/office/drawing/2014/main" id="{87E0FC6A-75A3-4419-914F-45A44BAC240C}"/>
              </a:ext>
            </a:extLst>
          </p:cNvPr>
          <p:cNvSpPr/>
          <p:nvPr/>
        </p:nvSpPr>
        <p:spPr>
          <a:xfrm rot="5400000">
            <a:off x="9313143" y="5062129"/>
            <a:ext cx="576000" cy="288000"/>
          </a:xfrm>
          <a:prstGeom prst="notchedRightArrow">
            <a:avLst>
              <a:gd name="adj1" fmla="val 50000"/>
              <a:gd name="adj2" fmla="val 10291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Arrow: Striped Right 3">
            <a:extLst>
              <a:ext uri="{FF2B5EF4-FFF2-40B4-BE49-F238E27FC236}">
                <a16:creationId xmlns:a16="http://schemas.microsoft.com/office/drawing/2014/main" id="{C1B03BD0-D78A-41E7-99A7-EA0CBEED0CD1}"/>
              </a:ext>
            </a:extLst>
          </p:cNvPr>
          <p:cNvSpPr/>
          <p:nvPr/>
        </p:nvSpPr>
        <p:spPr>
          <a:xfrm rot="13125010">
            <a:off x="7710212" y="5600002"/>
            <a:ext cx="576000" cy="288000"/>
          </a:xfrm>
          <a:prstGeom prst="notchedRightArrow">
            <a:avLst>
              <a:gd name="adj1" fmla="val 50000"/>
              <a:gd name="adj2" fmla="val 10291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Arrow: Striped Right 3">
            <a:extLst>
              <a:ext uri="{FF2B5EF4-FFF2-40B4-BE49-F238E27FC236}">
                <a16:creationId xmlns:a16="http://schemas.microsoft.com/office/drawing/2014/main" id="{8B6A4A47-2991-4D43-9704-A276F1FE07B9}"/>
              </a:ext>
            </a:extLst>
          </p:cNvPr>
          <p:cNvSpPr/>
          <p:nvPr/>
        </p:nvSpPr>
        <p:spPr>
          <a:xfrm rot="4896650">
            <a:off x="5651545" y="3780699"/>
            <a:ext cx="576000" cy="288000"/>
          </a:xfrm>
          <a:prstGeom prst="notchedRightArrow">
            <a:avLst>
              <a:gd name="adj1" fmla="val 50000"/>
              <a:gd name="adj2" fmla="val 10291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row: Striped Right 3">
            <a:extLst>
              <a:ext uri="{FF2B5EF4-FFF2-40B4-BE49-F238E27FC236}">
                <a16:creationId xmlns:a16="http://schemas.microsoft.com/office/drawing/2014/main" id="{A0736207-544D-4823-BFE5-9815563AA450}"/>
              </a:ext>
            </a:extLst>
          </p:cNvPr>
          <p:cNvSpPr/>
          <p:nvPr/>
        </p:nvSpPr>
        <p:spPr>
          <a:xfrm rot="7779822">
            <a:off x="4667091" y="5525233"/>
            <a:ext cx="1242196" cy="522514"/>
          </a:xfrm>
          <a:prstGeom prst="notchedRightArrow">
            <a:avLst>
              <a:gd name="adj1" fmla="val 50000"/>
              <a:gd name="adj2" fmla="val 131145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row: Striped Right 3">
            <a:extLst>
              <a:ext uri="{FF2B5EF4-FFF2-40B4-BE49-F238E27FC236}">
                <a16:creationId xmlns:a16="http://schemas.microsoft.com/office/drawing/2014/main" id="{397EB5BE-4BB7-4D64-9F13-25F8DAB679E3}"/>
              </a:ext>
            </a:extLst>
          </p:cNvPr>
          <p:cNvSpPr/>
          <p:nvPr/>
        </p:nvSpPr>
        <p:spPr>
          <a:xfrm rot="14457964">
            <a:off x="7370091" y="3071816"/>
            <a:ext cx="576000" cy="288000"/>
          </a:xfrm>
          <a:prstGeom prst="notchedRightArrow">
            <a:avLst>
              <a:gd name="adj1" fmla="val 50000"/>
              <a:gd name="adj2" fmla="val 10291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  <a:prstDash val="dash"/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row: Striped Right 3">
            <a:extLst>
              <a:ext uri="{FF2B5EF4-FFF2-40B4-BE49-F238E27FC236}">
                <a16:creationId xmlns:a16="http://schemas.microsoft.com/office/drawing/2014/main" id="{422CFDF8-ADFC-4BC4-9FF3-A3404D1B239D}"/>
              </a:ext>
            </a:extLst>
          </p:cNvPr>
          <p:cNvSpPr/>
          <p:nvPr/>
        </p:nvSpPr>
        <p:spPr>
          <a:xfrm rot="9897618">
            <a:off x="8372412" y="5115544"/>
            <a:ext cx="576000" cy="288000"/>
          </a:xfrm>
          <a:prstGeom prst="notchedRightArrow">
            <a:avLst>
              <a:gd name="adj1" fmla="val 50000"/>
              <a:gd name="adj2" fmla="val 10291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row: Striped Right 3">
            <a:extLst>
              <a:ext uri="{FF2B5EF4-FFF2-40B4-BE49-F238E27FC236}">
                <a16:creationId xmlns:a16="http://schemas.microsoft.com/office/drawing/2014/main" id="{6EC9272E-3F26-41BD-8829-BB9EA9A3F0E5}"/>
              </a:ext>
            </a:extLst>
          </p:cNvPr>
          <p:cNvSpPr/>
          <p:nvPr/>
        </p:nvSpPr>
        <p:spPr>
          <a:xfrm rot="9611865">
            <a:off x="10057699" y="1917157"/>
            <a:ext cx="1242196" cy="522514"/>
          </a:xfrm>
          <a:prstGeom prst="notchedRightArrow">
            <a:avLst>
              <a:gd name="adj1" fmla="val 50000"/>
              <a:gd name="adj2" fmla="val 131145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row: Striped Right 3">
            <a:extLst>
              <a:ext uri="{FF2B5EF4-FFF2-40B4-BE49-F238E27FC236}">
                <a16:creationId xmlns:a16="http://schemas.microsoft.com/office/drawing/2014/main" id="{A50C351B-12D9-45D2-BDFD-93948B62A157}"/>
              </a:ext>
            </a:extLst>
          </p:cNvPr>
          <p:cNvSpPr/>
          <p:nvPr/>
        </p:nvSpPr>
        <p:spPr>
          <a:xfrm rot="4533660">
            <a:off x="4588253" y="3875513"/>
            <a:ext cx="576000" cy="288000"/>
          </a:xfrm>
          <a:prstGeom prst="notchedRightArrow">
            <a:avLst>
              <a:gd name="adj1" fmla="val 50000"/>
              <a:gd name="adj2" fmla="val 10291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row: Striped Right 3">
            <a:extLst>
              <a:ext uri="{FF2B5EF4-FFF2-40B4-BE49-F238E27FC236}">
                <a16:creationId xmlns:a16="http://schemas.microsoft.com/office/drawing/2014/main" id="{D0789EE4-FD67-439E-A176-00DDCD066BC0}"/>
              </a:ext>
            </a:extLst>
          </p:cNvPr>
          <p:cNvSpPr/>
          <p:nvPr/>
        </p:nvSpPr>
        <p:spPr>
          <a:xfrm rot="1197500">
            <a:off x="6385781" y="1865731"/>
            <a:ext cx="576000" cy="288000"/>
          </a:xfrm>
          <a:prstGeom prst="notchedRightArrow">
            <a:avLst>
              <a:gd name="adj1" fmla="val 50000"/>
              <a:gd name="adj2" fmla="val 10291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Striped Right 3">
            <a:extLst>
              <a:ext uri="{FF2B5EF4-FFF2-40B4-BE49-F238E27FC236}">
                <a16:creationId xmlns:a16="http://schemas.microsoft.com/office/drawing/2014/main" id="{B219A9DA-5D00-4A7D-98C9-B37E2FA3A472}"/>
              </a:ext>
            </a:extLst>
          </p:cNvPr>
          <p:cNvSpPr/>
          <p:nvPr/>
        </p:nvSpPr>
        <p:spPr>
          <a:xfrm rot="19641574">
            <a:off x="5396697" y="2825895"/>
            <a:ext cx="576000" cy="288000"/>
          </a:xfrm>
          <a:prstGeom prst="leftRightArrow">
            <a:avLst>
              <a:gd name="adj1" fmla="val 50000"/>
              <a:gd name="adj2" fmla="val 69455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19050" dir="5400000" algn="ctr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</p:spPr>
        <p:txBody>
          <a:bodyPr vert="vert270">
            <a:normAutofit fontScale="90000"/>
          </a:bodyPr>
          <a:lstStyle/>
          <a:p>
            <a:pPr>
              <a:tabLst>
                <a:tab pos="3051175" algn="l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P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ersonification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cross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isciplines 2018</a:t>
            </a:r>
            <a:b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Social calculus, agentive grammar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</a:br>
            <a:r>
              <a:rPr lang="en-US" sz="27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and the beginnings of language</a:t>
            </a:r>
            <a:endParaRPr lang="en-GB" sz="3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2DEE1-6EA4-4580-986C-5B3B96A575C0}"/>
              </a:ext>
            </a:extLst>
          </p:cNvPr>
          <p:cNvSpPr/>
          <p:nvPr/>
        </p:nvSpPr>
        <p:spPr>
          <a:xfrm>
            <a:off x="6834608" y="0"/>
            <a:ext cx="5357392" cy="1388722"/>
          </a:xfrm>
          <a:prstGeom prst="rect">
            <a:avLst/>
          </a:prstGeom>
          <a:noFill/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Route to Self-Modelling &amp; Language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D3F4F6-BCAE-4E2F-AE37-CA804E7A64B4}"/>
              </a:ext>
            </a:extLst>
          </p:cNvPr>
          <p:cNvCxnSpPr/>
          <p:nvPr/>
        </p:nvCxnSpPr>
        <p:spPr>
          <a:xfrm>
            <a:off x="1440000" y="0"/>
            <a:ext cx="0" cy="68580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Hexagon 24">
            <a:extLst>
              <a:ext uri="{FF2B5EF4-FFF2-40B4-BE49-F238E27FC236}">
                <a16:creationId xmlns:a16="http://schemas.microsoft.com/office/drawing/2014/main" id="{3EDD01DE-BB7D-4949-8A33-9BAF93BDEDB8}"/>
              </a:ext>
            </a:extLst>
          </p:cNvPr>
          <p:cNvSpPr/>
          <p:nvPr/>
        </p:nvSpPr>
        <p:spPr>
          <a:xfrm>
            <a:off x="4084089" y="3755788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rgbClr val="C00000"/>
                </a:solidFill>
              </a:rPr>
              <a:t>A-Relationship-B Social calculus</a:t>
            </a: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5B009921-918E-4A71-9429-34A0E7E0C858}"/>
              </a:ext>
            </a:extLst>
          </p:cNvPr>
          <p:cNvSpPr/>
          <p:nvPr/>
        </p:nvSpPr>
        <p:spPr>
          <a:xfrm>
            <a:off x="1708089" y="1404090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Large social groups</a:t>
            </a:r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FBB6660A-7B6B-4EAC-AD9A-3470639F141B}"/>
              </a:ext>
            </a:extLst>
          </p:cNvPr>
          <p:cNvSpPr/>
          <p:nvPr/>
        </p:nvSpPr>
        <p:spPr>
          <a:xfrm>
            <a:off x="1708089" y="2983603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Large brains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EDB5CD22-C78E-418B-A72B-CDF1AF141C1A}"/>
              </a:ext>
            </a:extLst>
          </p:cNvPr>
          <p:cNvSpPr/>
          <p:nvPr/>
        </p:nvSpPr>
        <p:spPr>
          <a:xfrm>
            <a:off x="4084089" y="2187755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Joint Enterprise</a:t>
            </a: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F52ABFFF-BF01-401A-9207-E01EC4DF15B7}"/>
              </a:ext>
            </a:extLst>
          </p:cNvPr>
          <p:cNvSpPr/>
          <p:nvPr/>
        </p:nvSpPr>
        <p:spPr>
          <a:xfrm>
            <a:off x="6460089" y="2977675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Extrinsic communication system</a:t>
            </a: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D30AD436-24F8-484D-8188-525946DBA8FC}"/>
              </a:ext>
            </a:extLst>
          </p:cNvPr>
          <p:cNvSpPr/>
          <p:nvPr/>
        </p:nvSpPr>
        <p:spPr>
          <a:xfrm>
            <a:off x="6460089" y="4549550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Shared social calculus</a:t>
            </a: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33029431-FE12-4C92-B807-3AA827D55B05}"/>
              </a:ext>
            </a:extLst>
          </p:cNvPr>
          <p:cNvSpPr/>
          <p:nvPr/>
        </p:nvSpPr>
        <p:spPr>
          <a:xfrm>
            <a:off x="4084089" y="5327663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rgbClr val="008000"/>
                </a:solidFill>
              </a:rPr>
              <a:t>Self-modelling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62FB829D-BA41-42BA-9D81-69F88023B2BC}"/>
              </a:ext>
            </a:extLst>
          </p:cNvPr>
          <p:cNvSpPr/>
          <p:nvPr/>
        </p:nvSpPr>
        <p:spPr>
          <a:xfrm rot="1800000">
            <a:off x="4048877" y="2344250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B1A90104-D2B3-4E36-A717-3C35658AF2FB}"/>
              </a:ext>
            </a:extLst>
          </p:cNvPr>
          <p:cNvSpPr/>
          <p:nvPr/>
        </p:nvSpPr>
        <p:spPr>
          <a:xfrm rot="5400000">
            <a:off x="2878089" y="2769847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481FC34-A122-4136-A1A5-1325C49804FA}"/>
              </a:ext>
            </a:extLst>
          </p:cNvPr>
          <p:cNvSpPr/>
          <p:nvPr/>
        </p:nvSpPr>
        <p:spPr>
          <a:xfrm rot="1800000">
            <a:off x="6459300" y="3141205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Left 36">
            <a:extLst>
              <a:ext uri="{FF2B5EF4-FFF2-40B4-BE49-F238E27FC236}">
                <a16:creationId xmlns:a16="http://schemas.microsoft.com/office/drawing/2014/main" id="{11011AA4-AF9F-43FA-9D46-9181F1E16D8E}"/>
              </a:ext>
            </a:extLst>
          </p:cNvPr>
          <p:cNvSpPr/>
          <p:nvPr/>
        </p:nvSpPr>
        <p:spPr>
          <a:xfrm rot="9000000">
            <a:off x="4094741" y="3191733"/>
            <a:ext cx="360000" cy="288000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38A77435-2C25-483A-A47A-0B776ED0EB59}"/>
              </a:ext>
            </a:extLst>
          </p:cNvPr>
          <p:cNvSpPr/>
          <p:nvPr/>
        </p:nvSpPr>
        <p:spPr>
          <a:xfrm rot="5400000">
            <a:off x="7630089" y="4331788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B3FBB3F3-A4D0-4B4A-92D6-9E2114BB9BED}"/>
              </a:ext>
            </a:extLst>
          </p:cNvPr>
          <p:cNvSpPr/>
          <p:nvPr/>
        </p:nvSpPr>
        <p:spPr>
          <a:xfrm rot="1800000">
            <a:off x="6467703" y="4706240"/>
            <a:ext cx="360000" cy="288000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90BAD354-5D4A-4A91-A8D6-80422A126A10}"/>
              </a:ext>
            </a:extLst>
          </p:cNvPr>
          <p:cNvSpPr/>
          <p:nvPr/>
        </p:nvSpPr>
        <p:spPr>
          <a:xfrm rot="9000000">
            <a:off x="6426723" y="5446490"/>
            <a:ext cx="360000" cy="288000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Hexagon 55">
            <a:extLst>
              <a:ext uri="{FF2B5EF4-FFF2-40B4-BE49-F238E27FC236}">
                <a16:creationId xmlns:a16="http://schemas.microsoft.com/office/drawing/2014/main" id="{4267F57B-3AF3-41A2-82F1-6B4074BADF3C}"/>
              </a:ext>
            </a:extLst>
          </p:cNvPr>
          <p:cNvSpPr/>
          <p:nvPr/>
        </p:nvSpPr>
        <p:spPr>
          <a:xfrm>
            <a:off x="6460089" y="1404090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Extrinsic signalling system</a:t>
            </a: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6EE69B4B-3FE5-48C0-93CE-FFD99579D3EE}"/>
              </a:ext>
            </a:extLst>
          </p:cNvPr>
          <p:cNvSpPr/>
          <p:nvPr/>
        </p:nvSpPr>
        <p:spPr>
          <a:xfrm rot="5400000">
            <a:off x="7630089" y="2758484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Hexagon 57">
            <a:extLst>
              <a:ext uri="{FF2B5EF4-FFF2-40B4-BE49-F238E27FC236}">
                <a16:creationId xmlns:a16="http://schemas.microsoft.com/office/drawing/2014/main" id="{9EA65CE5-E8FF-41BE-A09C-5FEE56CFFECD}"/>
              </a:ext>
            </a:extLst>
          </p:cNvPr>
          <p:cNvSpPr/>
          <p:nvPr/>
        </p:nvSpPr>
        <p:spPr>
          <a:xfrm>
            <a:off x="8836089" y="5327663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rgbClr val="008000"/>
                </a:solidFill>
              </a:rPr>
              <a:t>Intrinsic communication system - LANGUAGE</a:t>
            </a:r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831FE5D8-BE12-4084-9C07-A9A24BED5C5A}"/>
              </a:ext>
            </a:extLst>
          </p:cNvPr>
          <p:cNvSpPr/>
          <p:nvPr/>
        </p:nvSpPr>
        <p:spPr>
          <a:xfrm rot="1800000">
            <a:off x="8802723" y="5491011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950ABF82-DC27-455A-9A92-31958EC694B4}"/>
              </a:ext>
            </a:extLst>
          </p:cNvPr>
          <p:cNvSpPr/>
          <p:nvPr/>
        </p:nvSpPr>
        <p:spPr>
          <a:xfrm rot="16200000">
            <a:off x="5249798" y="5117726"/>
            <a:ext cx="360000" cy="288000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Hexagon 60">
            <a:extLst>
              <a:ext uri="{FF2B5EF4-FFF2-40B4-BE49-F238E27FC236}">
                <a16:creationId xmlns:a16="http://schemas.microsoft.com/office/drawing/2014/main" id="{379E4298-66F2-4725-9BDD-FC6565987467}"/>
              </a:ext>
            </a:extLst>
          </p:cNvPr>
          <p:cNvSpPr/>
          <p:nvPr/>
        </p:nvSpPr>
        <p:spPr>
          <a:xfrm>
            <a:off x="4079776" y="620688"/>
            <a:ext cx="2700000" cy="1440000"/>
          </a:xfrm>
          <a:prstGeom prst="hexagon">
            <a:avLst>
              <a:gd name="adj" fmla="val 30780"/>
              <a:gd name="vf" fmla="val 11547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rgbClr val="C00000"/>
                </a:solidFill>
              </a:rPr>
              <a:t>Relationship-A Social arithmetic</a:t>
            </a:r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4A94AB4A-C4A9-4A05-BB41-1B700D840BBA}"/>
              </a:ext>
            </a:extLst>
          </p:cNvPr>
          <p:cNvSpPr/>
          <p:nvPr/>
        </p:nvSpPr>
        <p:spPr>
          <a:xfrm rot="9000000">
            <a:off x="4094740" y="1609031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C9047292-0B0D-49F8-A419-C356D86CEF8A}"/>
              </a:ext>
            </a:extLst>
          </p:cNvPr>
          <p:cNvSpPr/>
          <p:nvPr/>
        </p:nvSpPr>
        <p:spPr>
          <a:xfrm rot="1800000">
            <a:off x="4048878" y="3944179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DE461A6C-8779-412E-92E0-72AD79728015}"/>
              </a:ext>
            </a:extLst>
          </p:cNvPr>
          <p:cNvSpPr/>
          <p:nvPr/>
        </p:nvSpPr>
        <p:spPr>
          <a:xfrm rot="5400000">
            <a:off x="5249776" y="3545851"/>
            <a:ext cx="360000" cy="288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40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75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25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872</Words>
  <Application>Microsoft Office PowerPoint</Application>
  <PresentationFormat>Widescreen</PresentationFormat>
  <Paragraphs>169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Copperplate Gothic Light</vt:lpstr>
      <vt:lpstr>Corbel</vt:lpstr>
      <vt:lpstr>Humanst521 BT</vt:lpstr>
      <vt:lpstr>Stencil</vt:lpstr>
      <vt:lpstr>Wingdings</vt:lpstr>
      <vt:lpstr>Office Theme</vt:lpstr>
      <vt:lpstr>Personification Across Disciplines 2018 Durham University, September 17 – 19  </vt:lpstr>
      <vt:lpstr>Personification Across Disciplines 2018 Social calculus, agentive grammar and the beginnings of language</vt:lpstr>
      <vt:lpstr>Personification Across Disciplines 2018 Social calculus, agentive grammar and the beginnings of language</vt:lpstr>
      <vt:lpstr>Personification Across Disciplines 2018 Social calculus, agentive grammar and the beginnings of language</vt:lpstr>
      <vt:lpstr>Personification Across Disciplines 2018 Social calculus, agentive grammar and the beginnings of language</vt:lpstr>
      <vt:lpstr>Personification Across Disciplines 2018 Social calculus, agentive grammar and the beginnings of language</vt:lpstr>
      <vt:lpstr>Personification Across Disciplines 2018 Social calculus, agentive grammar and the beginnings of language</vt:lpstr>
      <vt:lpstr>Personification Across Disciplines 2018 Social calculus, agentive grammar and the beginnings of language</vt:lpstr>
      <vt:lpstr>Personification Across Disciplines 2018 Social calculus, agentive grammar and the beginnings of language</vt:lpstr>
      <vt:lpstr>Personification Across Disciplines 2018 Durham University, September 17 – 19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Psycholinguistics and the -isms</dc:title>
  <dc:creator>Martin Edwardes</dc:creator>
  <cp:lastModifiedBy>Martin Edwardes</cp:lastModifiedBy>
  <cp:revision>432</cp:revision>
  <dcterms:created xsi:type="dcterms:W3CDTF">2013-07-15T11:34:14Z</dcterms:created>
  <dcterms:modified xsi:type="dcterms:W3CDTF">2019-12-30T14:51:30Z</dcterms:modified>
</cp:coreProperties>
</file>