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76" r:id="rId3"/>
    <p:sldId id="281" r:id="rId4"/>
    <p:sldId id="282" r:id="rId5"/>
    <p:sldId id="284" r:id="rId6"/>
    <p:sldId id="289" r:id="rId7"/>
    <p:sldId id="290" r:id="rId8"/>
    <p:sldId id="285" r:id="rId9"/>
    <p:sldId id="286" r:id="rId10"/>
    <p:sldId id="287" r:id="rId11"/>
    <p:sldId id="288" r:id="rId12"/>
    <p:sldId id="283" r:id="rId13"/>
    <p:sldId id="291"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CCCC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35" autoAdjust="0"/>
    <p:restoredTop sz="96357" autoAdjust="0"/>
  </p:normalViewPr>
  <p:slideViewPr>
    <p:cSldViewPr>
      <p:cViewPr varScale="1">
        <p:scale>
          <a:sx n="110" d="100"/>
          <a:sy n="110" d="100"/>
        </p:scale>
        <p:origin x="654" y="10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AC30BA-1AD0-4239-AF01-0244D710D41D}" type="datetimeFigureOut">
              <a:rPr lang="en-GB" smtClean="0"/>
              <a:t>16/03/2020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171A90-C057-4E4E-A3BC-C446739D087F}" type="slidenum">
              <a:rPr lang="en-GB" smtClean="0"/>
              <a:t>‹#›</a:t>
            </a:fld>
            <a:endParaRPr lang="en-GB"/>
          </a:p>
        </p:txBody>
      </p:sp>
    </p:spTree>
    <p:extLst>
      <p:ext uri="{BB962C8B-B14F-4D97-AF65-F5344CB8AC3E}">
        <p14:creationId xmlns:p14="http://schemas.microsoft.com/office/powerpoint/2010/main" val="574648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171A90-C057-4E4E-A3BC-C446739D087F}" type="slidenum">
              <a:rPr lang="en-GB" smtClean="0"/>
              <a:t>3</a:t>
            </a:fld>
            <a:endParaRPr lang="en-GB"/>
          </a:p>
        </p:txBody>
      </p:sp>
    </p:spTree>
    <p:extLst>
      <p:ext uri="{BB962C8B-B14F-4D97-AF65-F5344CB8AC3E}">
        <p14:creationId xmlns:p14="http://schemas.microsoft.com/office/powerpoint/2010/main" val="3498364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171A90-C057-4E4E-A3BC-C446739D087F}" type="slidenum">
              <a:rPr lang="en-GB" smtClean="0"/>
              <a:t>12</a:t>
            </a:fld>
            <a:endParaRPr lang="en-GB"/>
          </a:p>
        </p:txBody>
      </p:sp>
    </p:spTree>
    <p:extLst>
      <p:ext uri="{BB962C8B-B14F-4D97-AF65-F5344CB8AC3E}">
        <p14:creationId xmlns:p14="http://schemas.microsoft.com/office/powerpoint/2010/main" val="2616642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171A90-C057-4E4E-A3BC-C446739D087F}" type="slidenum">
              <a:rPr lang="en-GB" smtClean="0"/>
              <a:t>13</a:t>
            </a:fld>
            <a:endParaRPr lang="en-GB"/>
          </a:p>
        </p:txBody>
      </p:sp>
    </p:spTree>
    <p:extLst>
      <p:ext uri="{BB962C8B-B14F-4D97-AF65-F5344CB8AC3E}">
        <p14:creationId xmlns:p14="http://schemas.microsoft.com/office/powerpoint/2010/main" val="615146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171A90-C057-4E4E-A3BC-C446739D087F}" type="slidenum">
              <a:rPr lang="en-GB" smtClean="0"/>
              <a:t>4</a:t>
            </a:fld>
            <a:endParaRPr lang="en-GB"/>
          </a:p>
        </p:txBody>
      </p:sp>
    </p:spTree>
    <p:extLst>
      <p:ext uri="{BB962C8B-B14F-4D97-AF65-F5344CB8AC3E}">
        <p14:creationId xmlns:p14="http://schemas.microsoft.com/office/powerpoint/2010/main" val="2113262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171A90-C057-4E4E-A3BC-C446739D087F}" type="slidenum">
              <a:rPr lang="en-GB" smtClean="0"/>
              <a:t>5</a:t>
            </a:fld>
            <a:endParaRPr lang="en-GB"/>
          </a:p>
        </p:txBody>
      </p:sp>
    </p:spTree>
    <p:extLst>
      <p:ext uri="{BB962C8B-B14F-4D97-AF65-F5344CB8AC3E}">
        <p14:creationId xmlns:p14="http://schemas.microsoft.com/office/powerpoint/2010/main" val="223335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171A90-C057-4E4E-A3BC-C446739D087F}" type="slidenum">
              <a:rPr lang="en-GB" smtClean="0"/>
              <a:t>6</a:t>
            </a:fld>
            <a:endParaRPr lang="en-GB"/>
          </a:p>
        </p:txBody>
      </p:sp>
    </p:spTree>
    <p:extLst>
      <p:ext uri="{BB962C8B-B14F-4D97-AF65-F5344CB8AC3E}">
        <p14:creationId xmlns:p14="http://schemas.microsoft.com/office/powerpoint/2010/main" val="958251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171A90-C057-4E4E-A3BC-C446739D087F}" type="slidenum">
              <a:rPr lang="en-GB" smtClean="0"/>
              <a:t>7</a:t>
            </a:fld>
            <a:endParaRPr lang="en-GB"/>
          </a:p>
        </p:txBody>
      </p:sp>
    </p:spTree>
    <p:extLst>
      <p:ext uri="{BB962C8B-B14F-4D97-AF65-F5344CB8AC3E}">
        <p14:creationId xmlns:p14="http://schemas.microsoft.com/office/powerpoint/2010/main" val="2072671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171A90-C057-4E4E-A3BC-C446739D087F}" type="slidenum">
              <a:rPr lang="en-GB" smtClean="0"/>
              <a:t>8</a:t>
            </a:fld>
            <a:endParaRPr lang="en-GB"/>
          </a:p>
        </p:txBody>
      </p:sp>
    </p:spTree>
    <p:extLst>
      <p:ext uri="{BB962C8B-B14F-4D97-AF65-F5344CB8AC3E}">
        <p14:creationId xmlns:p14="http://schemas.microsoft.com/office/powerpoint/2010/main" val="3486973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171A90-C057-4E4E-A3BC-C446739D087F}" type="slidenum">
              <a:rPr lang="en-GB" smtClean="0"/>
              <a:t>9</a:t>
            </a:fld>
            <a:endParaRPr lang="en-GB"/>
          </a:p>
        </p:txBody>
      </p:sp>
    </p:spTree>
    <p:extLst>
      <p:ext uri="{BB962C8B-B14F-4D97-AF65-F5344CB8AC3E}">
        <p14:creationId xmlns:p14="http://schemas.microsoft.com/office/powerpoint/2010/main" val="790022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171A90-C057-4E4E-A3BC-C446739D087F}" type="slidenum">
              <a:rPr lang="en-GB" smtClean="0"/>
              <a:t>10</a:t>
            </a:fld>
            <a:endParaRPr lang="en-GB"/>
          </a:p>
        </p:txBody>
      </p:sp>
    </p:spTree>
    <p:extLst>
      <p:ext uri="{BB962C8B-B14F-4D97-AF65-F5344CB8AC3E}">
        <p14:creationId xmlns:p14="http://schemas.microsoft.com/office/powerpoint/2010/main" val="1566455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171A90-C057-4E4E-A3BC-C446739D087F}" type="slidenum">
              <a:rPr lang="en-GB" smtClean="0"/>
              <a:t>11</a:t>
            </a:fld>
            <a:endParaRPr lang="en-GB"/>
          </a:p>
        </p:txBody>
      </p:sp>
    </p:spTree>
    <p:extLst>
      <p:ext uri="{BB962C8B-B14F-4D97-AF65-F5344CB8AC3E}">
        <p14:creationId xmlns:p14="http://schemas.microsoft.com/office/powerpoint/2010/main" val="708058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915FB12-BE0D-43CE-A139-F31923BBE6CE}" type="datetimeFigureOut">
              <a:rPr lang="en-GB" smtClean="0"/>
              <a:pPr/>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15FB12-BE0D-43CE-A139-F31923BBE6CE}" type="datetimeFigureOut">
              <a:rPr lang="en-GB" smtClean="0"/>
              <a:pPr/>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15FB12-BE0D-43CE-A139-F31923BBE6CE}" type="datetimeFigureOut">
              <a:rPr lang="en-GB" smtClean="0"/>
              <a:pPr/>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15FB12-BE0D-43CE-A139-F31923BBE6CE}" type="datetimeFigureOut">
              <a:rPr lang="en-GB" smtClean="0"/>
              <a:pPr/>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15FB12-BE0D-43CE-A139-F31923BBE6CE}" type="datetimeFigureOut">
              <a:rPr lang="en-GB" smtClean="0"/>
              <a:pPr/>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915FB12-BE0D-43CE-A139-F31923BBE6CE}" type="datetimeFigureOut">
              <a:rPr lang="en-GB" smtClean="0"/>
              <a:pPr/>
              <a:t>16/03/2020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915FB12-BE0D-43CE-A139-F31923BBE6CE}" type="datetimeFigureOut">
              <a:rPr lang="en-GB" smtClean="0"/>
              <a:pPr/>
              <a:t>16/03/2020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915FB12-BE0D-43CE-A139-F31923BBE6CE}" type="datetimeFigureOut">
              <a:rPr lang="en-GB" smtClean="0"/>
              <a:pPr/>
              <a:t>16/03/2020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5FB12-BE0D-43CE-A139-F31923BBE6CE}" type="datetimeFigureOut">
              <a:rPr lang="en-GB" smtClean="0"/>
              <a:pPr/>
              <a:t>16/03/2020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15FB12-BE0D-43CE-A139-F31923BBE6CE}" type="datetimeFigureOut">
              <a:rPr lang="en-GB" smtClean="0"/>
              <a:pPr/>
              <a:t>16/03/2020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15FB12-BE0D-43CE-A139-F31923BBE6CE}" type="datetimeFigureOut">
              <a:rPr lang="en-GB" smtClean="0"/>
              <a:pPr/>
              <a:t>16/03/2020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FFCC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5FB12-BE0D-43CE-A139-F31923BBE6CE}" type="datetimeFigureOut">
              <a:rPr lang="en-GB" smtClean="0"/>
              <a:pPr/>
              <a:t>16/03/2020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08CD7-5A4E-427F-A646-6581E9CDF2D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0" y="0"/>
            <a:ext cx="9144000" cy="1997460"/>
          </a:xfrm>
        </p:spPr>
        <p:txBody>
          <a:bodyPr>
            <a:normAutofit/>
          </a:bodyPr>
          <a:lstStyle/>
          <a:p>
            <a:pPr>
              <a:defRPr/>
            </a:pPr>
            <a:r>
              <a:rPr lang="en-GB" sz="2400" b="1" dirty="0">
                <a:solidFill>
                  <a:srgbClr val="0070C0"/>
                </a:solidFill>
                <a:effectLst>
                  <a:outerShdw blurRad="38100" dist="38100" dir="2700000" algn="tl">
                    <a:srgbClr val="000000">
                      <a:alpha val="43137"/>
                    </a:srgbClr>
                  </a:outerShdw>
                </a:effectLst>
                <a:latin typeface="+mn-lt"/>
              </a:rPr>
              <a:t>6SSEL045 – Language Origins</a:t>
            </a:r>
            <a:br>
              <a:rPr lang="en-GB" sz="2400" b="1" dirty="0">
                <a:solidFill>
                  <a:srgbClr val="0070C0"/>
                </a:solidFill>
                <a:effectLst>
                  <a:outerShdw blurRad="38100" dist="38100" dir="2700000" algn="tl">
                    <a:srgbClr val="000000">
                      <a:alpha val="43137"/>
                    </a:srgbClr>
                  </a:outerShdw>
                </a:effectLst>
                <a:latin typeface="+mn-lt"/>
              </a:rPr>
            </a:br>
            <a:r>
              <a:rPr lang="en-GB" sz="4800" b="1" dirty="0">
                <a:solidFill>
                  <a:srgbClr val="0070C0"/>
                </a:solidFill>
                <a:effectLst>
                  <a:outerShdw blurRad="38100" dist="38100" dir="2700000" algn="tl">
                    <a:srgbClr val="000000">
                      <a:alpha val="43137"/>
                    </a:srgbClr>
                  </a:outerShdw>
                </a:effectLst>
                <a:latin typeface="+mn-lt"/>
              </a:rPr>
              <a:t>Lecture 10</a:t>
            </a:r>
            <a:br>
              <a:rPr lang="en-GB" sz="4800" b="1" dirty="0">
                <a:solidFill>
                  <a:srgbClr val="0070C0"/>
                </a:solidFill>
                <a:effectLst>
                  <a:outerShdw blurRad="38100" dist="38100" dir="2700000" algn="tl">
                    <a:srgbClr val="000000">
                      <a:alpha val="43137"/>
                    </a:srgbClr>
                  </a:outerShdw>
                </a:effectLst>
                <a:latin typeface="+mn-lt"/>
              </a:rPr>
            </a:br>
            <a:r>
              <a:rPr lang="en-GB" sz="4800" b="1" dirty="0">
                <a:solidFill>
                  <a:srgbClr val="0070C0"/>
                </a:solidFill>
                <a:effectLst>
                  <a:outerShdw blurRad="38100" dist="38100" dir="2700000" algn="tl">
                    <a:srgbClr val="000000">
                      <a:alpha val="43137"/>
                    </a:srgbClr>
                  </a:outerShdw>
                </a:effectLst>
                <a:latin typeface="+mn-lt"/>
              </a:rPr>
              <a:t>Self-Awareness and Language</a:t>
            </a:r>
            <a:endParaRPr lang="en-GB" sz="4800" dirty="0">
              <a:solidFill>
                <a:srgbClr val="0070C0"/>
              </a:solidFill>
              <a:effectLst>
                <a:outerShdw blurRad="38100" dist="38100" dir="2700000" algn="tl">
                  <a:srgbClr val="000000">
                    <a:alpha val="43137"/>
                  </a:srgbClr>
                </a:outerShdw>
              </a:effectLst>
              <a:latin typeface="+mn-lt"/>
            </a:endParaRPr>
          </a:p>
        </p:txBody>
      </p:sp>
      <p:pic>
        <p:nvPicPr>
          <p:cNvPr id="3" name="Picture 2">
            <a:extLst>
              <a:ext uri="{FF2B5EF4-FFF2-40B4-BE49-F238E27FC236}">
                <a16:creationId xmlns:a16="http://schemas.microsoft.com/office/drawing/2014/main" id="{A79C1DCF-BABF-4816-9BB5-C88A9B2426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107" y="2564904"/>
            <a:ext cx="11093785" cy="36609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FF0000"/>
                </a:solidFill>
                <a:effectLst>
                  <a:outerShdw blurRad="38100" dist="38100" dir="2700000" algn="tl">
                    <a:srgbClr val="000000">
                      <a:alpha val="43137"/>
                    </a:srgbClr>
                  </a:outerShdw>
                </a:effectLst>
              </a:rPr>
              <a:t>(4)</a:t>
            </a:r>
            <a:r>
              <a:rPr lang="en-GB" sz="4000" b="1" dirty="0">
                <a:solidFill>
                  <a:srgbClr val="0070C0"/>
                </a:solidFill>
                <a:effectLst>
                  <a:outerShdw blurRad="38100" dist="38100" dir="2700000" algn="tl">
                    <a:srgbClr val="000000">
                      <a:alpha val="43137"/>
                    </a:srgbClr>
                  </a:outerShdw>
                </a:effectLst>
              </a:rPr>
              <a:t> </a:t>
            </a:r>
            <a:r>
              <a:rPr lang="en-GB" sz="4000" b="1" dirty="0">
                <a:solidFill>
                  <a:srgbClr val="0070C0"/>
                </a:solidFill>
                <a:effectLst>
                  <a:outerShdw blurRad="38100" dist="38100" dir="2700000" algn="tl">
                    <a:srgbClr val="000000">
                      <a:alpha val="43137"/>
                    </a:srgbClr>
                  </a:outerShdw>
                </a:effectLst>
                <a:latin typeface="+mn-lt"/>
              </a:rPr>
              <a:t>Out of Sight</a:t>
            </a:r>
            <a:br>
              <a:rPr lang="en-GB" sz="4000" b="1" dirty="0">
                <a:solidFill>
                  <a:srgbClr val="0070C0"/>
                </a:solidFill>
                <a:effectLst>
                  <a:outerShdw blurRad="38100" dist="38100" dir="2700000" algn="tl">
                    <a:srgbClr val="000000">
                      <a:alpha val="43137"/>
                    </a:srgbClr>
                  </a:outerShdw>
                </a:effectLst>
                <a:latin typeface="+mn-lt"/>
              </a:rPr>
            </a:br>
            <a:r>
              <a:rPr lang="en-GB" sz="4000" b="1" dirty="0">
                <a:solidFill>
                  <a:srgbClr val="0070C0"/>
                </a:solidFill>
                <a:effectLst>
                  <a:outerShdw blurRad="38100" dist="38100" dir="2700000" algn="tl">
                    <a:srgbClr val="000000">
                      <a:alpha val="43137"/>
                    </a:srgbClr>
                  </a:outerShdw>
                </a:effectLst>
                <a:latin typeface="+mn-lt"/>
              </a:rPr>
              <a:t>Not Out of Mind</a:t>
            </a:r>
          </a:p>
        </p:txBody>
      </p:sp>
      <p:pic>
        <p:nvPicPr>
          <p:cNvPr id="4" name="Picture 3">
            <a:extLst>
              <a:ext uri="{FF2B5EF4-FFF2-40B4-BE49-F238E27FC236}">
                <a16:creationId xmlns:a16="http://schemas.microsoft.com/office/drawing/2014/main" id="{694093EC-3D01-467A-ADA3-2529AE1FF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872" y="3885423"/>
            <a:ext cx="4223792" cy="2984813"/>
          </a:xfrm>
          <a:prstGeom prst="rect">
            <a:avLst/>
          </a:prstGeom>
        </p:spPr>
      </p:pic>
      <p:pic>
        <p:nvPicPr>
          <p:cNvPr id="6" name="Picture 5">
            <a:extLst>
              <a:ext uri="{FF2B5EF4-FFF2-40B4-BE49-F238E27FC236}">
                <a16:creationId xmlns:a16="http://schemas.microsoft.com/office/drawing/2014/main" id="{0BF09F93-7A6F-4D70-86F5-644695991C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5216" y="849150"/>
            <a:ext cx="3329743" cy="3619286"/>
          </a:xfrm>
          <a:prstGeom prst="rect">
            <a:avLst/>
          </a:prstGeom>
        </p:spPr>
      </p:pic>
      <p:pic>
        <p:nvPicPr>
          <p:cNvPr id="8" name="Picture 7">
            <a:extLst>
              <a:ext uri="{FF2B5EF4-FFF2-40B4-BE49-F238E27FC236}">
                <a16:creationId xmlns:a16="http://schemas.microsoft.com/office/drawing/2014/main" id="{4DCB4E0C-DB04-4EAC-AB85-E18DC3935F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8903" y="692696"/>
            <a:ext cx="4363761" cy="2984813"/>
          </a:xfrm>
          <a:prstGeom prst="rect">
            <a:avLst/>
          </a:prstGeom>
        </p:spPr>
      </p:pic>
      <p:pic>
        <p:nvPicPr>
          <p:cNvPr id="10" name="Picture 9">
            <a:extLst>
              <a:ext uri="{FF2B5EF4-FFF2-40B4-BE49-F238E27FC236}">
                <a16:creationId xmlns:a16="http://schemas.microsoft.com/office/drawing/2014/main" id="{636E09CF-2858-4609-BCD3-BB4A2844B9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5216" y="4517036"/>
            <a:ext cx="6323656" cy="2353200"/>
          </a:xfrm>
          <a:prstGeom prst="rect">
            <a:avLst/>
          </a:prstGeom>
        </p:spPr>
      </p:pic>
      <p:sp>
        <p:nvSpPr>
          <p:cNvPr id="11" name="Callout: Down Arrow 10">
            <a:extLst>
              <a:ext uri="{FF2B5EF4-FFF2-40B4-BE49-F238E27FC236}">
                <a16:creationId xmlns:a16="http://schemas.microsoft.com/office/drawing/2014/main" id="{83EEE46E-BD66-4443-955E-4783AA0914CA}"/>
              </a:ext>
            </a:extLst>
          </p:cNvPr>
          <p:cNvSpPr/>
          <p:nvPr/>
        </p:nvSpPr>
        <p:spPr>
          <a:xfrm>
            <a:off x="1525216" y="0"/>
            <a:ext cx="10547448" cy="98072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Things we cannot see but know are there, and can discuss</a:t>
            </a:r>
          </a:p>
        </p:txBody>
      </p:sp>
      <p:sp>
        <p:nvSpPr>
          <p:cNvPr id="12" name="TextBox 11">
            <a:extLst>
              <a:ext uri="{FF2B5EF4-FFF2-40B4-BE49-F238E27FC236}">
                <a16:creationId xmlns:a16="http://schemas.microsoft.com/office/drawing/2014/main" id="{544DFE6E-99A5-4812-B8F3-29AD24340206}"/>
              </a:ext>
            </a:extLst>
          </p:cNvPr>
          <p:cNvSpPr txBox="1"/>
          <p:nvPr/>
        </p:nvSpPr>
        <p:spPr>
          <a:xfrm>
            <a:off x="4854959" y="2474127"/>
            <a:ext cx="664977" cy="646331"/>
          </a:xfrm>
          <a:prstGeom prst="rect">
            <a:avLst/>
          </a:prstGeom>
          <a:noFill/>
        </p:spPr>
        <p:txBody>
          <a:bodyPr wrap="square" rtlCol="0">
            <a:spAutoFit/>
          </a:bodyPr>
          <a:lstStyle/>
          <a:p>
            <a:r>
              <a:rPr lang="en-GB" b="1" dirty="0">
                <a:solidFill>
                  <a:srgbClr val="FF0000"/>
                </a:solidFill>
              </a:rPr>
              <a:t>The</a:t>
            </a:r>
          </a:p>
          <a:p>
            <a:r>
              <a:rPr lang="en-GB" b="1" dirty="0">
                <a:solidFill>
                  <a:srgbClr val="FF0000"/>
                </a:solidFill>
              </a:rPr>
              <a:t>past</a:t>
            </a:r>
          </a:p>
        </p:txBody>
      </p:sp>
      <p:sp>
        <p:nvSpPr>
          <p:cNvPr id="13" name="TextBox 12">
            <a:extLst>
              <a:ext uri="{FF2B5EF4-FFF2-40B4-BE49-F238E27FC236}">
                <a16:creationId xmlns:a16="http://schemas.microsoft.com/office/drawing/2014/main" id="{462DF057-46BB-4309-92A3-390CD3AC5A13}"/>
              </a:ext>
            </a:extLst>
          </p:cNvPr>
          <p:cNvSpPr txBox="1"/>
          <p:nvPr/>
        </p:nvSpPr>
        <p:spPr>
          <a:xfrm>
            <a:off x="6902608" y="2000436"/>
            <a:ext cx="806295" cy="646331"/>
          </a:xfrm>
          <a:prstGeom prst="rect">
            <a:avLst/>
          </a:prstGeom>
          <a:noFill/>
        </p:spPr>
        <p:txBody>
          <a:bodyPr wrap="square" rtlCol="0">
            <a:spAutoFit/>
          </a:bodyPr>
          <a:lstStyle/>
          <a:p>
            <a:pPr algn="r"/>
            <a:r>
              <a:rPr lang="en-GB" b="1" dirty="0">
                <a:solidFill>
                  <a:schemeClr val="accent6">
                    <a:lumMod val="75000"/>
                  </a:schemeClr>
                </a:solidFill>
              </a:rPr>
              <a:t>The</a:t>
            </a:r>
          </a:p>
          <a:p>
            <a:pPr algn="r"/>
            <a:r>
              <a:rPr lang="en-GB" b="1" dirty="0">
                <a:solidFill>
                  <a:schemeClr val="accent6">
                    <a:lumMod val="75000"/>
                  </a:schemeClr>
                </a:solidFill>
              </a:rPr>
              <a:t>future</a:t>
            </a:r>
          </a:p>
        </p:txBody>
      </p:sp>
      <p:sp>
        <p:nvSpPr>
          <p:cNvPr id="14" name="TextBox 13">
            <a:extLst>
              <a:ext uri="{FF2B5EF4-FFF2-40B4-BE49-F238E27FC236}">
                <a16:creationId xmlns:a16="http://schemas.microsoft.com/office/drawing/2014/main" id="{A8970A6F-3114-474A-807E-A5427DD8E31B}"/>
              </a:ext>
            </a:extLst>
          </p:cNvPr>
          <p:cNvSpPr txBox="1"/>
          <p:nvPr/>
        </p:nvSpPr>
        <p:spPr>
          <a:xfrm>
            <a:off x="4884435" y="4121032"/>
            <a:ext cx="1071736" cy="369332"/>
          </a:xfrm>
          <a:prstGeom prst="rect">
            <a:avLst/>
          </a:prstGeom>
          <a:noFill/>
        </p:spPr>
        <p:txBody>
          <a:bodyPr wrap="square" rtlCol="0">
            <a:spAutoFit/>
          </a:bodyPr>
          <a:lstStyle/>
          <a:p>
            <a:pPr algn="ctr"/>
            <a:r>
              <a:rPr lang="en-GB" b="1" dirty="0">
                <a:solidFill>
                  <a:srgbClr val="00B050"/>
                </a:solidFill>
              </a:rPr>
              <a:t>Modality</a:t>
            </a:r>
          </a:p>
        </p:txBody>
      </p:sp>
      <p:sp>
        <p:nvSpPr>
          <p:cNvPr id="15" name="TextBox 14">
            <a:extLst>
              <a:ext uri="{FF2B5EF4-FFF2-40B4-BE49-F238E27FC236}">
                <a16:creationId xmlns:a16="http://schemas.microsoft.com/office/drawing/2014/main" id="{F22D24F5-B37E-4CEB-81E9-A42505AB1889}"/>
              </a:ext>
            </a:extLst>
          </p:cNvPr>
          <p:cNvSpPr txBox="1"/>
          <p:nvPr/>
        </p:nvSpPr>
        <p:spPr>
          <a:xfrm>
            <a:off x="7104112" y="3885423"/>
            <a:ext cx="747414" cy="369332"/>
          </a:xfrm>
          <a:prstGeom prst="rect">
            <a:avLst/>
          </a:prstGeom>
          <a:noFill/>
        </p:spPr>
        <p:txBody>
          <a:bodyPr wrap="square" rtlCol="0">
            <a:spAutoFit/>
          </a:bodyPr>
          <a:lstStyle/>
          <a:p>
            <a:pPr algn="r"/>
            <a:r>
              <a:rPr lang="en-GB" b="1" dirty="0">
                <a:solidFill>
                  <a:srgbClr val="CC9900"/>
                </a:solidFill>
              </a:rPr>
              <a:t>Irony</a:t>
            </a:r>
          </a:p>
        </p:txBody>
      </p:sp>
      <p:pic>
        <p:nvPicPr>
          <p:cNvPr id="17" name="Picture 16">
            <a:extLst>
              <a:ext uri="{FF2B5EF4-FFF2-40B4-BE49-F238E27FC236}">
                <a16:creationId xmlns:a16="http://schemas.microsoft.com/office/drawing/2014/main" id="{9E4AB5E8-41AD-4193-AC33-4182E83332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0303" y="1451359"/>
            <a:ext cx="1520689" cy="2027585"/>
          </a:xfrm>
          <a:prstGeom prst="rect">
            <a:avLst/>
          </a:prstGeom>
        </p:spPr>
      </p:pic>
      <p:sp>
        <p:nvSpPr>
          <p:cNvPr id="18" name="TextBox 17">
            <a:extLst>
              <a:ext uri="{FF2B5EF4-FFF2-40B4-BE49-F238E27FC236}">
                <a16:creationId xmlns:a16="http://schemas.microsoft.com/office/drawing/2014/main" id="{5E076682-5BB5-4C14-94F2-185A5B4AF3D7}"/>
              </a:ext>
            </a:extLst>
          </p:cNvPr>
          <p:cNvSpPr txBox="1"/>
          <p:nvPr/>
        </p:nvSpPr>
        <p:spPr>
          <a:xfrm>
            <a:off x="5420303" y="1052663"/>
            <a:ext cx="1520689" cy="369332"/>
          </a:xfrm>
          <a:prstGeom prst="rect">
            <a:avLst/>
          </a:prstGeom>
          <a:noFill/>
        </p:spPr>
        <p:txBody>
          <a:bodyPr wrap="square" rtlCol="0">
            <a:spAutoFit/>
          </a:bodyPr>
          <a:lstStyle/>
          <a:p>
            <a:pPr algn="ctr"/>
            <a:r>
              <a:rPr lang="en-GB" b="1" dirty="0">
                <a:solidFill>
                  <a:srgbClr val="0070C0"/>
                </a:solidFill>
              </a:rPr>
              <a:t>Unicorns</a:t>
            </a:r>
          </a:p>
        </p:txBody>
      </p:sp>
      <p:sp>
        <p:nvSpPr>
          <p:cNvPr id="19" name="TextBox 18">
            <a:extLst>
              <a:ext uri="{FF2B5EF4-FFF2-40B4-BE49-F238E27FC236}">
                <a16:creationId xmlns:a16="http://schemas.microsoft.com/office/drawing/2014/main" id="{E74EC640-6CAB-47A8-9FA6-CF152DBA0289}"/>
              </a:ext>
            </a:extLst>
          </p:cNvPr>
          <p:cNvSpPr txBox="1"/>
          <p:nvPr/>
        </p:nvSpPr>
        <p:spPr>
          <a:xfrm>
            <a:off x="5338742" y="3527544"/>
            <a:ext cx="1683809" cy="369332"/>
          </a:xfrm>
          <a:prstGeom prst="rect">
            <a:avLst/>
          </a:prstGeom>
          <a:noFill/>
        </p:spPr>
        <p:txBody>
          <a:bodyPr wrap="square" rtlCol="0">
            <a:spAutoFit/>
          </a:bodyPr>
          <a:lstStyle/>
          <a:p>
            <a:pPr algn="ctr"/>
            <a:r>
              <a:rPr lang="en-GB" b="1" dirty="0">
                <a:solidFill>
                  <a:srgbClr val="7030A0"/>
                </a:solidFill>
              </a:rPr>
              <a:t>And crap logic</a:t>
            </a:r>
          </a:p>
        </p:txBody>
      </p:sp>
    </p:spTree>
    <p:extLst>
      <p:ext uri="{BB962C8B-B14F-4D97-AF65-F5344CB8AC3E}">
        <p14:creationId xmlns:p14="http://schemas.microsoft.com/office/powerpoint/2010/main" val="265452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225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750" fill="hold"/>
                                        <p:tgtEl>
                                          <p:spTgt spid="6"/>
                                        </p:tgtEl>
                                        <p:attrNameLst>
                                          <p:attrName>ppt_w</p:attrName>
                                        </p:attrNameLst>
                                      </p:cBhvr>
                                      <p:tavLst>
                                        <p:tav tm="0">
                                          <p:val>
                                            <p:fltVal val="0"/>
                                          </p:val>
                                        </p:tav>
                                        <p:tav tm="100000">
                                          <p:val>
                                            <p:strVal val="#ppt_w"/>
                                          </p:val>
                                        </p:tav>
                                      </p:tavLst>
                                    </p:anim>
                                    <p:anim calcmode="lin" valueType="num">
                                      <p:cBhvr>
                                        <p:cTn id="13" dur="750" fill="hold"/>
                                        <p:tgtEl>
                                          <p:spTgt spid="6"/>
                                        </p:tgtEl>
                                        <p:attrNameLst>
                                          <p:attrName>ppt_h</p:attrName>
                                        </p:attrNameLst>
                                      </p:cBhvr>
                                      <p:tavLst>
                                        <p:tav tm="0">
                                          <p:val>
                                            <p:fltVal val="0"/>
                                          </p:val>
                                        </p:tav>
                                        <p:tav tm="100000">
                                          <p:val>
                                            <p:strVal val="#ppt_h"/>
                                          </p:val>
                                        </p:tav>
                                      </p:tavLst>
                                    </p:anim>
                                    <p:animEffect transition="in" filter="fade">
                                      <p:cBhvr>
                                        <p:cTn id="14" dur="750"/>
                                        <p:tgtEl>
                                          <p:spTgt spid="6"/>
                                        </p:tgtEl>
                                      </p:cBhvr>
                                    </p:animEffect>
                                  </p:childTnLst>
                                </p:cTn>
                              </p:par>
                            </p:childTnLst>
                          </p:cTn>
                        </p:par>
                        <p:par>
                          <p:cTn id="15" fill="hold">
                            <p:stCondLst>
                              <p:cond delay="3000"/>
                            </p:stCondLst>
                            <p:childTnLst>
                              <p:par>
                                <p:cTn id="16" presetID="53"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750" fill="hold"/>
                                        <p:tgtEl>
                                          <p:spTgt spid="12"/>
                                        </p:tgtEl>
                                        <p:attrNameLst>
                                          <p:attrName>ppt_w</p:attrName>
                                        </p:attrNameLst>
                                      </p:cBhvr>
                                      <p:tavLst>
                                        <p:tav tm="0">
                                          <p:val>
                                            <p:fltVal val="0"/>
                                          </p:val>
                                        </p:tav>
                                        <p:tav tm="100000">
                                          <p:val>
                                            <p:strVal val="#ppt_w"/>
                                          </p:val>
                                        </p:tav>
                                      </p:tavLst>
                                    </p:anim>
                                    <p:anim calcmode="lin" valueType="num">
                                      <p:cBhvr>
                                        <p:cTn id="19" dur="750" fill="hold"/>
                                        <p:tgtEl>
                                          <p:spTgt spid="12"/>
                                        </p:tgtEl>
                                        <p:attrNameLst>
                                          <p:attrName>ppt_h</p:attrName>
                                        </p:attrNameLst>
                                      </p:cBhvr>
                                      <p:tavLst>
                                        <p:tav tm="0">
                                          <p:val>
                                            <p:fltVal val="0"/>
                                          </p:val>
                                        </p:tav>
                                        <p:tav tm="100000">
                                          <p:val>
                                            <p:strVal val="#ppt_h"/>
                                          </p:val>
                                        </p:tav>
                                      </p:tavLst>
                                    </p:anim>
                                    <p:animEffect transition="in" filter="fade">
                                      <p:cBhvr>
                                        <p:cTn id="20" dur="750"/>
                                        <p:tgtEl>
                                          <p:spTgt spid="12"/>
                                        </p:tgtEl>
                                      </p:cBhvr>
                                    </p:animEffect>
                                  </p:childTnLst>
                                </p:cTn>
                              </p:par>
                            </p:childTnLst>
                          </p:cTn>
                        </p:par>
                        <p:par>
                          <p:cTn id="21" fill="hold">
                            <p:stCondLst>
                              <p:cond delay="3750"/>
                            </p:stCondLst>
                            <p:childTnLst>
                              <p:par>
                                <p:cTn id="22" presetID="53" presetClass="entr" presetSubtype="16"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750" fill="hold"/>
                                        <p:tgtEl>
                                          <p:spTgt spid="8"/>
                                        </p:tgtEl>
                                        <p:attrNameLst>
                                          <p:attrName>ppt_w</p:attrName>
                                        </p:attrNameLst>
                                      </p:cBhvr>
                                      <p:tavLst>
                                        <p:tav tm="0">
                                          <p:val>
                                            <p:fltVal val="0"/>
                                          </p:val>
                                        </p:tav>
                                        <p:tav tm="100000">
                                          <p:val>
                                            <p:strVal val="#ppt_w"/>
                                          </p:val>
                                        </p:tav>
                                      </p:tavLst>
                                    </p:anim>
                                    <p:anim calcmode="lin" valueType="num">
                                      <p:cBhvr>
                                        <p:cTn id="25" dur="750" fill="hold"/>
                                        <p:tgtEl>
                                          <p:spTgt spid="8"/>
                                        </p:tgtEl>
                                        <p:attrNameLst>
                                          <p:attrName>ppt_h</p:attrName>
                                        </p:attrNameLst>
                                      </p:cBhvr>
                                      <p:tavLst>
                                        <p:tav tm="0">
                                          <p:val>
                                            <p:fltVal val="0"/>
                                          </p:val>
                                        </p:tav>
                                        <p:tav tm="100000">
                                          <p:val>
                                            <p:strVal val="#ppt_h"/>
                                          </p:val>
                                        </p:tav>
                                      </p:tavLst>
                                    </p:anim>
                                    <p:animEffect transition="in" filter="fade">
                                      <p:cBhvr>
                                        <p:cTn id="26" dur="750"/>
                                        <p:tgtEl>
                                          <p:spTgt spid="8"/>
                                        </p:tgtEl>
                                      </p:cBhvr>
                                    </p:animEffect>
                                  </p:childTnLst>
                                </p:cTn>
                              </p:par>
                            </p:childTnLst>
                          </p:cTn>
                        </p:par>
                        <p:par>
                          <p:cTn id="27" fill="hold">
                            <p:stCondLst>
                              <p:cond delay="4500"/>
                            </p:stCondLst>
                            <p:childTnLst>
                              <p:par>
                                <p:cTn id="28" presetID="53" presetClass="entr" presetSubtype="16"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750" fill="hold"/>
                                        <p:tgtEl>
                                          <p:spTgt spid="13"/>
                                        </p:tgtEl>
                                        <p:attrNameLst>
                                          <p:attrName>ppt_w</p:attrName>
                                        </p:attrNameLst>
                                      </p:cBhvr>
                                      <p:tavLst>
                                        <p:tav tm="0">
                                          <p:val>
                                            <p:fltVal val="0"/>
                                          </p:val>
                                        </p:tav>
                                        <p:tav tm="100000">
                                          <p:val>
                                            <p:strVal val="#ppt_w"/>
                                          </p:val>
                                        </p:tav>
                                      </p:tavLst>
                                    </p:anim>
                                    <p:anim calcmode="lin" valueType="num">
                                      <p:cBhvr>
                                        <p:cTn id="31" dur="750" fill="hold"/>
                                        <p:tgtEl>
                                          <p:spTgt spid="13"/>
                                        </p:tgtEl>
                                        <p:attrNameLst>
                                          <p:attrName>ppt_h</p:attrName>
                                        </p:attrNameLst>
                                      </p:cBhvr>
                                      <p:tavLst>
                                        <p:tav tm="0">
                                          <p:val>
                                            <p:fltVal val="0"/>
                                          </p:val>
                                        </p:tav>
                                        <p:tav tm="100000">
                                          <p:val>
                                            <p:strVal val="#ppt_h"/>
                                          </p:val>
                                        </p:tav>
                                      </p:tavLst>
                                    </p:anim>
                                    <p:animEffect transition="in" filter="fade">
                                      <p:cBhvr>
                                        <p:cTn id="32" dur="750"/>
                                        <p:tgtEl>
                                          <p:spTgt spid="13"/>
                                        </p:tgtEl>
                                      </p:cBhvr>
                                    </p:animEffect>
                                  </p:childTnLst>
                                </p:cTn>
                              </p:par>
                            </p:childTnLst>
                          </p:cTn>
                        </p:par>
                        <p:par>
                          <p:cTn id="33" fill="hold">
                            <p:stCondLst>
                              <p:cond delay="5250"/>
                            </p:stCondLst>
                            <p:childTnLst>
                              <p:par>
                                <p:cTn id="34" presetID="53" presetClass="entr" presetSubtype="16"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750" fill="hold"/>
                                        <p:tgtEl>
                                          <p:spTgt spid="4"/>
                                        </p:tgtEl>
                                        <p:attrNameLst>
                                          <p:attrName>ppt_w</p:attrName>
                                        </p:attrNameLst>
                                      </p:cBhvr>
                                      <p:tavLst>
                                        <p:tav tm="0">
                                          <p:val>
                                            <p:fltVal val="0"/>
                                          </p:val>
                                        </p:tav>
                                        <p:tav tm="100000">
                                          <p:val>
                                            <p:strVal val="#ppt_w"/>
                                          </p:val>
                                        </p:tav>
                                      </p:tavLst>
                                    </p:anim>
                                    <p:anim calcmode="lin" valueType="num">
                                      <p:cBhvr>
                                        <p:cTn id="37" dur="750" fill="hold"/>
                                        <p:tgtEl>
                                          <p:spTgt spid="4"/>
                                        </p:tgtEl>
                                        <p:attrNameLst>
                                          <p:attrName>ppt_h</p:attrName>
                                        </p:attrNameLst>
                                      </p:cBhvr>
                                      <p:tavLst>
                                        <p:tav tm="0">
                                          <p:val>
                                            <p:fltVal val="0"/>
                                          </p:val>
                                        </p:tav>
                                        <p:tav tm="100000">
                                          <p:val>
                                            <p:strVal val="#ppt_h"/>
                                          </p:val>
                                        </p:tav>
                                      </p:tavLst>
                                    </p:anim>
                                    <p:animEffect transition="in" filter="fade">
                                      <p:cBhvr>
                                        <p:cTn id="38" dur="750"/>
                                        <p:tgtEl>
                                          <p:spTgt spid="4"/>
                                        </p:tgtEl>
                                      </p:cBhvr>
                                    </p:animEffect>
                                  </p:childTnLst>
                                </p:cTn>
                              </p:par>
                            </p:childTnLst>
                          </p:cTn>
                        </p:par>
                        <p:par>
                          <p:cTn id="39" fill="hold">
                            <p:stCondLst>
                              <p:cond delay="6000"/>
                            </p:stCondLst>
                            <p:childTnLst>
                              <p:par>
                                <p:cTn id="40" presetID="53" presetClass="entr" presetSubtype="16"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750" fill="hold"/>
                                        <p:tgtEl>
                                          <p:spTgt spid="15"/>
                                        </p:tgtEl>
                                        <p:attrNameLst>
                                          <p:attrName>ppt_w</p:attrName>
                                        </p:attrNameLst>
                                      </p:cBhvr>
                                      <p:tavLst>
                                        <p:tav tm="0">
                                          <p:val>
                                            <p:fltVal val="0"/>
                                          </p:val>
                                        </p:tav>
                                        <p:tav tm="100000">
                                          <p:val>
                                            <p:strVal val="#ppt_w"/>
                                          </p:val>
                                        </p:tav>
                                      </p:tavLst>
                                    </p:anim>
                                    <p:anim calcmode="lin" valueType="num">
                                      <p:cBhvr>
                                        <p:cTn id="43" dur="750" fill="hold"/>
                                        <p:tgtEl>
                                          <p:spTgt spid="15"/>
                                        </p:tgtEl>
                                        <p:attrNameLst>
                                          <p:attrName>ppt_h</p:attrName>
                                        </p:attrNameLst>
                                      </p:cBhvr>
                                      <p:tavLst>
                                        <p:tav tm="0">
                                          <p:val>
                                            <p:fltVal val="0"/>
                                          </p:val>
                                        </p:tav>
                                        <p:tav tm="100000">
                                          <p:val>
                                            <p:strVal val="#ppt_h"/>
                                          </p:val>
                                        </p:tav>
                                      </p:tavLst>
                                    </p:anim>
                                    <p:animEffect transition="in" filter="fade">
                                      <p:cBhvr>
                                        <p:cTn id="44" dur="750"/>
                                        <p:tgtEl>
                                          <p:spTgt spid="15"/>
                                        </p:tgtEl>
                                      </p:cBhvr>
                                    </p:animEffect>
                                  </p:childTnLst>
                                </p:cTn>
                              </p:par>
                            </p:childTnLst>
                          </p:cTn>
                        </p:par>
                        <p:par>
                          <p:cTn id="45" fill="hold">
                            <p:stCondLst>
                              <p:cond delay="6750"/>
                            </p:stCondLst>
                            <p:childTnLst>
                              <p:par>
                                <p:cTn id="46" presetID="53" presetClass="entr" presetSubtype="16"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750" fill="hold"/>
                                        <p:tgtEl>
                                          <p:spTgt spid="10"/>
                                        </p:tgtEl>
                                        <p:attrNameLst>
                                          <p:attrName>ppt_w</p:attrName>
                                        </p:attrNameLst>
                                      </p:cBhvr>
                                      <p:tavLst>
                                        <p:tav tm="0">
                                          <p:val>
                                            <p:fltVal val="0"/>
                                          </p:val>
                                        </p:tav>
                                        <p:tav tm="100000">
                                          <p:val>
                                            <p:strVal val="#ppt_w"/>
                                          </p:val>
                                        </p:tav>
                                      </p:tavLst>
                                    </p:anim>
                                    <p:anim calcmode="lin" valueType="num">
                                      <p:cBhvr>
                                        <p:cTn id="49" dur="750" fill="hold"/>
                                        <p:tgtEl>
                                          <p:spTgt spid="10"/>
                                        </p:tgtEl>
                                        <p:attrNameLst>
                                          <p:attrName>ppt_h</p:attrName>
                                        </p:attrNameLst>
                                      </p:cBhvr>
                                      <p:tavLst>
                                        <p:tav tm="0">
                                          <p:val>
                                            <p:fltVal val="0"/>
                                          </p:val>
                                        </p:tav>
                                        <p:tav tm="100000">
                                          <p:val>
                                            <p:strVal val="#ppt_h"/>
                                          </p:val>
                                        </p:tav>
                                      </p:tavLst>
                                    </p:anim>
                                    <p:animEffect transition="in" filter="fade">
                                      <p:cBhvr>
                                        <p:cTn id="50" dur="750"/>
                                        <p:tgtEl>
                                          <p:spTgt spid="10"/>
                                        </p:tgtEl>
                                      </p:cBhvr>
                                    </p:animEffect>
                                  </p:childTnLst>
                                </p:cTn>
                              </p:par>
                            </p:childTnLst>
                          </p:cTn>
                        </p:par>
                        <p:par>
                          <p:cTn id="51" fill="hold">
                            <p:stCondLst>
                              <p:cond delay="7500"/>
                            </p:stCondLst>
                            <p:childTnLst>
                              <p:par>
                                <p:cTn id="52" presetID="53" presetClass="entr" presetSubtype="16"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750" fill="hold"/>
                                        <p:tgtEl>
                                          <p:spTgt spid="14"/>
                                        </p:tgtEl>
                                        <p:attrNameLst>
                                          <p:attrName>ppt_w</p:attrName>
                                        </p:attrNameLst>
                                      </p:cBhvr>
                                      <p:tavLst>
                                        <p:tav tm="0">
                                          <p:val>
                                            <p:fltVal val="0"/>
                                          </p:val>
                                        </p:tav>
                                        <p:tav tm="100000">
                                          <p:val>
                                            <p:strVal val="#ppt_w"/>
                                          </p:val>
                                        </p:tav>
                                      </p:tavLst>
                                    </p:anim>
                                    <p:anim calcmode="lin" valueType="num">
                                      <p:cBhvr>
                                        <p:cTn id="55" dur="750" fill="hold"/>
                                        <p:tgtEl>
                                          <p:spTgt spid="14"/>
                                        </p:tgtEl>
                                        <p:attrNameLst>
                                          <p:attrName>ppt_h</p:attrName>
                                        </p:attrNameLst>
                                      </p:cBhvr>
                                      <p:tavLst>
                                        <p:tav tm="0">
                                          <p:val>
                                            <p:fltVal val="0"/>
                                          </p:val>
                                        </p:tav>
                                        <p:tav tm="100000">
                                          <p:val>
                                            <p:strVal val="#ppt_h"/>
                                          </p:val>
                                        </p:tav>
                                      </p:tavLst>
                                    </p:anim>
                                    <p:animEffect transition="in" filter="fade">
                                      <p:cBhvr>
                                        <p:cTn id="56" dur="750"/>
                                        <p:tgtEl>
                                          <p:spTgt spid="14"/>
                                        </p:tgtEl>
                                      </p:cBhvr>
                                    </p:animEffect>
                                  </p:childTnLst>
                                </p:cTn>
                              </p:par>
                            </p:childTnLst>
                          </p:cTn>
                        </p:par>
                        <p:par>
                          <p:cTn id="57" fill="hold">
                            <p:stCondLst>
                              <p:cond delay="8250"/>
                            </p:stCondLst>
                            <p:childTnLst>
                              <p:par>
                                <p:cTn id="58" presetID="53" presetClass="entr" presetSubtype="16"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750" fill="hold"/>
                                        <p:tgtEl>
                                          <p:spTgt spid="18"/>
                                        </p:tgtEl>
                                        <p:attrNameLst>
                                          <p:attrName>ppt_w</p:attrName>
                                        </p:attrNameLst>
                                      </p:cBhvr>
                                      <p:tavLst>
                                        <p:tav tm="0">
                                          <p:val>
                                            <p:fltVal val="0"/>
                                          </p:val>
                                        </p:tav>
                                        <p:tav tm="100000">
                                          <p:val>
                                            <p:strVal val="#ppt_w"/>
                                          </p:val>
                                        </p:tav>
                                      </p:tavLst>
                                    </p:anim>
                                    <p:anim calcmode="lin" valueType="num">
                                      <p:cBhvr>
                                        <p:cTn id="61" dur="750" fill="hold"/>
                                        <p:tgtEl>
                                          <p:spTgt spid="18"/>
                                        </p:tgtEl>
                                        <p:attrNameLst>
                                          <p:attrName>ppt_h</p:attrName>
                                        </p:attrNameLst>
                                      </p:cBhvr>
                                      <p:tavLst>
                                        <p:tav tm="0">
                                          <p:val>
                                            <p:fltVal val="0"/>
                                          </p:val>
                                        </p:tav>
                                        <p:tav tm="100000">
                                          <p:val>
                                            <p:strVal val="#ppt_h"/>
                                          </p:val>
                                        </p:tav>
                                      </p:tavLst>
                                    </p:anim>
                                    <p:animEffect transition="in" filter="fade">
                                      <p:cBhvr>
                                        <p:cTn id="62" dur="750"/>
                                        <p:tgtEl>
                                          <p:spTgt spid="18"/>
                                        </p:tgtEl>
                                      </p:cBhvr>
                                    </p:animEffect>
                                  </p:childTnLst>
                                </p:cTn>
                              </p:par>
                            </p:childTnLst>
                          </p:cTn>
                        </p:par>
                        <p:par>
                          <p:cTn id="63" fill="hold">
                            <p:stCondLst>
                              <p:cond delay="9000"/>
                            </p:stCondLst>
                            <p:childTnLst>
                              <p:par>
                                <p:cTn id="64" presetID="35"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2000"/>
                                        <p:tgtEl>
                                          <p:spTgt spid="17"/>
                                        </p:tgtEl>
                                      </p:cBhvr>
                                    </p:animEffect>
                                    <p:anim calcmode="lin" valueType="num">
                                      <p:cBhvr>
                                        <p:cTn id="67" dur="2000" fill="hold"/>
                                        <p:tgtEl>
                                          <p:spTgt spid="17"/>
                                        </p:tgtEl>
                                        <p:attrNameLst>
                                          <p:attrName>style.rotation</p:attrName>
                                        </p:attrNameLst>
                                      </p:cBhvr>
                                      <p:tavLst>
                                        <p:tav tm="0">
                                          <p:val>
                                            <p:fltVal val="720"/>
                                          </p:val>
                                        </p:tav>
                                        <p:tav tm="100000">
                                          <p:val>
                                            <p:fltVal val="0"/>
                                          </p:val>
                                        </p:tav>
                                      </p:tavLst>
                                    </p:anim>
                                    <p:anim calcmode="lin" valueType="num">
                                      <p:cBhvr>
                                        <p:cTn id="68" dur="2000" fill="hold"/>
                                        <p:tgtEl>
                                          <p:spTgt spid="17"/>
                                        </p:tgtEl>
                                        <p:attrNameLst>
                                          <p:attrName>ppt_h</p:attrName>
                                        </p:attrNameLst>
                                      </p:cBhvr>
                                      <p:tavLst>
                                        <p:tav tm="0">
                                          <p:val>
                                            <p:fltVal val="0"/>
                                          </p:val>
                                        </p:tav>
                                        <p:tav tm="100000">
                                          <p:val>
                                            <p:strVal val="#ppt_h"/>
                                          </p:val>
                                        </p:tav>
                                      </p:tavLst>
                                    </p:anim>
                                    <p:anim calcmode="lin" valueType="num">
                                      <p:cBhvr>
                                        <p:cTn id="69" dur="2000" fill="hold"/>
                                        <p:tgtEl>
                                          <p:spTgt spid="17"/>
                                        </p:tgtEl>
                                        <p:attrNameLst>
                                          <p:attrName>ppt_w</p:attrName>
                                        </p:attrNameLst>
                                      </p:cBhvr>
                                      <p:tavLst>
                                        <p:tav tm="0">
                                          <p:val>
                                            <p:fltVal val="0"/>
                                          </p:val>
                                        </p:tav>
                                        <p:tav tm="100000">
                                          <p:val>
                                            <p:strVal val="#ppt_w"/>
                                          </p:val>
                                        </p:tav>
                                      </p:tavLst>
                                    </p:anim>
                                  </p:childTnLst>
                                </p:cTn>
                              </p:par>
                            </p:childTnLst>
                          </p:cTn>
                        </p:par>
                        <p:par>
                          <p:cTn id="70" fill="hold">
                            <p:stCondLst>
                              <p:cond delay="11000"/>
                            </p:stCondLst>
                            <p:childTnLst>
                              <p:par>
                                <p:cTn id="71" presetID="53" presetClass="entr" presetSubtype="16" fill="hold" grpId="0" nodeType="afterEffect">
                                  <p:stCondLst>
                                    <p:cond delay="1000"/>
                                  </p:stCondLst>
                                  <p:childTnLst>
                                    <p:set>
                                      <p:cBhvr>
                                        <p:cTn id="72" dur="1" fill="hold">
                                          <p:stCondLst>
                                            <p:cond delay="0"/>
                                          </p:stCondLst>
                                        </p:cTn>
                                        <p:tgtEl>
                                          <p:spTgt spid="19"/>
                                        </p:tgtEl>
                                        <p:attrNameLst>
                                          <p:attrName>style.visibility</p:attrName>
                                        </p:attrNameLst>
                                      </p:cBhvr>
                                      <p:to>
                                        <p:strVal val="visible"/>
                                      </p:to>
                                    </p:set>
                                    <p:anim calcmode="lin" valueType="num">
                                      <p:cBhvr>
                                        <p:cTn id="73" dur="750" fill="hold"/>
                                        <p:tgtEl>
                                          <p:spTgt spid="19"/>
                                        </p:tgtEl>
                                        <p:attrNameLst>
                                          <p:attrName>ppt_w</p:attrName>
                                        </p:attrNameLst>
                                      </p:cBhvr>
                                      <p:tavLst>
                                        <p:tav tm="0">
                                          <p:val>
                                            <p:fltVal val="0"/>
                                          </p:val>
                                        </p:tav>
                                        <p:tav tm="100000">
                                          <p:val>
                                            <p:strVal val="#ppt_w"/>
                                          </p:val>
                                        </p:tav>
                                      </p:tavLst>
                                    </p:anim>
                                    <p:anim calcmode="lin" valueType="num">
                                      <p:cBhvr>
                                        <p:cTn id="74" dur="750" fill="hold"/>
                                        <p:tgtEl>
                                          <p:spTgt spid="19"/>
                                        </p:tgtEl>
                                        <p:attrNameLst>
                                          <p:attrName>ppt_h</p:attrName>
                                        </p:attrNameLst>
                                      </p:cBhvr>
                                      <p:tavLst>
                                        <p:tav tm="0">
                                          <p:val>
                                            <p:fltVal val="0"/>
                                          </p:val>
                                        </p:tav>
                                        <p:tav tm="100000">
                                          <p:val>
                                            <p:strVal val="#ppt_h"/>
                                          </p:val>
                                        </p:tav>
                                      </p:tavLst>
                                    </p:anim>
                                    <p:animEffect transition="in" filter="fade">
                                      <p:cBhvr>
                                        <p:cTn id="75"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P spid="15"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FF0000"/>
                </a:solidFill>
                <a:effectLst>
                  <a:outerShdw blurRad="38100" dist="38100" dir="2700000" algn="tl">
                    <a:srgbClr val="000000">
                      <a:alpha val="43137"/>
                    </a:srgbClr>
                  </a:outerShdw>
                </a:effectLst>
              </a:rPr>
              <a:t>(5)</a:t>
            </a:r>
            <a:r>
              <a:rPr lang="en-GB" sz="4000" b="1" dirty="0">
                <a:solidFill>
                  <a:srgbClr val="0070C0"/>
                </a:solidFill>
                <a:effectLst>
                  <a:outerShdw blurRad="38100" dist="38100" dir="2700000" algn="tl">
                    <a:srgbClr val="000000">
                      <a:alpha val="43137"/>
                    </a:srgbClr>
                  </a:outerShdw>
                </a:effectLst>
              </a:rPr>
              <a:t> </a:t>
            </a:r>
            <a:r>
              <a:rPr lang="en-GB" sz="4000" b="1" dirty="0">
                <a:solidFill>
                  <a:srgbClr val="0070C0"/>
                </a:solidFill>
                <a:effectLst>
                  <a:outerShdw blurRad="38100" dist="38100" dir="2700000" algn="tl">
                    <a:srgbClr val="000000">
                      <a:alpha val="43137"/>
                    </a:srgbClr>
                  </a:outerShdw>
                </a:effectLst>
                <a:latin typeface="+mn-lt"/>
              </a:rPr>
              <a:t>Establishing a Dialogue</a:t>
            </a:r>
          </a:p>
        </p:txBody>
      </p:sp>
      <p:pic>
        <p:nvPicPr>
          <p:cNvPr id="4" name="Picture 3">
            <a:extLst>
              <a:ext uri="{FF2B5EF4-FFF2-40B4-BE49-F238E27FC236}">
                <a16:creationId xmlns:a16="http://schemas.microsoft.com/office/drawing/2014/main" id="{B97DC971-E374-48CA-96B5-1E71B9A07F66}"/>
              </a:ext>
            </a:extLst>
          </p:cNvPr>
          <p:cNvPicPr>
            <a:picLocks noChangeAspect="1"/>
          </p:cNvPicPr>
          <p:nvPr/>
        </p:nvPicPr>
        <p:blipFill rotWithShape="1">
          <a:blip r:embed="rId3">
            <a:extLst>
              <a:ext uri="{28A0092B-C50C-407E-A947-70E740481C1C}">
                <a14:useLocalDpi xmlns:a14="http://schemas.microsoft.com/office/drawing/2010/main" val="0"/>
              </a:ext>
            </a:extLst>
          </a:blip>
          <a:srcRect b="3402"/>
          <a:stretch/>
        </p:blipFill>
        <p:spPr>
          <a:xfrm>
            <a:off x="1478099" y="332656"/>
            <a:ext cx="3936759" cy="2852142"/>
          </a:xfrm>
          <a:prstGeom prst="rect">
            <a:avLst/>
          </a:prstGeom>
        </p:spPr>
      </p:pic>
      <p:pic>
        <p:nvPicPr>
          <p:cNvPr id="8" name="Picture 7">
            <a:extLst>
              <a:ext uri="{FF2B5EF4-FFF2-40B4-BE49-F238E27FC236}">
                <a16:creationId xmlns:a16="http://schemas.microsoft.com/office/drawing/2014/main" id="{5C0758CC-DCCF-4D19-A628-AE5001FB12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4783" y="2276872"/>
            <a:ext cx="3049488" cy="3806778"/>
          </a:xfrm>
          <a:prstGeom prst="rect">
            <a:avLst/>
          </a:prstGeom>
        </p:spPr>
      </p:pic>
      <p:pic>
        <p:nvPicPr>
          <p:cNvPr id="12" name="Picture 11">
            <a:extLst>
              <a:ext uri="{FF2B5EF4-FFF2-40B4-BE49-F238E27FC236}">
                <a16:creationId xmlns:a16="http://schemas.microsoft.com/office/drawing/2014/main" id="{037F4FC1-5C57-42AA-80B0-26E1B33DE2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4195" y="2763322"/>
            <a:ext cx="3567804" cy="4114867"/>
          </a:xfrm>
          <a:prstGeom prst="rect">
            <a:avLst/>
          </a:prstGeom>
        </p:spPr>
      </p:pic>
      <p:pic>
        <p:nvPicPr>
          <p:cNvPr id="14" name="Picture 13">
            <a:extLst>
              <a:ext uri="{FF2B5EF4-FFF2-40B4-BE49-F238E27FC236}">
                <a16:creationId xmlns:a16="http://schemas.microsoft.com/office/drawing/2014/main" id="{B805AB8C-006D-4633-B393-387F7790B9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4783" y="-33113"/>
            <a:ext cx="6697215" cy="2180316"/>
          </a:xfrm>
          <a:prstGeom prst="rect">
            <a:avLst/>
          </a:prstGeom>
        </p:spPr>
      </p:pic>
      <p:pic>
        <p:nvPicPr>
          <p:cNvPr id="16" name="Picture 15">
            <a:extLst>
              <a:ext uri="{FF2B5EF4-FFF2-40B4-BE49-F238E27FC236}">
                <a16:creationId xmlns:a16="http://schemas.microsoft.com/office/drawing/2014/main" id="{B61E9D10-171E-491F-85F9-861DD6311D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0681" y="3477625"/>
            <a:ext cx="3934177" cy="3382657"/>
          </a:xfrm>
          <a:prstGeom prst="rect">
            <a:avLst/>
          </a:prstGeom>
        </p:spPr>
      </p:pic>
    </p:spTree>
    <p:extLst>
      <p:ext uri="{BB962C8B-B14F-4D97-AF65-F5344CB8AC3E}">
        <p14:creationId xmlns:p14="http://schemas.microsoft.com/office/powerpoint/2010/main" val="250629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750" fill="hold"/>
                                        <p:tgtEl>
                                          <p:spTgt spid="14"/>
                                        </p:tgtEl>
                                        <p:attrNameLst>
                                          <p:attrName>ppt_w</p:attrName>
                                        </p:attrNameLst>
                                      </p:cBhvr>
                                      <p:tavLst>
                                        <p:tav tm="0">
                                          <p:val>
                                            <p:fltVal val="0"/>
                                          </p:val>
                                        </p:tav>
                                        <p:tav tm="100000">
                                          <p:val>
                                            <p:strVal val="#ppt_w"/>
                                          </p:val>
                                        </p:tav>
                                      </p:tavLst>
                                    </p:anim>
                                    <p:anim calcmode="lin" valueType="num">
                                      <p:cBhvr>
                                        <p:cTn id="14" dur="750" fill="hold"/>
                                        <p:tgtEl>
                                          <p:spTgt spid="14"/>
                                        </p:tgtEl>
                                        <p:attrNameLst>
                                          <p:attrName>ppt_h</p:attrName>
                                        </p:attrNameLst>
                                      </p:cBhvr>
                                      <p:tavLst>
                                        <p:tav tm="0">
                                          <p:val>
                                            <p:fltVal val="0"/>
                                          </p:val>
                                        </p:tav>
                                        <p:tav tm="100000">
                                          <p:val>
                                            <p:strVal val="#ppt_h"/>
                                          </p:val>
                                        </p:tav>
                                      </p:tavLst>
                                    </p:anim>
                                    <p:animEffect transition="in" filter="fade">
                                      <p:cBhvr>
                                        <p:cTn id="15" dur="750"/>
                                        <p:tgtEl>
                                          <p:spTgt spid="1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750" fill="hold"/>
                                        <p:tgtEl>
                                          <p:spTgt spid="4"/>
                                        </p:tgtEl>
                                        <p:attrNameLst>
                                          <p:attrName>ppt_w</p:attrName>
                                        </p:attrNameLst>
                                      </p:cBhvr>
                                      <p:tavLst>
                                        <p:tav tm="0">
                                          <p:val>
                                            <p:fltVal val="0"/>
                                          </p:val>
                                        </p:tav>
                                        <p:tav tm="100000">
                                          <p:val>
                                            <p:strVal val="#ppt_w"/>
                                          </p:val>
                                        </p:tav>
                                      </p:tavLst>
                                    </p:anim>
                                    <p:anim calcmode="lin" valueType="num">
                                      <p:cBhvr>
                                        <p:cTn id="20" dur="750" fill="hold"/>
                                        <p:tgtEl>
                                          <p:spTgt spid="4"/>
                                        </p:tgtEl>
                                        <p:attrNameLst>
                                          <p:attrName>ppt_h</p:attrName>
                                        </p:attrNameLst>
                                      </p:cBhvr>
                                      <p:tavLst>
                                        <p:tav tm="0">
                                          <p:val>
                                            <p:fltVal val="0"/>
                                          </p:val>
                                        </p:tav>
                                        <p:tav tm="100000">
                                          <p:val>
                                            <p:strVal val="#ppt_h"/>
                                          </p:val>
                                        </p:tav>
                                      </p:tavLst>
                                    </p:anim>
                                    <p:animEffect transition="in" filter="fade">
                                      <p:cBhvr>
                                        <p:cTn id="21" dur="750"/>
                                        <p:tgtEl>
                                          <p:spTgt spid="4"/>
                                        </p:tgtEl>
                                      </p:cBhvr>
                                    </p:animEffect>
                                  </p:childTnLst>
                                </p:cTn>
                              </p:par>
                            </p:childTnLst>
                          </p:cTn>
                        </p:par>
                        <p:par>
                          <p:cTn id="22" fill="hold">
                            <p:stCondLst>
                              <p:cond delay="225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750" fill="hold"/>
                                        <p:tgtEl>
                                          <p:spTgt spid="16"/>
                                        </p:tgtEl>
                                        <p:attrNameLst>
                                          <p:attrName>ppt_w</p:attrName>
                                        </p:attrNameLst>
                                      </p:cBhvr>
                                      <p:tavLst>
                                        <p:tav tm="0">
                                          <p:val>
                                            <p:fltVal val="0"/>
                                          </p:val>
                                        </p:tav>
                                        <p:tav tm="100000">
                                          <p:val>
                                            <p:strVal val="#ppt_w"/>
                                          </p:val>
                                        </p:tav>
                                      </p:tavLst>
                                    </p:anim>
                                    <p:anim calcmode="lin" valueType="num">
                                      <p:cBhvr>
                                        <p:cTn id="26" dur="750" fill="hold"/>
                                        <p:tgtEl>
                                          <p:spTgt spid="16"/>
                                        </p:tgtEl>
                                        <p:attrNameLst>
                                          <p:attrName>ppt_h</p:attrName>
                                        </p:attrNameLst>
                                      </p:cBhvr>
                                      <p:tavLst>
                                        <p:tav tm="0">
                                          <p:val>
                                            <p:fltVal val="0"/>
                                          </p:val>
                                        </p:tav>
                                        <p:tav tm="100000">
                                          <p:val>
                                            <p:strVal val="#ppt_h"/>
                                          </p:val>
                                        </p:tav>
                                      </p:tavLst>
                                    </p:anim>
                                    <p:animEffect transition="in" filter="fade">
                                      <p:cBhvr>
                                        <p:cTn id="27" dur="750"/>
                                        <p:tgtEl>
                                          <p:spTgt spid="16"/>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750" fill="hold"/>
                                        <p:tgtEl>
                                          <p:spTgt spid="12"/>
                                        </p:tgtEl>
                                        <p:attrNameLst>
                                          <p:attrName>ppt_w</p:attrName>
                                        </p:attrNameLst>
                                      </p:cBhvr>
                                      <p:tavLst>
                                        <p:tav tm="0">
                                          <p:val>
                                            <p:fltVal val="0"/>
                                          </p:val>
                                        </p:tav>
                                        <p:tav tm="100000">
                                          <p:val>
                                            <p:strVal val="#ppt_w"/>
                                          </p:val>
                                        </p:tav>
                                      </p:tavLst>
                                    </p:anim>
                                    <p:anim calcmode="lin" valueType="num">
                                      <p:cBhvr>
                                        <p:cTn id="32" dur="750" fill="hold"/>
                                        <p:tgtEl>
                                          <p:spTgt spid="12"/>
                                        </p:tgtEl>
                                        <p:attrNameLst>
                                          <p:attrName>ppt_h</p:attrName>
                                        </p:attrNameLst>
                                      </p:cBhvr>
                                      <p:tavLst>
                                        <p:tav tm="0">
                                          <p:val>
                                            <p:fltVal val="0"/>
                                          </p:val>
                                        </p:tav>
                                        <p:tav tm="100000">
                                          <p:val>
                                            <p:strVal val="#ppt_h"/>
                                          </p:val>
                                        </p:tav>
                                      </p:tavLst>
                                    </p:anim>
                                    <p:animEffect transition="in" filter="fade">
                                      <p:cBhvr>
                                        <p:cTn id="3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FF0000"/>
                </a:solidFill>
                <a:effectLst>
                  <a:outerShdw blurRad="38100" dist="38100" dir="2700000" algn="tl">
                    <a:srgbClr val="000000">
                      <a:alpha val="43137"/>
                    </a:srgbClr>
                  </a:outerShdw>
                </a:effectLst>
                <a:latin typeface="+mn-lt"/>
              </a:rPr>
              <a:t>(6)</a:t>
            </a:r>
            <a:r>
              <a:rPr lang="en-GB" sz="4000" b="1" dirty="0">
                <a:solidFill>
                  <a:srgbClr val="0070C0"/>
                </a:solidFill>
                <a:effectLst>
                  <a:outerShdw blurRad="38100" dist="38100" dir="2700000" algn="tl">
                    <a:srgbClr val="000000">
                      <a:alpha val="43137"/>
                    </a:srgbClr>
                  </a:outerShdw>
                </a:effectLst>
                <a:latin typeface="+mn-lt"/>
              </a:rPr>
              <a:t> Hierarchy, Iteration, Recursion and MERGE</a:t>
            </a:r>
          </a:p>
        </p:txBody>
      </p:sp>
      <p:sp>
        <p:nvSpPr>
          <p:cNvPr id="3" name="Rectangle 2">
            <a:extLst>
              <a:ext uri="{FF2B5EF4-FFF2-40B4-BE49-F238E27FC236}">
                <a16:creationId xmlns:a16="http://schemas.microsoft.com/office/drawing/2014/main" id="{E4D1DB15-9B98-44EA-9043-241EA87713F7}"/>
              </a:ext>
            </a:extLst>
          </p:cNvPr>
          <p:cNvSpPr/>
          <p:nvPr/>
        </p:nvSpPr>
        <p:spPr>
          <a:xfrm>
            <a:off x="6779960" y="948448"/>
            <a:ext cx="19806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know</a:t>
            </a:r>
          </a:p>
        </p:txBody>
      </p:sp>
      <p:sp>
        <p:nvSpPr>
          <p:cNvPr id="4" name="Rectangle 3">
            <a:extLst>
              <a:ext uri="{FF2B5EF4-FFF2-40B4-BE49-F238E27FC236}">
                <a16:creationId xmlns:a16="http://schemas.microsoft.com/office/drawing/2014/main" id="{847210A5-BF14-4645-94A5-127955E5C24D}"/>
              </a:ext>
            </a:extLst>
          </p:cNvPr>
          <p:cNvSpPr/>
          <p:nvPr/>
        </p:nvSpPr>
        <p:spPr>
          <a:xfrm>
            <a:off x="6780656" y="1824120"/>
            <a:ext cx="900000" cy="5760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I</a:t>
            </a:r>
          </a:p>
        </p:txBody>
      </p:sp>
      <p:sp>
        <p:nvSpPr>
          <p:cNvPr id="5" name="Rectangle 4">
            <a:extLst>
              <a:ext uri="{FF2B5EF4-FFF2-40B4-BE49-F238E27FC236}">
                <a16:creationId xmlns:a16="http://schemas.microsoft.com/office/drawing/2014/main" id="{E3D68FFD-FD91-47EC-AA92-8EA4B6B709B3}"/>
              </a:ext>
            </a:extLst>
          </p:cNvPr>
          <p:cNvSpPr/>
          <p:nvPr/>
        </p:nvSpPr>
        <p:spPr>
          <a:xfrm>
            <a:off x="7860656" y="1824120"/>
            <a:ext cx="900000" cy="5760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know</a:t>
            </a:r>
          </a:p>
        </p:txBody>
      </p:sp>
      <p:sp>
        <p:nvSpPr>
          <p:cNvPr id="6" name="Rectangle 5">
            <a:extLst>
              <a:ext uri="{FF2B5EF4-FFF2-40B4-BE49-F238E27FC236}">
                <a16:creationId xmlns:a16="http://schemas.microsoft.com/office/drawing/2014/main" id="{E58CB9F4-8F17-43AF-A952-87687ED1F5C4}"/>
              </a:ext>
            </a:extLst>
          </p:cNvPr>
          <p:cNvSpPr/>
          <p:nvPr/>
        </p:nvSpPr>
        <p:spPr>
          <a:xfrm>
            <a:off x="8940656" y="1824120"/>
            <a:ext cx="900000" cy="5760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who</a:t>
            </a:r>
          </a:p>
        </p:txBody>
      </p:sp>
      <p:sp>
        <p:nvSpPr>
          <p:cNvPr id="7" name="Rectangle 6">
            <a:extLst>
              <a:ext uri="{FF2B5EF4-FFF2-40B4-BE49-F238E27FC236}">
                <a16:creationId xmlns:a16="http://schemas.microsoft.com/office/drawing/2014/main" id="{FAE3D731-9C9B-4919-9741-969B1E4D5619}"/>
              </a:ext>
            </a:extLst>
          </p:cNvPr>
          <p:cNvSpPr/>
          <p:nvPr/>
        </p:nvSpPr>
        <p:spPr>
          <a:xfrm>
            <a:off x="10020656" y="1824120"/>
            <a:ext cx="900000" cy="5760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he</a:t>
            </a:r>
          </a:p>
        </p:txBody>
      </p:sp>
      <p:sp>
        <p:nvSpPr>
          <p:cNvPr id="8" name="TextBox 7">
            <a:extLst>
              <a:ext uri="{FF2B5EF4-FFF2-40B4-BE49-F238E27FC236}">
                <a16:creationId xmlns:a16="http://schemas.microsoft.com/office/drawing/2014/main" id="{B683F8A8-8658-4908-8B80-8166080A4BA6}"/>
              </a:ext>
            </a:extLst>
          </p:cNvPr>
          <p:cNvSpPr txBox="1"/>
          <p:nvPr/>
        </p:nvSpPr>
        <p:spPr>
          <a:xfrm>
            <a:off x="6779960" y="2417962"/>
            <a:ext cx="5220696" cy="369332"/>
          </a:xfrm>
          <a:prstGeom prst="rect">
            <a:avLst/>
          </a:prstGeom>
          <a:noFill/>
        </p:spPr>
        <p:txBody>
          <a:bodyPr wrap="square" rtlCol="0">
            <a:spAutoFit/>
          </a:bodyPr>
          <a:lstStyle/>
          <a:p>
            <a:pPr algn="ctr"/>
            <a:r>
              <a:rPr lang="en-GB" b="1" dirty="0">
                <a:solidFill>
                  <a:srgbClr val="FF0000"/>
                </a:solidFill>
              </a:rPr>
              <a:t>HIERARCHY</a:t>
            </a:r>
          </a:p>
        </p:txBody>
      </p:sp>
      <p:cxnSp>
        <p:nvCxnSpPr>
          <p:cNvPr id="10" name="Straight Arrow Connector 9">
            <a:extLst>
              <a:ext uri="{FF2B5EF4-FFF2-40B4-BE49-F238E27FC236}">
                <a16:creationId xmlns:a16="http://schemas.microsoft.com/office/drawing/2014/main" id="{88226A8F-636B-491C-9F79-BAECD824B1B7}"/>
              </a:ext>
            </a:extLst>
          </p:cNvPr>
          <p:cNvCxnSpPr>
            <a:cxnSpLocks/>
            <a:stCxn id="3" idx="2"/>
            <a:endCxn id="4" idx="0"/>
          </p:cNvCxnSpPr>
          <p:nvPr/>
        </p:nvCxnSpPr>
        <p:spPr>
          <a:xfrm flipH="1">
            <a:off x="7230656" y="1524512"/>
            <a:ext cx="539652" cy="29960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1C75351E-595D-45BA-B2C5-856C64F6D96C}"/>
              </a:ext>
            </a:extLst>
          </p:cNvPr>
          <p:cNvCxnSpPr>
            <a:cxnSpLocks/>
            <a:stCxn id="3" idx="2"/>
            <a:endCxn id="5" idx="0"/>
          </p:cNvCxnSpPr>
          <p:nvPr/>
        </p:nvCxnSpPr>
        <p:spPr>
          <a:xfrm>
            <a:off x="7770308" y="1524512"/>
            <a:ext cx="540348" cy="29960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03E59087-8C58-4776-B28E-E38D997A1649}"/>
              </a:ext>
            </a:extLst>
          </p:cNvPr>
          <p:cNvCxnSpPr>
            <a:cxnSpLocks/>
            <a:stCxn id="28" idx="2"/>
            <a:endCxn id="7" idx="0"/>
          </p:cNvCxnSpPr>
          <p:nvPr/>
        </p:nvCxnSpPr>
        <p:spPr>
          <a:xfrm>
            <a:off x="10470308" y="1524512"/>
            <a:ext cx="348" cy="29960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20" name="Scroll: Vertical 19">
            <a:extLst>
              <a:ext uri="{FF2B5EF4-FFF2-40B4-BE49-F238E27FC236}">
                <a16:creationId xmlns:a16="http://schemas.microsoft.com/office/drawing/2014/main" id="{7DE92BCD-0F0D-434C-9F33-4389B7C719A3}"/>
              </a:ext>
            </a:extLst>
          </p:cNvPr>
          <p:cNvSpPr/>
          <p:nvPr/>
        </p:nvSpPr>
        <p:spPr>
          <a:xfrm>
            <a:off x="1520773" y="75463"/>
            <a:ext cx="4886514" cy="2448272"/>
          </a:xfrm>
          <a:prstGeom prst="verticalScroll">
            <a:avLst>
              <a:gd name="adj" fmla="val 712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This is the maiden, all forlorn,</a:t>
            </a:r>
          </a:p>
          <a:p>
            <a:pPr algn="ctr"/>
            <a:r>
              <a:rPr lang="en-GB" dirty="0"/>
              <a:t>Who milked the cow with the crumpled horn,</a:t>
            </a:r>
          </a:p>
          <a:p>
            <a:pPr algn="ctr"/>
            <a:r>
              <a:rPr lang="en-GB" dirty="0"/>
              <a:t>That tossed the dog,</a:t>
            </a:r>
          </a:p>
          <a:p>
            <a:pPr algn="ctr"/>
            <a:r>
              <a:rPr lang="en-GB" dirty="0"/>
              <a:t>That chased the cat,</a:t>
            </a:r>
          </a:p>
          <a:p>
            <a:pPr algn="ctr"/>
            <a:r>
              <a:rPr lang="en-GB" dirty="0"/>
              <a:t>That caught the rat,</a:t>
            </a:r>
          </a:p>
          <a:p>
            <a:pPr algn="ctr"/>
            <a:r>
              <a:rPr lang="en-GB" dirty="0"/>
              <a:t>That ate the malt,</a:t>
            </a:r>
          </a:p>
          <a:p>
            <a:pPr algn="ctr"/>
            <a:r>
              <a:rPr lang="en-GB" dirty="0"/>
              <a:t>That lay in the house</a:t>
            </a:r>
          </a:p>
          <a:p>
            <a:pPr algn="ctr"/>
            <a:r>
              <a:rPr lang="en-GB" dirty="0"/>
              <a:t>That Jack built.</a:t>
            </a:r>
          </a:p>
        </p:txBody>
      </p:sp>
      <p:sp>
        <p:nvSpPr>
          <p:cNvPr id="21" name="TextBox 20">
            <a:extLst>
              <a:ext uri="{FF2B5EF4-FFF2-40B4-BE49-F238E27FC236}">
                <a16:creationId xmlns:a16="http://schemas.microsoft.com/office/drawing/2014/main" id="{C11D34C7-C976-4B33-AA2D-C758462E9380}"/>
              </a:ext>
            </a:extLst>
          </p:cNvPr>
          <p:cNvSpPr txBox="1"/>
          <p:nvPr/>
        </p:nvSpPr>
        <p:spPr>
          <a:xfrm>
            <a:off x="1520773" y="2549961"/>
            <a:ext cx="4886515" cy="923330"/>
          </a:xfrm>
          <a:prstGeom prst="rect">
            <a:avLst/>
          </a:prstGeom>
          <a:noFill/>
        </p:spPr>
        <p:txBody>
          <a:bodyPr wrap="square" rtlCol="0">
            <a:spAutoFit/>
          </a:bodyPr>
          <a:lstStyle/>
          <a:p>
            <a:pPr algn="ctr"/>
            <a:r>
              <a:rPr lang="en-GB" b="1" dirty="0">
                <a:solidFill>
                  <a:srgbClr val="FF0000"/>
                </a:solidFill>
              </a:rPr>
              <a:t>ITERATION</a:t>
            </a:r>
          </a:p>
          <a:p>
            <a:pPr algn="ctr"/>
            <a:r>
              <a:rPr lang="en-GB" dirty="0"/>
              <a:t>[A who [action 1] B] + </a:t>
            </a:r>
            <a:r>
              <a:rPr lang="en-GB" b="1" dirty="0"/>
              <a:t>[[[[that] [action n] Cn]] x 5]</a:t>
            </a:r>
            <a:r>
              <a:rPr lang="en-GB" dirty="0"/>
              <a:t> + [that Jack built]</a:t>
            </a:r>
          </a:p>
        </p:txBody>
      </p:sp>
      <p:sp>
        <p:nvSpPr>
          <p:cNvPr id="24" name="Rectangle 23">
            <a:extLst>
              <a:ext uri="{FF2B5EF4-FFF2-40B4-BE49-F238E27FC236}">
                <a16:creationId xmlns:a16="http://schemas.microsoft.com/office/drawing/2014/main" id="{49272620-7005-4B96-8777-F958612B31D8}"/>
              </a:ext>
            </a:extLst>
          </p:cNvPr>
          <p:cNvSpPr/>
          <p:nvPr/>
        </p:nvSpPr>
        <p:spPr>
          <a:xfrm>
            <a:off x="1520773" y="3794266"/>
            <a:ext cx="2016000" cy="540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Del said that [x]</a:t>
            </a:r>
          </a:p>
        </p:txBody>
      </p:sp>
      <p:sp>
        <p:nvSpPr>
          <p:cNvPr id="25" name="Rectangle 24">
            <a:extLst>
              <a:ext uri="{FF2B5EF4-FFF2-40B4-BE49-F238E27FC236}">
                <a16:creationId xmlns:a16="http://schemas.microsoft.com/office/drawing/2014/main" id="{42D4C31F-E8E8-47B2-9A5A-D732F795F11E}"/>
              </a:ext>
            </a:extLst>
          </p:cNvPr>
          <p:cNvSpPr/>
          <p:nvPr/>
        </p:nvSpPr>
        <p:spPr>
          <a:xfrm>
            <a:off x="4678507" y="4874656"/>
            <a:ext cx="2016000" cy="54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Alf likes Beth</a:t>
            </a:r>
          </a:p>
        </p:txBody>
      </p:sp>
      <p:sp>
        <p:nvSpPr>
          <p:cNvPr id="26" name="Rectangle 25">
            <a:extLst>
              <a:ext uri="{FF2B5EF4-FFF2-40B4-BE49-F238E27FC236}">
                <a16:creationId xmlns:a16="http://schemas.microsoft.com/office/drawing/2014/main" id="{C7961279-7B91-40E7-8568-6CBCF5A38B2D}"/>
              </a:ext>
            </a:extLst>
          </p:cNvPr>
          <p:cNvSpPr/>
          <p:nvPr/>
        </p:nvSpPr>
        <p:spPr>
          <a:xfrm>
            <a:off x="2935792" y="4334266"/>
            <a:ext cx="23040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Gemma thinks that [y]</a:t>
            </a:r>
          </a:p>
        </p:txBody>
      </p:sp>
      <p:sp>
        <p:nvSpPr>
          <p:cNvPr id="27" name="TextBox 26">
            <a:extLst>
              <a:ext uri="{FF2B5EF4-FFF2-40B4-BE49-F238E27FC236}">
                <a16:creationId xmlns:a16="http://schemas.microsoft.com/office/drawing/2014/main" id="{57ED36E6-72FB-413B-9AD8-4874C517126A}"/>
              </a:ext>
            </a:extLst>
          </p:cNvPr>
          <p:cNvSpPr txBox="1"/>
          <p:nvPr/>
        </p:nvSpPr>
        <p:spPr>
          <a:xfrm>
            <a:off x="1520773" y="5420798"/>
            <a:ext cx="5134039" cy="1200329"/>
          </a:xfrm>
          <a:prstGeom prst="rect">
            <a:avLst/>
          </a:prstGeom>
          <a:noFill/>
        </p:spPr>
        <p:txBody>
          <a:bodyPr wrap="square" rtlCol="0">
            <a:spAutoFit/>
          </a:bodyPr>
          <a:lstStyle/>
          <a:p>
            <a:pPr algn="ctr"/>
            <a:r>
              <a:rPr lang="en-GB" b="1" dirty="0">
                <a:solidFill>
                  <a:srgbClr val="FF0000"/>
                </a:solidFill>
              </a:rPr>
              <a:t>RECURSION</a:t>
            </a:r>
          </a:p>
          <a:p>
            <a:pPr algn="ctr"/>
            <a:r>
              <a:rPr lang="en-GB" dirty="0"/>
              <a:t>This is a construct </a:t>
            </a:r>
            <a:r>
              <a:rPr lang="en-GB" b="1" dirty="0">
                <a:solidFill>
                  <a:schemeClr val="accent5">
                    <a:lumMod val="75000"/>
                  </a:schemeClr>
                </a:solidFill>
              </a:rPr>
              <a:t>(subject-verb-object)</a:t>
            </a:r>
          </a:p>
          <a:p>
            <a:pPr algn="ctr"/>
            <a:r>
              <a:rPr lang="en-GB" dirty="0"/>
              <a:t>which contains an SVO as its object,</a:t>
            </a:r>
          </a:p>
          <a:p>
            <a:pPr algn="ctr"/>
            <a:r>
              <a:rPr lang="en-GB" dirty="0"/>
              <a:t>which contains an SVO as its object  </a:t>
            </a:r>
            <a:endParaRPr lang="en-GB" i="1" dirty="0">
              <a:solidFill>
                <a:schemeClr val="bg1">
                  <a:lumMod val="50000"/>
                </a:schemeClr>
              </a:solidFill>
            </a:endParaRPr>
          </a:p>
        </p:txBody>
      </p:sp>
      <p:sp>
        <p:nvSpPr>
          <p:cNvPr id="31" name="TextBox 30">
            <a:extLst>
              <a:ext uri="{FF2B5EF4-FFF2-40B4-BE49-F238E27FC236}">
                <a16:creationId xmlns:a16="http://schemas.microsoft.com/office/drawing/2014/main" id="{F71D281B-4D0B-4761-B164-E6B8269CB18D}"/>
              </a:ext>
            </a:extLst>
          </p:cNvPr>
          <p:cNvSpPr txBox="1"/>
          <p:nvPr/>
        </p:nvSpPr>
        <p:spPr>
          <a:xfrm>
            <a:off x="7536160" y="5325566"/>
            <a:ext cx="4464496" cy="1200329"/>
          </a:xfrm>
          <a:prstGeom prst="rect">
            <a:avLst/>
          </a:prstGeom>
          <a:noFill/>
        </p:spPr>
        <p:txBody>
          <a:bodyPr wrap="square" rtlCol="0">
            <a:spAutoFit/>
          </a:bodyPr>
          <a:lstStyle/>
          <a:p>
            <a:pPr algn="ctr"/>
            <a:r>
              <a:rPr lang="en-GB" b="1" dirty="0">
                <a:solidFill>
                  <a:srgbClr val="FF0000"/>
                </a:solidFill>
              </a:rPr>
              <a:t>MERGE</a:t>
            </a:r>
          </a:p>
          <a:p>
            <a:pPr algn="ctr"/>
            <a:r>
              <a:rPr lang="en-GB" dirty="0"/>
              <a:t>[Alf likes Beth] = A     </a:t>
            </a:r>
            <a:r>
              <a:rPr lang="en-GB" dirty="0">
                <a:solidFill>
                  <a:schemeClr val="bg1">
                    <a:lumMod val="50000"/>
                  </a:schemeClr>
                </a:solidFill>
              </a:rPr>
              <a:t>[NP+VP[V+NP]</a:t>
            </a:r>
          </a:p>
          <a:p>
            <a:pPr algn="ctr"/>
            <a:r>
              <a:rPr lang="en-GB" dirty="0"/>
              <a:t>[Gemma thinks that y] = B     </a:t>
            </a:r>
            <a:r>
              <a:rPr lang="en-GB" dirty="0">
                <a:solidFill>
                  <a:schemeClr val="bg1">
                    <a:lumMod val="50000"/>
                  </a:schemeClr>
                </a:solidFill>
              </a:rPr>
              <a:t>[NP+VP[V+NP]</a:t>
            </a:r>
          </a:p>
          <a:p>
            <a:pPr algn="ctr"/>
            <a:r>
              <a:rPr lang="en-GB" dirty="0"/>
              <a:t>[Del said that x] = C     </a:t>
            </a:r>
            <a:r>
              <a:rPr lang="en-GB" dirty="0">
                <a:solidFill>
                  <a:schemeClr val="bg1">
                    <a:lumMod val="50000"/>
                  </a:schemeClr>
                </a:solidFill>
              </a:rPr>
              <a:t>[NP+VP[V+NP]</a:t>
            </a:r>
            <a:endParaRPr lang="en-GB" i="1" dirty="0">
              <a:solidFill>
                <a:schemeClr val="bg1">
                  <a:lumMod val="50000"/>
                </a:schemeClr>
              </a:solidFill>
            </a:endParaRPr>
          </a:p>
        </p:txBody>
      </p:sp>
      <p:sp>
        <p:nvSpPr>
          <p:cNvPr id="32" name="Isosceles Triangle 31">
            <a:extLst>
              <a:ext uri="{FF2B5EF4-FFF2-40B4-BE49-F238E27FC236}">
                <a16:creationId xmlns:a16="http://schemas.microsoft.com/office/drawing/2014/main" id="{EDC82936-6B80-4D01-8CBE-88EE9DD52EC7}"/>
              </a:ext>
            </a:extLst>
          </p:cNvPr>
          <p:cNvSpPr/>
          <p:nvPr/>
        </p:nvSpPr>
        <p:spPr>
          <a:xfrm>
            <a:off x="7536160" y="3933056"/>
            <a:ext cx="4464496" cy="1368152"/>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solidFill>
                  <a:srgbClr val="FFFF00"/>
                </a:solidFill>
              </a:rPr>
              <a:t>S=[C[B[A]]]</a:t>
            </a:r>
          </a:p>
        </p:txBody>
      </p:sp>
      <p:sp>
        <p:nvSpPr>
          <p:cNvPr id="22" name="Rectangle 21">
            <a:extLst>
              <a:ext uri="{FF2B5EF4-FFF2-40B4-BE49-F238E27FC236}">
                <a16:creationId xmlns:a16="http://schemas.microsoft.com/office/drawing/2014/main" id="{7ED3B4D3-19CC-49A1-872A-FC2C864BDDC9}"/>
              </a:ext>
            </a:extLst>
          </p:cNvPr>
          <p:cNvSpPr/>
          <p:nvPr/>
        </p:nvSpPr>
        <p:spPr>
          <a:xfrm>
            <a:off x="11100656" y="1824120"/>
            <a:ext cx="900000" cy="5760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is</a:t>
            </a:r>
          </a:p>
        </p:txBody>
      </p:sp>
      <p:sp>
        <p:nvSpPr>
          <p:cNvPr id="28" name="Rectangle 27">
            <a:extLst>
              <a:ext uri="{FF2B5EF4-FFF2-40B4-BE49-F238E27FC236}">
                <a16:creationId xmlns:a16="http://schemas.microsoft.com/office/drawing/2014/main" id="{9A174806-21F8-440A-937C-51D40A9183BF}"/>
              </a:ext>
            </a:extLst>
          </p:cNvPr>
          <p:cNvSpPr/>
          <p:nvPr/>
        </p:nvSpPr>
        <p:spPr>
          <a:xfrm>
            <a:off x="8939960" y="948448"/>
            <a:ext cx="30606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Who he is</a:t>
            </a:r>
          </a:p>
        </p:txBody>
      </p:sp>
      <p:sp>
        <p:nvSpPr>
          <p:cNvPr id="36" name="Rectangle 35">
            <a:extLst>
              <a:ext uri="{FF2B5EF4-FFF2-40B4-BE49-F238E27FC236}">
                <a16:creationId xmlns:a16="http://schemas.microsoft.com/office/drawing/2014/main" id="{EB6B2FB8-F1DF-4371-9FF3-278F6D073A15}"/>
              </a:ext>
            </a:extLst>
          </p:cNvPr>
          <p:cNvSpPr/>
          <p:nvPr/>
        </p:nvSpPr>
        <p:spPr>
          <a:xfrm>
            <a:off x="6780308" y="75463"/>
            <a:ext cx="5220348" cy="5760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I know who he is</a:t>
            </a:r>
          </a:p>
        </p:txBody>
      </p:sp>
      <p:cxnSp>
        <p:nvCxnSpPr>
          <p:cNvPr id="37" name="Straight Arrow Connector 36">
            <a:extLst>
              <a:ext uri="{FF2B5EF4-FFF2-40B4-BE49-F238E27FC236}">
                <a16:creationId xmlns:a16="http://schemas.microsoft.com/office/drawing/2014/main" id="{E2450845-2E95-4482-A391-92BBABE496A1}"/>
              </a:ext>
            </a:extLst>
          </p:cNvPr>
          <p:cNvCxnSpPr>
            <a:cxnSpLocks/>
            <a:stCxn id="36" idx="2"/>
            <a:endCxn id="3" idx="0"/>
          </p:cNvCxnSpPr>
          <p:nvPr/>
        </p:nvCxnSpPr>
        <p:spPr>
          <a:xfrm flipH="1">
            <a:off x="7770308" y="651527"/>
            <a:ext cx="1620174" cy="2969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40" name="Straight Arrow Connector 39">
            <a:extLst>
              <a:ext uri="{FF2B5EF4-FFF2-40B4-BE49-F238E27FC236}">
                <a16:creationId xmlns:a16="http://schemas.microsoft.com/office/drawing/2014/main" id="{FCBB68C7-57EF-4422-AE58-AA97EC3C4561}"/>
              </a:ext>
            </a:extLst>
          </p:cNvPr>
          <p:cNvCxnSpPr>
            <a:cxnSpLocks/>
            <a:stCxn id="36" idx="2"/>
            <a:endCxn id="28" idx="0"/>
          </p:cNvCxnSpPr>
          <p:nvPr/>
        </p:nvCxnSpPr>
        <p:spPr>
          <a:xfrm>
            <a:off x="9390482" y="651527"/>
            <a:ext cx="1079826" cy="2969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43" name="Straight Arrow Connector 42">
            <a:extLst>
              <a:ext uri="{FF2B5EF4-FFF2-40B4-BE49-F238E27FC236}">
                <a16:creationId xmlns:a16="http://schemas.microsoft.com/office/drawing/2014/main" id="{53694757-A094-4E15-A015-3A69C3719EB7}"/>
              </a:ext>
            </a:extLst>
          </p:cNvPr>
          <p:cNvCxnSpPr>
            <a:cxnSpLocks/>
            <a:stCxn id="28" idx="2"/>
            <a:endCxn id="22" idx="0"/>
          </p:cNvCxnSpPr>
          <p:nvPr/>
        </p:nvCxnSpPr>
        <p:spPr>
          <a:xfrm>
            <a:off x="10470308" y="1524512"/>
            <a:ext cx="1080348" cy="29960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92DF703E-FF72-4FBD-9DA4-22367F356EA2}"/>
              </a:ext>
            </a:extLst>
          </p:cNvPr>
          <p:cNvCxnSpPr>
            <a:cxnSpLocks/>
            <a:stCxn id="28" idx="2"/>
            <a:endCxn id="6" idx="0"/>
          </p:cNvCxnSpPr>
          <p:nvPr/>
        </p:nvCxnSpPr>
        <p:spPr>
          <a:xfrm flipH="1">
            <a:off x="9390656" y="1524512"/>
            <a:ext cx="1079652" cy="29960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7003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750" fill="hold"/>
                                        <p:tgtEl>
                                          <p:spTgt spid="20"/>
                                        </p:tgtEl>
                                        <p:attrNameLst>
                                          <p:attrName>ppt_w</p:attrName>
                                        </p:attrNameLst>
                                      </p:cBhvr>
                                      <p:tavLst>
                                        <p:tav tm="0">
                                          <p:val>
                                            <p:fltVal val="0"/>
                                          </p:val>
                                        </p:tav>
                                        <p:tav tm="100000">
                                          <p:val>
                                            <p:strVal val="#ppt_w"/>
                                          </p:val>
                                        </p:tav>
                                      </p:tavLst>
                                    </p:anim>
                                    <p:anim calcmode="lin" valueType="num">
                                      <p:cBhvr>
                                        <p:cTn id="8" dur="750" fill="hold"/>
                                        <p:tgtEl>
                                          <p:spTgt spid="20"/>
                                        </p:tgtEl>
                                        <p:attrNameLst>
                                          <p:attrName>ppt_h</p:attrName>
                                        </p:attrNameLst>
                                      </p:cBhvr>
                                      <p:tavLst>
                                        <p:tav tm="0">
                                          <p:val>
                                            <p:fltVal val="0"/>
                                          </p:val>
                                        </p:tav>
                                        <p:tav tm="100000">
                                          <p:val>
                                            <p:strVal val="#ppt_h"/>
                                          </p:val>
                                        </p:tav>
                                      </p:tavLst>
                                    </p:anim>
                                    <p:animEffect transition="in" filter="fade">
                                      <p:cBhvr>
                                        <p:cTn id="9" dur="750"/>
                                        <p:tgtEl>
                                          <p:spTgt spid="20"/>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750" fill="hold"/>
                                        <p:tgtEl>
                                          <p:spTgt spid="21"/>
                                        </p:tgtEl>
                                        <p:attrNameLst>
                                          <p:attrName>ppt_w</p:attrName>
                                        </p:attrNameLst>
                                      </p:cBhvr>
                                      <p:tavLst>
                                        <p:tav tm="0">
                                          <p:val>
                                            <p:fltVal val="0"/>
                                          </p:val>
                                        </p:tav>
                                        <p:tav tm="100000">
                                          <p:val>
                                            <p:strVal val="#ppt_w"/>
                                          </p:val>
                                        </p:tav>
                                      </p:tavLst>
                                    </p:anim>
                                    <p:anim calcmode="lin" valueType="num">
                                      <p:cBhvr>
                                        <p:cTn id="14" dur="750" fill="hold"/>
                                        <p:tgtEl>
                                          <p:spTgt spid="21"/>
                                        </p:tgtEl>
                                        <p:attrNameLst>
                                          <p:attrName>ppt_h</p:attrName>
                                        </p:attrNameLst>
                                      </p:cBhvr>
                                      <p:tavLst>
                                        <p:tav tm="0">
                                          <p:val>
                                            <p:fltVal val="0"/>
                                          </p:val>
                                        </p:tav>
                                        <p:tav tm="100000">
                                          <p:val>
                                            <p:strVal val="#ppt_h"/>
                                          </p:val>
                                        </p:tav>
                                      </p:tavLst>
                                    </p:anim>
                                    <p:animEffect transition="in" filter="fade">
                                      <p:cBhvr>
                                        <p:cTn id="15" dur="750"/>
                                        <p:tgtEl>
                                          <p:spTgt spid="21"/>
                                        </p:tgtEl>
                                      </p:cBhvr>
                                    </p:animEffect>
                                  </p:childTnLst>
                                </p:cTn>
                              </p:par>
                            </p:childTnLst>
                          </p:cTn>
                        </p:par>
                        <p:par>
                          <p:cTn id="16" fill="hold">
                            <p:stCondLst>
                              <p:cond delay="1500"/>
                            </p:stCondLst>
                            <p:childTnLst>
                              <p:par>
                                <p:cTn id="17" presetID="53" presetClass="entr" presetSubtype="16" fill="hold" grpId="0" nodeType="afterEffect">
                                  <p:stCondLst>
                                    <p:cond delay="750"/>
                                  </p:stCondLst>
                                  <p:childTnLst>
                                    <p:set>
                                      <p:cBhvr>
                                        <p:cTn id="18" dur="1" fill="hold">
                                          <p:stCondLst>
                                            <p:cond delay="0"/>
                                          </p:stCondLst>
                                        </p:cTn>
                                        <p:tgtEl>
                                          <p:spTgt spid="36"/>
                                        </p:tgtEl>
                                        <p:attrNameLst>
                                          <p:attrName>style.visibility</p:attrName>
                                        </p:attrNameLst>
                                      </p:cBhvr>
                                      <p:to>
                                        <p:strVal val="visible"/>
                                      </p:to>
                                    </p:set>
                                    <p:anim calcmode="lin" valueType="num">
                                      <p:cBhvr>
                                        <p:cTn id="19" dur="750" fill="hold"/>
                                        <p:tgtEl>
                                          <p:spTgt spid="36"/>
                                        </p:tgtEl>
                                        <p:attrNameLst>
                                          <p:attrName>ppt_w</p:attrName>
                                        </p:attrNameLst>
                                      </p:cBhvr>
                                      <p:tavLst>
                                        <p:tav tm="0">
                                          <p:val>
                                            <p:fltVal val="0"/>
                                          </p:val>
                                        </p:tav>
                                        <p:tav tm="100000">
                                          <p:val>
                                            <p:strVal val="#ppt_w"/>
                                          </p:val>
                                        </p:tav>
                                      </p:tavLst>
                                    </p:anim>
                                    <p:anim calcmode="lin" valueType="num">
                                      <p:cBhvr>
                                        <p:cTn id="20" dur="750" fill="hold"/>
                                        <p:tgtEl>
                                          <p:spTgt spid="36"/>
                                        </p:tgtEl>
                                        <p:attrNameLst>
                                          <p:attrName>ppt_h</p:attrName>
                                        </p:attrNameLst>
                                      </p:cBhvr>
                                      <p:tavLst>
                                        <p:tav tm="0">
                                          <p:val>
                                            <p:fltVal val="0"/>
                                          </p:val>
                                        </p:tav>
                                        <p:tav tm="100000">
                                          <p:val>
                                            <p:strVal val="#ppt_h"/>
                                          </p:val>
                                        </p:tav>
                                      </p:tavLst>
                                    </p:anim>
                                    <p:animEffect transition="in" filter="fade">
                                      <p:cBhvr>
                                        <p:cTn id="21" dur="750"/>
                                        <p:tgtEl>
                                          <p:spTgt spid="36"/>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750"/>
                                        <p:tgtEl>
                                          <p:spTgt spid="37"/>
                                        </p:tgtEl>
                                      </p:cBhvr>
                                    </p:animEffect>
                                  </p:childTnLst>
                                </p:cTn>
                              </p:par>
                              <p:par>
                                <p:cTn id="26" presetID="22" presetClass="entr" presetSubtype="1"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up)">
                                      <p:cBhvr>
                                        <p:cTn id="28" dur="750"/>
                                        <p:tgtEl>
                                          <p:spTgt spid="40"/>
                                        </p:tgtEl>
                                      </p:cBhvr>
                                    </p:animEffect>
                                  </p:childTnLst>
                                </p:cTn>
                              </p:par>
                            </p:childTnLst>
                          </p:cTn>
                        </p:par>
                        <p:par>
                          <p:cTn id="29" fill="hold">
                            <p:stCondLst>
                              <p:cond delay="3750"/>
                            </p:stCondLst>
                            <p:childTnLst>
                              <p:par>
                                <p:cTn id="30" presetID="53" presetClass="entr" presetSubtype="16"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750" fill="hold"/>
                                        <p:tgtEl>
                                          <p:spTgt spid="3"/>
                                        </p:tgtEl>
                                        <p:attrNameLst>
                                          <p:attrName>ppt_w</p:attrName>
                                        </p:attrNameLst>
                                      </p:cBhvr>
                                      <p:tavLst>
                                        <p:tav tm="0">
                                          <p:val>
                                            <p:fltVal val="0"/>
                                          </p:val>
                                        </p:tav>
                                        <p:tav tm="100000">
                                          <p:val>
                                            <p:strVal val="#ppt_w"/>
                                          </p:val>
                                        </p:tav>
                                      </p:tavLst>
                                    </p:anim>
                                    <p:anim calcmode="lin" valueType="num">
                                      <p:cBhvr>
                                        <p:cTn id="33" dur="750" fill="hold"/>
                                        <p:tgtEl>
                                          <p:spTgt spid="3"/>
                                        </p:tgtEl>
                                        <p:attrNameLst>
                                          <p:attrName>ppt_h</p:attrName>
                                        </p:attrNameLst>
                                      </p:cBhvr>
                                      <p:tavLst>
                                        <p:tav tm="0">
                                          <p:val>
                                            <p:fltVal val="0"/>
                                          </p:val>
                                        </p:tav>
                                        <p:tav tm="100000">
                                          <p:val>
                                            <p:strVal val="#ppt_h"/>
                                          </p:val>
                                        </p:tav>
                                      </p:tavLst>
                                    </p:anim>
                                    <p:animEffect transition="in" filter="fade">
                                      <p:cBhvr>
                                        <p:cTn id="34" dur="750"/>
                                        <p:tgtEl>
                                          <p:spTgt spid="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750" fill="hold"/>
                                        <p:tgtEl>
                                          <p:spTgt spid="28"/>
                                        </p:tgtEl>
                                        <p:attrNameLst>
                                          <p:attrName>ppt_w</p:attrName>
                                        </p:attrNameLst>
                                      </p:cBhvr>
                                      <p:tavLst>
                                        <p:tav tm="0">
                                          <p:val>
                                            <p:fltVal val="0"/>
                                          </p:val>
                                        </p:tav>
                                        <p:tav tm="100000">
                                          <p:val>
                                            <p:strVal val="#ppt_w"/>
                                          </p:val>
                                        </p:tav>
                                      </p:tavLst>
                                    </p:anim>
                                    <p:anim calcmode="lin" valueType="num">
                                      <p:cBhvr>
                                        <p:cTn id="38" dur="750" fill="hold"/>
                                        <p:tgtEl>
                                          <p:spTgt spid="28"/>
                                        </p:tgtEl>
                                        <p:attrNameLst>
                                          <p:attrName>ppt_h</p:attrName>
                                        </p:attrNameLst>
                                      </p:cBhvr>
                                      <p:tavLst>
                                        <p:tav tm="0">
                                          <p:val>
                                            <p:fltVal val="0"/>
                                          </p:val>
                                        </p:tav>
                                        <p:tav tm="100000">
                                          <p:val>
                                            <p:strVal val="#ppt_h"/>
                                          </p:val>
                                        </p:tav>
                                      </p:tavLst>
                                    </p:anim>
                                    <p:animEffect transition="in" filter="fade">
                                      <p:cBhvr>
                                        <p:cTn id="39" dur="750"/>
                                        <p:tgtEl>
                                          <p:spTgt spid="28"/>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up)">
                                      <p:cBhvr>
                                        <p:cTn id="43" dur="750"/>
                                        <p:tgtEl>
                                          <p:spTgt spid="10"/>
                                        </p:tgtEl>
                                      </p:cBhvr>
                                    </p:animEffect>
                                  </p:childTnLst>
                                </p:cTn>
                              </p:par>
                              <p:par>
                                <p:cTn id="44" presetID="22" presetClass="entr" presetSubtype="1"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750"/>
                                        <p:tgtEl>
                                          <p:spTgt spid="11"/>
                                        </p:tgtEl>
                                      </p:cBhvr>
                                    </p:animEffect>
                                  </p:childTnLst>
                                </p:cTn>
                              </p:par>
                              <p:par>
                                <p:cTn id="47" presetID="22" presetClass="entr" presetSubtype="1"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750"/>
                                        <p:tgtEl>
                                          <p:spTgt spid="14"/>
                                        </p:tgtEl>
                                      </p:cBhvr>
                                    </p:animEffect>
                                  </p:childTnLst>
                                </p:cTn>
                              </p:par>
                              <p:par>
                                <p:cTn id="50" presetID="22" presetClass="entr" presetSubtype="1"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750"/>
                                        <p:tgtEl>
                                          <p:spTgt spid="17"/>
                                        </p:tgtEl>
                                      </p:cBhvr>
                                    </p:animEffect>
                                  </p:childTnLst>
                                </p:cTn>
                              </p:par>
                              <p:par>
                                <p:cTn id="53" presetID="22" presetClass="entr" presetSubtype="1"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750"/>
                                        <p:tgtEl>
                                          <p:spTgt spid="43"/>
                                        </p:tgtEl>
                                      </p:cBhvr>
                                    </p:animEffect>
                                  </p:childTnLst>
                                </p:cTn>
                              </p:par>
                            </p:childTnLst>
                          </p:cTn>
                        </p:par>
                        <p:par>
                          <p:cTn id="56" fill="hold">
                            <p:stCondLst>
                              <p:cond delay="5250"/>
                            </p:stCondLst>
                            <p:childTnLst>
                              <p:par>
                                <p:cTn id="57" presetID="53" presetClass="entr" presetSubtype="16"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750" fill="hold"/>
                                        <p:tgtEl>
                                          <p:spTgt spid="4"/>
                                        </p:tgtEl>
                                        <p:attrNameLst>
                                          <p:attrName>ppt_w</p:attrName>
                                        </p:attrNameLst>
                                      </p:cBhvr>
                                      <p:tavLst>
                                        <p:tav tm="0">
                                          <p:val>
                                            <p:fltVal val="0"/>
                                          </p:val>
                                        </p:tav>
                                        <p:tav tm="100000">
                                          <p:val>
                                            <p:strVal val="#ppt_w"/>
                                          </p:val>
                                        </p:tav>
                                      </p:tavLst>
                                    </p:anim>
                                    <p:anim calcmode="lin" valueType="num">
                                      <p:cBhvr>
                                        <p:cTn id="60" dur="750" fill="hold"/>
                                        <p:tgtEl>
                                          <p:spTgt spid="4"/>
                                        </p:tgtEl>
                                        <p:attrNameLst>
                                          <p:attrName>ppt_h</p:attrName>
                                        </p:attrNameLst>
                                      </p:cBhvr>
                                      <p:tavLst>
                                        <p:tav tm="0">
                                          <p:val>
                                            <p:fltVal val="0"/>
                                          </p:val>
                                        </p:tav>
                                        <p:tav tm="100000">
                                          <p:val>
                                            <p:strVal val="#ppt_h"/>
                                          </p:val>
                                        </p:tav>
                                      </p:tavLst>
                                    </p:anim>
                                    <p:animEffect transition="in" filter="fade">
                                      <p:cBhvr>
                                        <p:cTn id="61" dur="750"/>
                                        <p:tgtEl>
                                          <p:spTgt spid="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p:cTn id="64" dur="750" fill="hold"/>
                                        <p:tgtEl>
                                          <p:spTgt spid="5"/>
                                        </p:tgtEl>
                                        <p:attrNameLst>
                                          <p:attrName>ppt_w</p:attrName>
                                        </p:attrNameLst>
                                      </p:cBhvr>
                                      <p:tavLst>
                                        <p:tav tm="0">
                                          <p:val>
                                            <p:fltVal val="0"/>
                                          </p:val>
                                        </p:tav>
                                        <p:tav tm="100000">
                                          <p:val>
                                            <p:strVal val="#ppt_w"/>
                                          </p:val>
                                        </p:tav>
                                      </p:tavLst>
                                    </p:anim>
                                    <p:anim calcmode="lin" valueType="num">
                                      <p:cBhvr>
                                        <p:cTn id="65" dur="750" fill="hold"/>
                                        <p:tgtEl>
                                          <p:spTgt spid="5"/>
                                        </p:tgtEl>
                                        <p:attrNameLst>
                                          <p:attrName>ppt_h</p:attrName>
                                        </p:attrNameLst>
                                      </p:cBhvr>
                                      <p:tavLst>
                                        <p:tav tm="0">
                                          <p:val>
                                            <p:fltVal val="0"/>
                                          </p:val>
                                        </p:tav>
                                        <p:tav tm="100000">
                                          <p:val>
                                            <p:strVal val="#ppt_h"/>
                                          </p:val>
                                        </p:tav>
                                      </p:tavLst>
                                    </p:anim>
                                    <p:animEffect transition="in" filter="fade">
                                      <p:cBhvr>
                                        <p:cTn id="66" dur="750"/>
                                        <p:tgtEl>
                                          <p:spTgt spid="5"/>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750" fill="hold"/>
                                        <p:tgtEl>
                                          <p:spTgt spid="6"/>
                                        </p:tgtEl>
                                        <p:attrNameLst>
                                          <p:attrName>ppt_w</p:attrName>
                                        </p:attrNameLst>
                                      </p:cBhvr>
                                      <p:tavLst>
                                        <p:tav tm="0">
                                          <p:val>
                                            <p:fltVal val="0"/>
                                          </p:val>
                                        </p:tav>
                                        <p:tav tm="100000">
                                          <p:val>
                                            <p:strVal val="#ppt_w"/>
                                          </p:val>
                                        </p:tav>
                                      </p:tavLst>
                                    </p:anim>
                                    <p:anim calcmode="lin" valueType="num">
                                      <p:cBhvr>
                                        <p:cTn id="70" dur="750" fill="hold"/>
                                        <p:tgtEl>
                                          <p:spTgt spid="6"/>
                                        </p:tgtEl>
                                        <p:attrNameLst>
                                          <p:attrName>ppt_h</p:attrName>
                                        </p:attrNameLst>
                                      </p:cBhvr>
                                      <p:tavLst>
                                        <p:tav tm="0">
                                          <p:val>
                                            <p:fltVal val="0"/>
                                          </p:val>
                                        </p:tav>
                                        <p:tav tm="100000">
                                          <p:val>
                                            <p:strVal val="#ppt_h"/>
                                          </p:val>
                                        </p:tav>
                                      </p:tavLst>
                                    </p:anim>
                                    <p:animEffect transition="in" filter="fade">
                                      <p:cBhvr>
                                        <p:cTn id="71" dur="750"/>
                                        <p:tgtEl>
                                          <p:spTgt spid="6"/>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750" fill="hold"/>
                                        <p:tgtEl>
                                          <p:spTgt spid="7"/>
                                        </p:tgtEl>
                                        <p:attrNameLst>
                                          <p:attrName>ppt_w</p:attrName>
                                        </p:attrNameLst>
                                      </p:cBhvr>
                                      <p:tavLst>
                                        <p:tav tm="0">
                                          <p:val>
                                            <p:fltVal val="0"/>
                                          </p:val>
                                        </p:tav>
                                        <p:tav tm="100000">
                                          <p:val>
                                            <p:strVal val="#ppt_w"/>
                                          </p:val>
                                        </p:tav>
                                      </p:tavLst>
                                    </p:anim>
                                    <p:anim calcmode="lin" valueType="num">
                                      <p:cBhvr>
                                        <p:cTn id="75" dur="750" fill="hold"/>
                                        <p:tgtEl>
                                          <p:spTgt spid="7"/>
                                        </p:tgtEl>
                                        <p:attrNameLst>
                                          <p:attrName>ppt_h</p:attrName>
                                        </p:attrNameLst>
                                      </p:cBhvr>
                                      <p:tavLst>
                                        <p:tav tm="0">
                                          <p:val>
                                            <p:fltVal val="0"/>
                                          </p:val>
                                        </p:tav>
                                        <p:tav tm="100000">
                                          <p:val>
                                            <p:strVal val="#ppt_h"/>
                                          </p:val>
                                        </p:tav>
                                      </p:tavLst>
                                    </p:anim>
                                    <p:animEffect transition="in" filter="fade">
                                      <p:cBhvr>
                                        <p:cTn id="76" dur="750"/>
                                        <p:tgtEl>
                                          <p:spTgt spid="7"/>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750" fill="hold"/>
                                        <p:tgtEl>
                                          <p:spTgt spid="22"/>
                                        </p:tgtEl>
                                        <p:attrNameLst>
                                          <p:attrName>ppt_w</p:attrName>
                                        </p:attrNameLst>
                                      </p:cBhvr>
                                      <p:tavLst>
                                        <p:tav tm="0">
                                          <p:val>
                                            <p:fltVal val="0"/>
                                          </p:val>
                                        </p:tav>
                                        <p:tav tm="100000">
                                          <p:val>
                                            <p:strVal val="#ppt_w"/>
                                          </p:val>
                                        </p:tav>
                                      </p:tavLst>
                                    </p:anim>
                                    <p:anim calcmode="lin" valueType="num">
                                      <p:cBhvr>
                                        <p:cTn id="80" dur="750" fill="hold"/>
                                        <p:tgtEl>
                                          <p:spTgt spid="22"/>
                                        </p:tgtEl>
                                        <p:attrNameLst>
                                          <p:attrName>ppt_h</p:attrName>
                                        </p:attrNameLst>
                                      </p:cBhvr>
                                      <p:tavLst>
                                        <p:tav tm="0">
                                          <p:val>
                                            <p:fltVal val="0"/>
                                          </p:val>
                                        </p:tav>
                                        <p:tav tm="100000">
                                          <p:val>
                                            <p:strVal val="#ppt_h"/>
                                          </p:val>
                                        </p:tav>
                                      </p:tavLst>
                                    </p:anim>
                                    <p:animEffect transition="in" filter="fade">
                                      <p:cBhvr>
                                        <p:cTn id="81" dur="750"/>
                                        <p:tgtEl>
                                          <p:spTgt spid="22"/>
                                        </p:tgtEl>
                                      </p:cBhvr>
                                    </p:animEffect>
                                  </p:childTnLst>
                                </p:cTn>
                              </p:par>
                            </p:childTnLst>
                          </p:cTn>
                        </p:par>
                        <p:par>
                          <p:cTn id="82" fill="hold">
                            <p:stCondLst>
                              <p:cond delay="6000"/>
                            </p:stCondLst>
                            <p:childTnLst>
                              <p:par>
                                <p:cTn id="83" presetID="53" presetClass="entr" presetSubtype="16" fill="hold" grpId="0"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750" fill="hold"/>
                                        <p:tgtEl>
                                          <p:spTgt spid="8"/>
                                        </p:tgtEl>
                                        <p:attrNameLst>
                                          <p:attrName>ppt_w</p:attrName>
                                        </p:attrNameLst>
                                      </p:cBhvr>
                                      <p:tavLst>
                                        <p:tav tm="0">
                                          <p:val>
                                            <p:fltVal val="0"/>
                                          </p:val>
                                        </p:tav>
                                        <p:tav tm="100000">
                                          <p:val>
                                            <p:strVal val="#ppt_w"/>
                                          </p:val>
                                        </p:tav>
                                      </p:tavLst>
                                    </p:anim>
                                    <p:anim calcmode="lin" valueType="num">
                                      <p:cBhvr>
                                        <p:cTn id="86" dur="750" fill="hold"/>
                                        <p:tgtEl>
                                          <p:spTgt spid="8"/>
                                        </p:tgtEl>
                                        <p:attrNameLst>
                                          <p:attrName>ppt_h</p:attrName>
                                        </p:attrNameLst>
                                      </p:cBhvr>
                                      <p:tavLst>
                                        <p:tav tm="0">
                                          <p:val>
                                            <p:fltVal val="0"/>
                                          </p:val>
                                        </p:tav>
                                        <p:tav tm="100000">
                                          <p:val>
                                            <p:strVal val="#ppt_h"/>
                                          </p:val>
                                        </p:tav>
                                      </p:tavLst>
                                    </p:anim>
                                    <p:animEffect transition="in" filter="fade">
                                      <p:cBhvr>
                                        <p:cTn id="87" dur="750"/>
                                        <p:tgtEl>
                                          <p:spTgt spid="8"/>
                                        </p:tgtEl>
                                      </p:cBhvr>
                                    </p:animEffect>
                                  </p:childTnLst>
                                </p:cTn>
                              </p:par>
                            </p:childTnLst>
                          </p:cTn>
                        </p:par>
                        <p:par>
                          <p:cTn id="88" fill="hold">
                            <p:stCondLst>
                              <p:cond delay="6750"/>
                            </p:stCondLst>
                            <p:childTnLst>
                              <p:par>
                                <p:cTn id="89" presetID="53" presetClass="entr" presetSubtype="16" fill="hold" grpId="0" nodeType="afterEffect">
                                  <p:stCondLst>
                                    <p:cond delay="750"/>
                                  </p:stCondLst>
                                  <p:childTnLst>
                                    <p:set>
                                      <p:cBhvr>
                                        <p:cTn id="90" dur="1" fill="hold">
                                          <p:stCondLst>
                                            <p:cond delay="0"/>
                                          </p:stCondLst>
                                        </p:cTn>
                                        <p:tgtEl>
                                          <p:spTgt spid="24"/>
                                        </p:tgtEl>
                                        <p:attrNameLst>
                                          <p:attrName>style.visibility</p:attrName>
                                        </p:attrNameLst>
                                      </p:cBhvr>
                                      <p:to>
                                        <p:strVal val="visible"/>
                                      </p:to>
                                    </p:set>
                                    <p:anim calcmode="lin" valueType="num">
                                      <p:cBhvr>
                                        <p:cTn id="91" dur="750" fill="hold"/>
                                        <p:tgtEl>
                                          <p:spTgt spid="24"/>
                                        </p:tgtEl>
                                        <p:attrNameLst>
                                          <p:attrName>ppt_w</p:attrName>
                                        </p:attrNameLst>
                                      </p:cBhvr>
                                      <p:tavLst>
                                        <p:tav tm="0">
                                          <p:val>
                                            <p:fltVal val="0"/>
                                          </p:val>
                                        </p:tav>
                                        <p:tav tm="100000">
                                          <p:val>
                                            <p:strVal val="#ppt_w"/>
                                          </p:val>
                                        </p:tav>
                                      </p:tavLst>
                                    </p:anim>
                                    <p:anim calcmode="lin" valueType="num">
                                      <p:cBhvr>
                                        <p:cTn id="92" dur="750" fill="hold"/>
                                        <p:tgtEl>
                                          <p:spTgt spid="24"/>
                                        </p:tgtEl>
                                        <p:attrNameLst>
                                          <p:attrName>ppt_h</p:attrName>
                                        </p:attrNameLst>
                                      </p:cBhvr>
                                      <p:tavLst>
                                        <p:tav tm="0">
                                          <p:val>
                                            <p:fltVal val="0"/>
                                          </p:val>
                                        </p:tav>
                                        <p:tav tm="100000">
                                          <p:val>
                                            <p:strVal val="#ppt_h"/>
                                          </p:val>
                                        </p:tav>
                                      </p:tavLst>
                                    </p:anim>
                                    <p:animEffect transition="in" filter="fade">
                                      <p:cBhvr>
                                        <p:cTn id="93" dur="750"/>
                                        <p:tgtEl>
                                          <p:spTgt spid="24"/>
                                        </p:tgtEl>
                                      </p:cBhvr>
                                    </p:animEffect>
                                  </p:childTnLst>
                                </p:cTn>
                              </p:par>
                            </p:childTnLst>
                          </p:cTn>
                        </p:par>
                        <p:par>
                          <p:cTn id="94" fill="hold">
                            <p:stCondLst>
                              <p:cond delay="8250"/>
                            </p:stCondLst>
                            <p:childTnLst>
                              <p:par>
                                <p:cTn id="95" presetID="53" presetClass="entr" presetSubtype="16"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p:cTn id="97" dur="750" fill="hold"/>
                                        <p:tgtEl>
                                          <p:spTgt spid="26"/>
                                        </p:tgtEl>
                                        <p:attrNameLst>
                                          <p:attrName>ppt_w</p:attrName>
                                        </p:attrNameLst>
                                      </p:cBhvr>
                                      <p:tavLst>
                                        <p:tav tm="0">
                                          <p:val>
                                            <p:fltVal val="0"/>
                                          </p:val>
                                        </p:tav>
                                        <p:tav tm="100000">
                                          <p:val>
                                            <p:strVal val="#ppt_w"/>
                                          </p:val>
                                        </p:tav>
                                      </p:tavLst>
                                    </p:anim>
                                    <p:anim calcmode="lin" valueType="num">
                                      <p:cBhvr>
                                        <p:cTn id="98" dur="750" fill="hold"/>
                                        <p:tgtEl>
                                          <p:spTgt spid="26"/>
                                        </p:tgtEl>
                                        <p:attrNameLst>
                                          <p:attrName>ppt_h</p:attrName>
                                        </p:attrNameLst>
                                      </p:cBhvr>
                                      <p:tavLst>
                                        <p:tav tm="0">
                                          <p:val>
                                            <p:fltVal val="0"/>
                                          </p:val>
                                        </p:tav>
                                        <p:tav tm="100000">
                                          <p:val>
                                            <p:strVal val="#ppt_h"/>
                                          </p:val>
                                        </p:tav>
                                      </p:tavLst>
                                    </p:anim>
                                    <p:animEffect transition="in" filter="fade">
                                      <p:cBhvr>
                                        <p:cTn id="99" dur="750"/>
                                        <p:tgtEl>
                                          <p:spTgt spid="26"/>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p:cTn id="103" dur="750" fill="hold"/>
                                        <p:tgtEl>
                                          <p:spTgt spid="25"/>
                                        </p:tgtEl>
                                        <p:attrNameLst>
                                          <p:attrName>ppt_w</p:attrName>
                                        </p:attrNameLst>
                                      </p:cBhvr>
                                      <p:tavLst>
                                        <p:tav tm="0">
                                          <p:val>
                                            <p:fltVal val="0"/>
                                          </p:val>
                                        </p:tav>
                                        <p:tav tm="100000">
                                          <p:val>
                                            <p:strVal val="#ppt_w"/>
                                          </p:val>
                                        </p:tav>
                                      </p:tavLst>
                                    </p:anim>
                                    <p:anim calcmode="lin" valueType="num">
                                      <p:cBhvr>
                                        <p:cTn id="104" dur="750" fill="hold"/>
                                        <p:tgtEl>
                                          <p:spTgt spid="25"/>
                                        </p:tgtEl>
                                        <p:attrNameLst>
                                          <p:attrName>ppt_h</p:attrName>
                                        </p:attrNameLst>
                                      </p:cBhvr>
                                      <p:tavLst>
                                        <p:tav tm="0">
                                          <p:val>
                                            <p:fltVal val="0"/>
                                          </p:val>
                                        </p:tav>
                                        <p:tav tm="100000">
                                          <p:val>
                                            <p:strVal val="#ppt_h"/>
                                          </p:val>
                                        </p:tav>
                                      </p:tavLst>
                                    </p:anim>
                                    <p:animEffect transition="in" filter="fade">
                                      <p:cBhvr>
                                        <p:cTn id="105" dur="750"/>
                                        <p:tgtEl>
                                          <p:spTgt spid="25"/>
                                        </p:tgtEl>
                                      </p:cBhvr>
                                    </p:animEffect>
                                  </p:childTnLst>
                                </p:cTn>
                              </p:par>
                            </p:childTnLst>
                          </p:cTn>
                        </p:par>
                        <p:par>
                          <p:cTn id="106" fill="hold">
                            <p:stCondLst>
                              <p:cond delay="9750"/>
                            </p:stCondLst>
                            <p:childTnLst>
                              <p:par>
                                <p:cTn id="107" presetID="53" presetClass="entr" presetSubtype="16"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 calcmode="lin" valueType="num">
                                      <p:cBhvr>
                                        <p:cTn id="109" dur="750" fill="hold"/>
                                        <p:tgtEl>
                                          <p:spTgt spid="27"/>
                                        </p:tgtEl>
                                        <p:attrNameLst>
                                          <p:attrName>ppt_w</p:attrName>
                                        </p:attrNameLst>
                                      </p:cBhvr>
                                      <p:tavLst>
                                        <p:tav tm="0">
                                          <p:val>
                                            <p:fltVal val="0"/>
                                          </p:val>
                                        </p:tav>
                                        <p:tav tm="100000">
                                          <p:val>
                                            <p:strVal val="#ppt_w"/>
                                          </p:val>
                                        </p:tav>
                                      </p:tavLst>
                                    </p:anim>
                                    <p:anim calcmode="lin" valueType="num">
                                      <p:cBhvr>
                                        <p:cTn id="110" dur="750" fill="hold"/>
                                        <p:tgtEl>
                                          <p:spTgt spid="27"/>
                                        </p:tgtEl>
                                        <p:attrNameLst>
                                          <p:attrName>ppt_h</p:attrName>
                                        </p:attrNameLst>
                                      </p:cBhvr>
                                      <p:tavLst>
                                        <p:tav tm="0">
                                          <p:val>
                                            <p:fltVal val="0"/>
                                          </p:val>
                                        </p:tav>
                                        <p:tav tm="100000">
                                          <p:val>
                                            <p:strVal val="#ppt_h"/>
                                          </p:val>
                                        </p:tav>
                                      </p:tavLst>
                                    </p:anim>
                                    <p:animEffect transition="in" filter="fade">
                                      <p:cBhvr>
                                        <p:cTn id="111" dur="750"/>
                                        <p:tgtEl>
                                          <p:spTgt spid="27"/>
                                        </p:tgtEl>
                                      </p:cBhvr>
                                    </p:animEffect>
                                  </p:childTnLst>
                                </p:cTn>
                              </p:par>
                            </p:childTnLst>
                          </p:cTn>
                        </p:par>
                        <p:par>
                          <p:cTn id="112" fill="hold">
                            <p:stCondLst>
                              <p:cond delay="10500"/>
                            </p:stCondLst>
                            <p:childTnLst>
                              <p:par>
                                <p:cTn id="113" presetID="53" presetClass="entr" presetSubtype="16" fill="hold" grpId="0" nodeType="afterEffect">
                                  <p:stCondLst>
                                    <p:cond delay="75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750" fill="hold"/>
                                        <p:tgtEl>
                                          <p:spTgt spid="32"/>
                                        </p:tgtEl>
                                        <p:attrNameLst>
                                          <p:attrName>ppt_w</p:attrName>
                                        </p:attrNameLst>
                                      </p:cBhvr>
                                      <p:tavLst>
                                        <p:tav tm="0">
                                          <p:val>
                                            <p:fltVal val="0"/>
                                          </p:val>
                                        </p:tav>
                                        <p:tav tm="100000">
                                          <p:val>
                                            <p:strVal val="#ppt_w"/>
                                          </p:val>
                                        </p:tav>
                                      </p:tavLst>
                                    </p:anim>
                                    <p:anim calcmode="lin" valueType="num">
                                      <p:cBhvr>
                                        <p:cTn id="116" dur="750" fill="hold"/>
                                        <p:tgtEl>
                                          <p:spTgt spid="32"/>
                                        </p:tgtEl>
                                        <p:attrNameLst>
                                          <p:attrName>ppt_h</p:attrName>
                                        </p:attrNameLst>
                                      </p:cBhvr>
                                      <p:tavLst>
                                        <p:tav tm="0">
                                          <p:val>
                                            <p:fltVal val="0"/>
                                          </p:val>
                                        </p:tav>
                                        <p:tav tm="100000">
                                          <p:val>
                                            <p:strVal val="#ppt_h"/>
                                          </p:val>
                                        </p:tav>
                                      </p:tavLst>
                                    </p:anim>
                                    <p:animEffect transition="in" filter="fade">
                                      <p:cBhvr>
                                        <p:cTn id="117" dur="750"/>
                                        <p:tgtEl>
                                          <p:spTgt spid="32"/>
                                        </p:tgtEl>
                                      </p:cBhvr>
                                    </p:animEffect>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 calcmode="lin" valueType="num">
                                      <p:cBhvr>
                                        <p:cTn id="121" dur="750" fill="hold"/>
                                        <p:tgtEl>
                                          <p:spTgt spid="31"/>
                                        </p:tgtEl>
                                        <p:attrNameLst>
                                          <p:attrName>ppt_w</p:attrName>
                                        </p:attrNameLst>
                                      </p:cBhvr>
                                      <p:tavLst>
                                        <p:tav tm="0">
                                          <p:val>
                                            <p:fltVal val="0"/>
                                          </p:val>
                                        </p:tav>
                                        <p:tav tm="100000">
                                          <p:val>
                                            <p:strVal val="#ppt_w"/>
                                          </p:val>
                                        </p:tav>
                                      </p:tavLst>
                                    </p:anim>
                                    <p:anim calcmode="lin" valueType="num">
                                      <p:cBhvr>
                                        <p:cTn id="122" dur="750" fill="hold"/>
                                        <p:tgtEl>
                                          <p:spTgt spid="31"/>
                                        </p:tgtEl>
                                        <p:attrNameLst>
                                          <p:attrName>ppt_h</p:attrName>
                                        </p:attrNameLst>
                                      </p:cBhvr>
                                      <p:tavLst>
                                        <p:tav tm="0">
                                          <p:val>
                                            <p:fltVal val="0"/>
                                          </p:val>
                                        </p:tav>
                                        <p:tav tm="100000">
                                          <p:val>
                                            <p:strVal val="#ppt_h"/>
                                          </p:val>
                                        </p:tav>
                                      </p:tavLst>
                                    </p:anim>
                                    <p:animEffect transition="in" filter="fade">
                                      <p:cBhvr>
                                        <p:cTn id="123"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20" grpId="0" animBg="1"/>
      <p:bldP spid="21" grpId="0"/>
      <p:bldP spid="24" grpId="0" animBg="1"/>
      <p:bldP spid="25" grpId="0" animBg="1"/>
      <p:bldP spid="26" grpId="0" animBg="1"/>
      <p:bldP spid="27" grpId="0"/>
      <p:bldP spid="31" grpId="0"/>
      <p:bldP spid="32" grpId="0" animBg="1"/>
      <p:bldP spid="22" grpId="0" animBg="1"/>
      <p:bldP spid="28"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FF0000"/>
                </a:solidFill>
                <a:effectLst>
                  <a:outerShdw blurRad="38100" dist="38100" dir="2700000" algn="tl">
                    <a:srgbClr val="000000">
                      <a:alpha val="43137"/>
                    </a:srgbClr>
                  </a:outerShdw>
                </a:effectLst>
              </a:rPr>
              <a:t>(6)</a:t>
            </a:r>
            <a:r>
              <a:rPr lang="en-GB" sz="4000" b="1" dirty="0">
                <a:solidFill>
                  <a:srgbClr val="0070C0"/>
                </a:solidFill>
                <a:effectLst>
                  <a:outerShdw blurRad="38100" dist="38100" dir="2700000" algn="tl">
                    <a:srgbClr val="000000">
                      <a:alpha val="43137"/>
                    </a:srgbClr>
                  </a:outerShdw>
                </a:effectLst>
              </a:rPr>
              <a:t> </a:t>
            </a:r>
            <a:r>
              <a:rPr lang="en-GB" sz="4000" b="1" dirty="0">
                <a:solidFill>
                  <a:srgbClr val="0070C0"/>
                </a:solidFill>
                <a:effectLst>
                  <a:outerShdw blurRad="38100" dist="38100" dir="2700000" algn="tl">
                    <a:srgbClr val="000000">
                      <a:alpha val="43137"/>
                    </a:srgbClr>
                  </a:outerShdw>
                </a:effectLst>
                <a:latin typeface="+mn-lt"/>
              </a:rPr>
              <a:t>The difference between Iteration and Recursion</a:t>
            </a:r>
          </a:p>
        </p:txBody>
      </p:sp>
      <p:sp>
        <p:nvSpPr>
          <p:cNvPr id="13" name="TextBox 12">
            <a:extLst>
              <a:ext uri="{FF2B5EF4-FFF2-40B4-BE49-F238E27FC236}">
                <a16:creationId xmlns:a16="http://schemas.microsoft.com/office/drawing/2014/main" id="{2C609150-B97C-42B3-B489-8CE52B9C1932}"/>
              </a:ext>
            </a:extLst>
          </p:cNvPr>
          <p:cNvSpPr txBox="1"/>
          <p:nvPr/>
        </p:nvSpPr>
        <p:spPr>
          <a:xfrm>
            <a:off x="1559495" y="0"/>
            <a:ext cx="10491577" cy="769441"/>
          </a:xfrm>
          <a:prstGeom prst="rect">
            <a:avLst/>
          </a:prstGeom>
          <a:noFill/>
        </p:spPr>
        <p:txBody>
          <a:bodyPr wrap="square" rtlCol="0">
            <a:spAutoFit/>
          </a:bodyPr>
          <a:lstStyle/>
          <a:p>
            <a:pPr algn="ctr"/>
            <a:r>
              <a:rPr lang="en-GB" sz="2200" b="1" dirty="0">
                <a:solidFill>
                  <a:srgbClr val="0070C0"/>
                </a:solidFill>
                <a:effectLst>
                  <a:outerShdw blurRad="38100" dist="38100" dir="2700000" algn="tl">
                    <a:srgbClr val="000000">
                      <a:alpha val="43137"/>
                    </a:srgbClr>
                  </a:outerShdw>
                </a:effectLst>
              </a:rPr>
              <a:t>PROBLEM:</a:t>
            </a:r>
            <a:r>
              <a:rPr lang="en-GB" sz="2200" b="1" dirty="0">
                <a:solidFill>
                  <a:srgbClr val="00B050"/>
                </a:solidFill>
                <a:effectLst>
                  <a:outerShdw blurRad="38100" dist="38100" dir="2700000" algn="tl">
                    <a:srgbClr val="000000">
                      <a:alpha val="43137"/>
                    </a:srgbClr>
                  </a:outerShdw>
                </a:effectLst>
              </a:rPr>
              <a:t> There is a set of boxes, one of them contains a key you want.</a:t>
            </a:r>
          </a:p>
          <a:p>
            <a:pPr algn="ctr"/>
            <a:r>
              <a:rPr lang="en-GB" sz="2200" b="1" dirty="0">
                <a:solidFill>
                  <a:srgbClr val="00B050"/>
                </a:solidFill>
                <a:effectLst>
                  <a:outerShdw blurRad="38100" dist="38100" dir="2700000" algn="tl">
                    <a:srgbClr val="000000">
                      <a:alpha val="43137"/>
                    </a:srgbClr>
                  </a:outerShdw>
                </a:effectLst>
              </a:rPr>
              <a:t>Each box contains one item; that item can be a key, another box, or something else.</a:t>
            </a:r>
          </a:p>
        </p:txBody>
      </p:sp>
      <p:sp>
        <p:nvSpPr>
          <p:cNvPr id="56" name="Flowchart: Decision 55">
            <a:extLst>
              <a:ext uri="{FF2B5EF4-FFF2-40B4-BE49-F238E27FC236}">
                <a16:creationId xmlns:a16="http://schemas.microsoft.com/office/drawing/2014/main" id="{E4F88E86-D02B-4EB2-BFFB-608B94DDDB26}"/>
              </a:ext>
            </a:extLst>
          </p:cNvPr>
          <p:cNvSpPr/>
          <p:nvPr/>
        </p:nvSpPr>
        <p:spPr>
          <a:xfrm>
            <a:off x="7692935" y="2971070"/>
            <a:ext cx="1800000" cy="720000"/>
          </a:xfrm>
          <a:prstGeom prst="flowChartDecis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Item =key?</a:t>
            </a:r>
          </a:p>
        </p:txBody>
      </p:sp>
      <p:sp>
        <p:nvSpPr>
          <p:cNvPr id="57" name="Rectangle 56">
            <a:extLst>
              <a:ext uri="{FF2B5EF4-FFF2-40B4-BE49-F238E27FC236}">
                <a16:creationId xmlns:a16="http://schemas.microsoft.com/office/drawing/2014/main" id="{2EFBB607-0757-4222-832A-CD8B46AC4E5B}"/>
              </a:ext>
            </a:extLst>
          </p:cNvPr>
          <p:cNvSpPr/>
          <p:nvPr/>
        </p:nvSpPr>
        <p:spPr>
          <a:xfrm>
            <a:off x="7680176" y="836712"/>
            <a:ext cx="1800000" cy="72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Grab a box</a:t>
            </a:r>
          </a:p>
        </p:txBody>
      </p:sp>
      <p:sp>
        <p:nvSpPr>
          <p:cNvPr id="58" name="Rectangle 57">
            <a:extLst>
              <a:ext uri="{FF2B5EF4-FFF2-40B4-BE49-F238E27FC236}">
                <a16:creationId xmlns:a16="http://schemas.microsoft.com/office/drawing/2014/main" id="{5734FB2D-CD69-4B21-B028-C4D85D6AB70E}"/>
              </a:ext>
            </a:extLst>
          </p:cNvPr>
          <p:cNvSpPr/>
          <p:nvPr/>
        </p:nvSpPr>
        <p:spPr>
          <a:xfrm>
            <a:off x="10069199" y="2971070"/>
            <a:ext cx="1800000" cy="72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You’re done</a:t>
            </a:r>
          </a:p>
        </p:txBody>
      </p:sp>
      <p:sp>
        <p:nvSpPr>
          <p:cNvPr id="59" name="Flowchart: Decision 58">
            <a:extLst>
              <a:ext uri="{FF2B5EF4-FFF2-40B4-BE49-F238E27FC236}">
                <a16:creationId xmlns:a16="http://schemas.microsoft.com/office/drawing/2014/main" id="{D2C3B9EA-A083-4A04-A76A-09BFAB5C5D5E}"/>
              </a:ext>
            </a:extLst>
          </p:cNvPr>
          <p:cNvSpPr/>
          <p:nvPr/>
        </p:nvSpPr>
        <p:spPr>
          <a:xfrm>
            <a:off x="7694111" y="4038249"/>
            <a:ext cx="1800000" cy="720000"/>
          </a:xfrm>
          <a:prstGeom prst="flowChartDecis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Item =box?</a:t>
            </a:r>
          </a:p>
        </p:txBody>
      </p:sp>
      <p:sp>
        <p:nvSpPr>
          <p:cNvPr id="60" name="Rectangle 59">
            <a:extLst>
              <a:ext uri="{FF2B5EF4-FFF2-40B4-BE49-F238E27FC236}">
                <a16:creationId xmlns:a16="http://schemas.microsoft.com/office/drawing/2014/main" id="{8713E9DA-9288-4D40-8EE7-745C3D44C731}"/>
              </a:ext>
            </a:extLst>
          </p:cNvPr>
          <p:cNvSpPr/>
          <p:nvPr/>
        </p:nvSpPr>
        <p:spPr>
          <a:xfrm>
            <a:off x="10069199" y="4038249"/>
            <a:ext cx="1800000" cy="72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Discard old box,  look at new box</a:t>
            </a:r>
          </a:p>
        </p:txBody>
      </p:sp>
      <p:sp>
        <p:nvSpPr>
          <p:cNvPr id="61" name="Rectangle 60">
            <a:extLst>
              <a:ext uri="{FF2B5EF4-FFF2-40B4-BE49-F238E27FC236}">
                <a16:creationId xmlns:a16="http://schemas.microsoft.com/office/drawing/2014/main" id="{EA33F60C-299C-4BAC-83B8-5808C70B93EC}"/>
              </a:ext>
            </a:extLst>
          </p:cNvPr>
          <p:cNvSpPr/>
          <p:nvPr/>
        </p:nvSpPr>
        <p:spPr>
          <a:xfrm>
            <a:off x="7701766" y="5105428"/>
            <a:ext cx="1800000" cy="72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Discard old box</a:t>
            </a:r>
          </a:p>
        </p:txBody>
      </p:sp>
      <p:cxnSp>
        <p:nvCxnSpPr>
          <p:cNvPr id="62" name="Straight Arrow Connector 61">
            <a:extLst>
              <a:ext uri="{FF2B5EF4-FFF2-40B4-BE49-F238E27FC236}">
                <a16:creationId xmlns:a16="http://schemas.microsoft.com/office/drawing/2014/main" id="{8A4461C9-1EE1-4DD6-BB58-A013671DC456}"/>
              </a:ext>
            </a:extLst>
          </p:cNvPr>
          <p:cNvCxnSpPr>
            <a:cxnSpLocks/>
            <a:stCxn id="57" idx="2"/>
            <a:endCxn id="69" idx="0"/>
          </p:cNvCxnSpPr>
          <p:nvPr/>
        </p:nvCxnSpPr>
        <p:spPr>
          <a:xfrm>
            <a:off x="8580176" y="1556712"/>
            <a:ext cx="12759" cy="346803"/>
          </a:xfrm>
          <a:prstGeom prst="straightConnector1">
            <a:avLst/>
          </a:prstGeom>
          <a:ln w="57150">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63" name="Straight Arrow Connector 62">
            <a:extLst>
              <a:ext uri="{FF2B5EF4-FFF2-40B4-BE49-F238E27FC236}">
                <a16:creationId xmlns:a16="http://schemas.microsoft.com/office/drawing/2014/main" id="{564AD10F-57F0-4FA5-B44E-719126FCE1AA}"/>
              </a:ext>
            </a:extLst>
          </p:cNvPr>
          <p:cNvCxnSpPr>
            <a:cxnSpLocks/>
            <a:stCxn id="56" idx="3"/>
            <a:endCxn id="58" idx="1"/>
          </p:cNvCxnSpPr>
          <p:nvPr/>
        </p:nvCxnSpPr>
        <p:spPr>
          <a:xfrm>
            <a:off x="9492935" y="3331070"/>
            <a:ext cx="576264" cy="0"/>
          </a:xfrm>
          <a:prstGeom prst="straightConnector1">
            <a:avLst/>
          </a:prstGeom>
          <a:ln w="57150">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64" name="Straight Arrow Connector 63">
            <a:extLst>
              <a:ext uri="{FF2B5EF4-FFF2-40B4-BE49-F238E27FC236}">
                <a16:creationId xmlns:a16="http://schemas.microsoft.com/office/drawing/2014/main" id="{C991986A-DEAF-423D-9621-3F75F49B537B}"/>
              </a:ext>
            </a:extLst>
          </p:cNvPr>
          <p:cNvCxnSpPr>
            <a:cxnSpLocks/>
            <a:stCxn id="56" idx="2"/>
            <a:endCxn id="59" idx="0"/>
          </p:cNvCxnSpPr>
          <p:nvPr/>
        </p:nvCxnSpPr>
        <p:spPr>
          <a:xfrm>
            <a:off x="8592935" y="3691070"/>
            <a:ext cx="1176" cy="347179"/>
          </a:xfrm>
          <a:prstGeom prst="straightConnector1">
            <a:avLst/>
          </a:prstGeom>
          <a:ln w="57150">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65" name="Straight Arrow Connector 64">
            <a:extLst>
              <a:ext uri="{FF2B5EF4-FFF2-40B4-BE49-F238E27FC236}">
                <a16:creationId xmlns:a16="http://schemas.microsoft.com/office/drawing/2014/main" id="{F066A53B-B732-47A9-98F5-5140FAA7FD4D}"/>
              </a:ext>
            </a:extLst>
          </p:cNvPr>
          <p:cNvCxnSpPr>
            <a:cxnSpLocks/>
            <a:stCxn id="59" idx="2"/>
            <a:endCxn id="61" idx="0"/>
          </p:cNvCxnSpPr>
          <p:nvPr/>
        </p:nvCxnSpPr>
        <p:spPr>
          <a:xfrm>
            <a:off x="8594111" y="4758249"/>
            <a:ext cx="7655" cy="347179"/>
          </a:xfrm>
          <a:prstGeom prst="straightConnector1">
            <a:avLst/>
          </a:prstGeom>
          <a:ln w="57150">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66" name="Straight Arrow Connector 65">
            <a:extLst>
              <a:ext uri="{FF2B5EF4-FFF2-40B4-BE49-F238E27FC236}">
                <a16:creationId xmlns:a16="http://schemas.microsoft.com/office/drawing/2014/main" id="{8B99172F-03C7-44DD-824B-70268C7DA1EA}"/>
              </a:ext>
            </a:extLst>
          </p:cNvPr>
          <p:cNvCxnSpPr>
            <a:cxnSpLocks/>
            <a:stCxn id="59" idx="3"/>
            <a:endCxn id="60" idx="1"/>
          </p:cNvCxnSpPr>
          <p:nvPr/>
        </p:nvCxnSpPr>
        <p:spPr>
          <a:xfrm>
            <a:off x="9494111" y="4398249"/>
            <a:ext cx="575088" cy="0"/>
          </a:xfrm>
          <a:prstGeom prst="straightConnector1">
            <a:avLst/>
          </a:prstGeom>
          <a:ln w="57150">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67" name="Connector: Curved 66">
            <a:extLst>
              <a:ext uri="{FF2B5EF4-FFF2-40B4-BE49-F238E27FC236}">
                <a16:creationId xmlns:a16="http://schemas.microsoft.com/office/drawing/2014/main" id="{A30C59E3-4270-4803-8F98-AFAF336399A5}"/>
              </a:ext>
            </a:extLst>
          </p:cNvPr>
          <p:cNvCxnSpPr>
            <a:cxnSpLocks/>
            <a:stCxn id="61" idx="1"/>
            <a:endCxn id="57" idx="1"/>
          </p:cNvCxnSpPr>
          <p:nvPr/>
        </p:nvCxnSpPr>
        <p:spPr>
          <a:xfrm rot="10800000">
            <a:off x="7680176" y="1196712"/>
            <a:ext cx="21590" cy="4268716"/>
          </a:xfrm>
          <a:prstGeom prst="curvedConnector3">
            <a:avLst>
              <a:gd name="adj1" fmla="val 2247902"/>
            </a:avLst>
          </a:prstGeom>
          <a:ln w="57150">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68" name="Connector: Curved 67">
            <a:extLst>
              <a:ext uri="{FF2B5EF4-FFF2-40B4-BE49-F238E27FC236}">
                <a16:creationId xmlns:a16="http://schemas.microsoft.com/office/drawing/2014/main" id="{80D284DA-D27C-42F4-AAB6-1A7FFFF3E847}"/>
              </a:ext>
            </a:extLst>
          </p:cNvPr>
          <p:cNvCxnSpPr>
            <a:cxnSpLocks/>
            <a:stCxn id="60" idx="3"/>
            <a:endCxn id="69" idx="3"/>
          </p:cNvCxnSpPr>
          <p:nvPr/>
        </p:nvCxnSpPr>
        <p:spPr>
          <a:xfrm flipH="1" flipV="1">
            <a:off x="9492935" y="2263515"/>
            <a:ext cx="2376264" cy="2134734"/>
          </a:xfrm>
          <a:prstGeom prst="curvedConnector3">
            <a:avLst>
              <a:gd name="adj1" fmla="val -9620"/>
            </a:avLst>
          </a:prstGeom>
          <a:ln w="57150">
            <a:tailEnd type="triangle"/>
          </a:ln>
        </p:spPr>
        <p:style>
          <a:lnRef idx="2">
            <a:schemeClr val="accent5">
              <a:shade val="50000"/>
            </a:schemeClr>
          </a:lnRef>
          <a:fillRef idx="1">
            <a:schemeClr val="accent5"/>
          </a:fillRef>
          <a:effectRef idx="0">
            <a:schemeClr val="accent5"/>
          </a:effectRef>
          <a:fontRef idx="minor">
            <a:schemeClr val="lt1"/>
          </a:fontRef>
        </p:style>
      </p:cxnSp>
      <p:sp>
        <p:nvSpPr>
          <p:cNvPr id="69" name="Rectangle 68">
            <a:extLst>
              <a:ext uri="{FF2B5EF4-FFF2-40B4-BE49-F238E27FC236}">
                <a16:creationId xmlns:a16="http://schemas.microsoft.com/office/drawing/2014/main" id="{4533E619-A365-4825-842A-848D84605784}"/>
              </a:ext>
            </a:extLst>
          </p:cNvPr>
          <p:cNvSpPr/>
          <p:nvPr/>
        </p:nvSpPr>
        <p:spPr>
          <a:xfrm>
            <a:off x="7692935" y="1903515"/>
            <a:ext cx="1800000" cy="72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look at item</a:t>
            </a:r>
          </a:p>
          <a:p>
            <a:pPr algn="ctr"/>
            <a:r>
              <a:rPr lang="en-GB" dirty="0"/>
              <a:t>in box</a:t>
            </a:r>
          </a:p>
        </p:txBody>
      </p:sp>
      <p:cxnSp>
        <p:nvCxnSpPr>
          <p:cNvPr id="76" name="Straight Arrow Connector 75">
            <a:extLst>
              <a:ext uri="{FF2B5EF4-FFF2-40B4-BE49-F238E27FC236}">
                <a16:creationId xmlns:a16="http://schemas.microsoft.com/office/drawing/2014/main" id="{77FD3FCF-77DD-4616-AF08-E7FE9FB21030}"/>
              </a:ext>
            </a:extLst>
          </p:cNvPr>
          <p:cNvCxnSpPr>
            <a:cxnSpLocks/>
            <a:stCxn id="69" idx="2"/>
            <a:endCxn id="56" idx="0"/>
          </p:cNvCxnSpPr>
          <p:nvPr/>
        </p:nvCxnSpPr>
        <p:spPr>
          <a:xfrm>
            <a:off x="8592935" y="2623515"/>
            <a:ext cx="0" cy="347555"/>
          </a:xfrm>
          <a:prstGeom prst="straightConnector1">
            <a:avLst/>
          </a:prstGeom>
          <a:ln w="57150">
            <a:tailEnd type="triangle"/>
          </a:ln>
        </p:spPr>
        <p:style>
          <a:lnRef idx="2">
            <a:schemeClr val="accent5">
              <a:shade val="50000"/>
            </a:schemeClr>
          </a:lnRef>
          <a:fillRef idx="1">
            <a:schemeClr val="accent5"/>
          </a:fillRef>
          <a:effectRef idx="0">
            <a:schemeClr val="accent5"/>
          </a:effectRef>
          <a:fontRef idx="minor">
            <a:schemeClr val="lt1"/>
          </a:fontRef>
        </p:style>
      </p:cxnSp>
      <p:sp>
        <p:nvSpPr>
          <p:cNvPr id="104" name="TextBox 103">
            <a:extLst>
              <a:ext uri="{FF2B5EF4-FFF2-40B4-BE49-F238E27FC236}">
                <a16:creationId xmlns:a16="http://schemas.microsoft.com/office/drawing/2014/main" id="{3172E4F7-8A0C-4ED5-B4BC-48578AA9FBD2}"/>
              </a:ext>
            </a:extLst>
          </p:cNvPr>
          <p:cNvSpPr txBox="1"/>
          <p:nvPr/>
        </p:nvSpPr>
        <p:spPr>
          <a:xfrm>
            <a:off x="9559838" y="2961738"/>
            <a:ext cx="279402" cy="369332"/>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GB" b="1" dirty="0">
                <a:solidFill>
                  <a:srgbClr val="FF0000"/>
                </a:solidFill>
                <a:effectLst>
                  <a:outerShdw blurRad="38100" dist="38100" dir="2700000" algn="tl">
                    <a:srgbClr val="000000">
                      <a:alpha val="43137"/>
                    </a:srgbClr>
                  </a:outerShdw>
                </a:effectLst>
              </a:rPr>
              <a:t>Y</a:t>
            </a:r>
          </a:p>
        </p:txBody>
      </p:sp>
      <p:sp>
        <p:nvSpPr>
          <p:cNvPr id="105" name="TextBox 104">
            <a:extLst>
              <a:ext uri="{FF2B5EF4-FFF2-40B4-BE49-F238E27FC236}">
                <a16:creationId xmlns:a16="http://schemas.microsoft.com/office/drawing/2014/main" id="{A5E8B688-6E32-48F7-BE51-FEFBBD2C4FFC}"/>
              </a:ext>
            </a:extLst>
          </p:cNvPr>
          <p:cNvSpPr txBox="1"/>
          <p:nvPr/>
        </p:nvSpPr>
        <p:spPr>
          <a:xfrm>
            <a:off x="9559838" y="4028918"/>
            <a:ext cx="279402" cy="369332"/>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GB" b="1" dirty="0">
                <a:solidFill>
                  <a:srgbClr val="FF0000"/>
                </a:solidFill>
                <a:effectLst>
                  <a:outerShdw blurRad="38100" dist="38100" dir="2700000" algn="tl">
                    <a:srgbClr val="000000">
                      <a:alpha val="43137"/>
                    </a:srgbClr>
                  </a:outerShdw>
                </a:effectLst>
              </a:rPr>
              <a:t>Y</a:t>
            </a:r>
          </a:p>
        </p:txBody>
      </p:sp>
      <p:sp>
        <p:nvSpPr>
          <p:cNvPr id="106" name="TextBox 105">
            <a:extLst>
              <a:ext uri="{FF2B5EF4-FFF2-40B4-BE49-F238E27FC236}">
                <a16:creationId xmlns:a16="http://schemas.microsoft.com/office/drawing/2014/main" id="{B0A579EA-F3BE-49BF-89FF-5BB5D68B8959}"/>
              </a:ext>
            </a:extLst>
          </p:cNvPr>
          <p:cNvSpPr txBox="1"/>
          <p:nvPr/>
        </p:nvSpPr>
        <p:spPr>
          <a:xfrm>
            <a:off x="8629914" y="3659586"/>
            <a:ext cx="279402" cy="369332"/>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GB" b="1" dirty="0">
                <a:solidFill>
                  <a:srgbClr val="FF0000"/>
                </a:solidFill>
                <a:effectLst>
                  <a:outerShdw blurRad="38100" dist="38100" dir="2700000" algn="tl">
                    <a:srgbClr val="000000">
                      <a:alpha val="43137"/>
                    </a:srgbClr>
                  </a:outerShdw>
                </a:effectLst>
              </a:rPr>
              <a:t>N</a:t>
            </a:r>
          </a:p>
        </p:txBody>
      </p:sp>
      <p:sp>
        <p:nvSpPr>
          <p:cNvPr id="107" name="TextBox 106">
            <a:extLst>
              <a:ext uri="{FF2B5EF4-FFF2-40B4-BE49-F238E27FC236}">
                <a16:creationId xmlns:a16="http://schemas.microsoft.com/office/drawing/2014/main" id="{5C03AE81-9E51-4939-8662-6E34ACDAB4EA}"/>
              </a:ext>
            </a:extLst>
          </p:cNvPr>
          <p:cNvSpPr txBox="1"/>
          <p:nvPr/>
        </p:nvSpPr>
        <p:spPr>
          <a:xfrm>
            <a:off x="8628835" y="4717434"/>
            <a:ext cx="279402" cy="369332"/>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GB" b="1" dirty="0">
                <a:solidFill>
                  <a:srgbClr val="FF0000"/>
                </a:solidFill>
                <a:effectLst>
                  <a:outerShdw blurRad="38100" dist="38100" dir="2700000" algn="tl">
                    <a:srgbClr val="000000">
                      <a:alpha val="43137"/>
                    </a:srgbClr>
                  </a:outerShdw>
                </a:effectLst>
              </a:rPr>
              <a:t>N</a:t>
            </a:r>
          </a:p>
        </p:txBody>
      </p:sp>
      <p:sp>
        <p:nvSpPr>
          <p:cNvPr id="108" name="Flowchart: Decision 107">
            <a:extLst>
              <a:ext uri="{FF2B5EF4-FFF2-40B4-BE49-F238E27FC236}">
                <a16:creationId xmlns:a16="http://schemas.microsoft.com/office/drawing/2014/main" id="{4020CC9F-E2FD-4070-9BC6-3BC1BD6AC2B2}"/>
              </a:ext>
            </a:extLst>
          </p:cNvPr>
          <p:cNvSpPr/>
          <p:nvPr/>
        </p:nvSpPr>
        <p:spPr>
          <a:xfrm>
            <a:off x="2232130" y="2971070"/>
            <a:ext cx="1800000" cy="720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Item =key?</a:t>
            </a:r>
          </a:p>
        </p:txBody>
      </p:sp>
      <p:sp>
        <p:nvSpPr>
          <p:cNvPr id="109" name="Rectangle 108">
            <a:extLst>
              <a:ext uri="{FF2B5EF4-FFF2-40B4-BE49-F238E27FC236}">
                <a16:creationId xmlns:a16="http://schemas.microsoft.com/office/drawing/2014/main" id="{DB7FF36A-8679-4A5B-91FA-7DF281BB3DA6}"/>
              </a:ext>
            </a:extLst>
          </p:cNvPr>
          <p:cNvSpPr/>
          <p:nvPr/>
        </p:nvSpPr>
        <p:spPr>
          <a:xfrm>
            <a:off x="2219371" y="836712"/>
            <a:ext cx="180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Grab a box</a:t>
            </a:r>
          </a:p>
        </p:txBody>
      </p:sp>
      <p:sp>
        <p:nvSpPr>
          <p:cNvPr id="110" name="Rectangle 109">
            <a:extLst>
              <a:ext uri="{FF2B5EF4-FFF2-40B4-BE49-F238E27FC236}">
                <a16:creationId xmlns:a16="http://schemas.microsoft.com/office/drawing/2014/main" id="{EBBC5C7D-3F6E-41E3-AEB4-B160FE21D1D9}"/>
              </a:ext>
            </a:extLst>
          </p:cNvPr>
          <p:cNvSpPr/>
          <p:nvPr/>
        </p:nvSpPr>
        <p:spPr>
          <a:xfrm>
            <a:off x="4608394" y="2971070"/>
            <a:ext cx="180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You’re done</a:t>
            </a:r>
          </a:p>
        </p:txBody>
      </p:sp>
      <p:sp>
        <p:nvSpPr>
          <p:cNvPr id="111" name="Flowchart: Decision 110">
            <a:extLst>
              <a:ext uri="{FF2B5EF4-FFF2-40B4-BE49-F238E27FC236}">
                <a16:creationId xmlns:a16="http://schemas.microsoft.com/office/drawing/2014/main" id="{066685FD-E738-4ED8-ABD2-5F17F606594F}"/>
              </a:ext>
            </a:extLst>
          </p:cNvPr>
          <p:cNvSpPr/>
          <p:nvPr/>
        </p:nvSpPr>
        <p:spPr>
          <a:xfrm>
            <a:off x="2233306" y="4038249"/>
            <a:ext cx="1800000" cy="720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Item =box?</a:t>
            </a:r>
          </a:p>
        </p:txBody>
      </p:sp>
      <p:sp>
        <p:nvSpPr>
          <p:cNvPr id="112" name="Rectangle 111">
            <a:extLst>
              <a:ext uri="{FF2B5EF4-FFF2-40B4-BE49-F238E27FC236}">
                <a16:creationId xmlns:a16="http://schemas.microsoft.com/office/drawing/2014/main" id="{F3D5A27D-82AC-4507-80C7-50846254406A}"/>
              </a:ext>
            </a:extLst>
          </p:cNvPr>
          <p:cNvSpPr/>
          <p:nvPr/>
        </p:nvSpPr>
        <p:spPr>
          <a:xfrm>
            <a:off x="4608394" y="4038249"/>
            <a:ext cx="180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Add new box to set of boxes</a:t>
            </a:r>
          </a:p>
        </p:txBody>
      </p:sp>
      <p:sp>
        <p:nvSpPr>
          <p:cNvPr id="113" name="Rectangle 112">
            <a:extLst>
              <a:ext uri="{FF2B5EF4-FFF2-40B4-BE49-F238E27FC236}">
                <a16:creationId xmlns:a16="http://schemas.microsoft.com/office/drawing/2014/main" id="{D254824E-5758-41D3-B496-C6E239C1B71F}"/>
              </a:ext>
            </a:extLst>
          </p:cNvPr>
          <p:cNvSpPr/>
          <p:nvPr/>
        </p:nvSpPr>
        <p:spPr>
          <a:xfrm>
            <a:off x="2240961" y="5105428"/>
            <a:ext cx="180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Discard old box</a:t>
            </a:r>
          </a:p>
        </p:txBody>
      </p:sp>
      <p:cxnSp>
        <p:nvCxnSpPr>
          <p:cNvPr id="114" name="Straight Arrow Connector 113">
            <a:extLst>
              <a:ext uri="{FF2B5EF4-FFF2-40B4-BE49-F238E27FC236}">
                <a16:creationId xmlns:a16="http://schemas.microsoft.com/office/drawing/2014/main" id="{972CFE32-E67C-4316-8443-7DE345158069}"/>
              </a:ext>
            </a:extLst>
          </p:cNvPr>
          <p:cNvCxnSpPr>
            <a:cxnSpLocks/>
            <a:stCxn id="109" idx="2"/>
            <a:endCxn id="121" idx="0"/>
          </p:cNvCxnSpPr>
          <p:nvPr/>
        </p:nvCxnSpPr>
        <p:spPr>
          <a:xfrm>
            <a:off x="3119371" y="1556712"/>
            <a:ext cx="12759" cy="34680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AB0D91EF-61AE-4247-B787-285090642C42}"/>
              </a:ext>
            </a:extLst>
          </p:cNvPr>
          <p:cNvCxnSpPr>
            <a:cxnSpLocks/>
            <a:stCxn id="108" idx="3"/>
            <a:endCxn id="110" idx="1"/>
          </p:cNvCxnSpPr>
          <p:nvPr/>
        </p:nvCxnSpPr>
        <p:spPr>
          <a:xfrm>
            <a:off x="4032130" y="3331070"/>
            <a:ext cx="5762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68E69519-71EB-48EA-AE87-0A54250D34F0}"/>
              </a:ext>
            </a:extLst>
          </p:cNvPr>
          <p:cNvCxnSpPr>
            <a:cxnSpLocks/>
            <a:stCxn id="108" idx="2"/>
            <a:endCxn id="111" idx="0"/>
          </p:cNvCxnSpPr>
          <p:nvPr/>
        </p:nvCxnSpPr>
        <p:spPr>
          <a:xfrm>
            <a:off x="3132130" y="3691070"/>
            <a:ext cx="1176" cy="34717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17E896A4-5939-41EB-B1F9-2EE1B9CC1D04}"/>
              </a:ext>
            </a:extLst>
          </p:cNvPr>
          <p:cNvCxnSpPr>
            <a:cxnSpLocks/>
            <a:stCxn id="111" idx="2"/>
            <a:endCxn id="113" idx="0"/>
          </p:cNvCxnSpPr>
          <p:nvPr/>
        </p:nvCxnSpPr>
        <p:spPr>
          <a:xfrm>
            <a:off x="3133306" y="4758249"/>
            <a:ext cx="7655" cy="34717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DB5AC9F3-7557-4113-A4E1-907D5DC0EE74}"/>
              </a:ext>
            </a:extLst>
          </p:cNvPr>
          <p:cNvCxnSpPr>
            <a:cxnSpLocks/>
            <a:stCxn id="111" idx="3"/>
            <a:endCxn id="112" idx="1"/>
          </p:cNvCxnSpPr>
          <p:nvPr/>
        </p:nvCxnSpPr>
        <p:spPr>
          <a:xfrm>
            <a:off x="4033306" y="4398249"/>
            <a:ext cx="57508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9" name="Connector: Curved 118">
            <a:extLst>
              <a:ext uri="{FF2B5EF4-FFF2-40B4-BE49-F238E27FC236}">
                <a16:creationId xmlns:a16="http://schemas.microsoft.com/office/drawing/2014/main" id="{A07BA014-7DFC-4CD0-A498-DDA1C03F8204}"/>
              </a:ext>
            </a:extLst>
          </p:cNvPr>
          <p:cNvCxnSpPr>
            <a:cxnSpLocks/>
            <a:stCxn id="113" idx="1"/>
            <a:endCxn id="109" idx="1"/>
          </p:cNvCxnSpPr>
          <p:nvPr/>
        </p:nvCxnSpPr>
        <p:spPr>
          <a:xfrm rot="10800000">
            <a:off x="2219371" y="1196712"/>
            <a:ext cx="21590" cy="4268716"/>
          </a:xfrm>
          <a:prstGeom prst="curvedConnector3">
            <a:avLst>
              <a:gd name="adj1" fmla="val 2247902"/>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0" name="Connector: Curved 119">
            <a:extLst>
              <a:ext uri="{FF2B5EF4-FFF2-40B4-BE49-F238E27FC236}">
                <a16:creationId xmlns:a16="http://schemas.microsoft.com/office/drawing/2014/main" id="{BADD0F9C-CFA6-4358-9494-F592EF52BF1D}"/>
              </a:ext>
            </a:extLst>
          </p:cNvPr>
          <p:cNvCxnSpPr>
            <a:cxnSpLocks/>
            <a:stCxn id="112" idx="3"/>
            <a:endCxn id="113" idx="3"/>
          </p:cNvCxnSpPr>
          <p:nvPr/>
        </p:nvCxnSpPr>
        <p:spPr>
          <a:xfrm flipH="1">
            <a:off x="4040961" y="4398249"/>
            <a:ext cx="2367433" cy="1067179"/>
          </a:xfrm>
          <a:prstGeom prst="curvedConnector3">
            <a:avLst>
              <a:gd name="adj1" fmla="val -9656"/>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FEDF289C-18E0-4BBC-93FE-2DB6E5999377}"/>
              </a:ext>
            </a:extLst>
          </p:cNvPr>
          <p:cNvSpPr/>
          <p:nvPr/>
        </p:nvSpPr>
        <p:spPr>
          <a:xfrm>
            <a:off x="2232130" y="1903515"/>
            <a:ext cx="180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look at item</a:t>
            </a:r>
          </a:p>
          <a:p>
            <a:pPr algn="ctr"/>
            <a:r>
              <a:rPr lang="en-GB" dirty="0"/>
              <a:t>in box</a:t>
            </a:r>
          </a:p>
        </p:txBody>
      </p:sp>
      <p:cxnSp>
        <p:nvCxnSpPr>
          <p:cNvPr id="122" name="Straight Arrow Connector 121">
            <a:extLst>
              <a:ext uri="{FF2B5EF4-FFF2-40B4-BE49-F238E27FC236}">
                <a16:creationId xmlns:a16="http://schemas.microsoft.com/office/drawing/2014/main" id="{A9D968BD-A3A9-40E1-BD92-B60F3DA86FD0}"/>
              </a:ext>
            </a:extLst>
          </p:cNvPr>
          <p:cNvCxnSpPr>
            <a:cxnSpLocks/>
            <a:stCxn id="121" idx="2"/>
            <a:endCxn id="108" idx="0"/>
          </p:cNvCxnSpPr>
          <p:nvPr/>
        </p:nvCxnSpPr>
        <p:spPr>
          <a:xfrm>
            <a:off x="3132130" y="2623515"/>
            <a:ext cx="0" cy="3475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1B42DE60-2135-4B18-839F-8CE898992F9D}"/>
              </a:ext>
            </a:extLst>
          </p:cNvPr>
          <p:cNvSpPr txBox="1"/>
          <p:nvPr/>
        </p:nvSpPr>
        <p:spPr>
          <a:xfrm>
            <a:off x="4099033" y="2961738"/>
            <a:ext cx="279402" cy="369332"/>
          </a:xfrm>
          <a:prstGeom prst="rect">
            <a:avLst/>
          </a:prstGeom>
          <a:noFill/>
        </p:spPr>
        <p:txBody>
          <a:bodyPr wrap="square" rtlCol="0">
            <a:spAutoFit/>
          </a:bodyPr>
          <a:lstStyle/>
          <a:p>
            <a:r>
              <a:rPr lang="en-GB" b="1" dirty="0">
                <a:solidFill>
                  <a:srgbClr val="FF0000"/>
                </a:solidFill>
                <a:effectLst>
                  <a:outerShdw blurRad="38100" dist="38100" dir="2700000" algn="tl">
                    <a:srgbClr val="000000">
                      <a:alpha val="43137"/>
                    </a:srgbClr>
                  </a:outerShdw>
                </a:effectLst>
              </a:rPr>
              <a:t>Y</a:t>
            </a:r>
          </a:p>
        </p:txBody>
      </p:sp>
      <p:sp>
        <p:nvSpPr>
          <p:cNvPr id="124" name="TextBox 123">
            <a:extLst>
              <a:ext uri="{FF2B5EF4-FFF2-40B4-BE49-F238E27FC236}">
                <a16:creationId xmlns:a16="http://schemas.microsoft.com/office/drawing/2014/main" id="{07DE3B0E-B296-420E-B8DA-1ED25F347E15}"/>
              </a:ext>
            </a:extLst>
          </p:cNvPr>
          <p:cNvSpPr txBox="1"/>
          <p:nvPr/>
        </p:nvSpPr>
        <p:spPr>
          <a:xfrm>
            <a:off x="4099033" y="4028918"/>
            <a:ext cx="279402" cy="369332"/>
          </a:xfrm>
          <a:prstGeom prst="rect">
            <a:avLst/>
          </a:prstGeom>
          <a:noFill/>
        </p:spPr>
        <p:txBody>
          <a:bodyPr wrap="square" rtlCol="0">
            <a:spAutoFit/>
          </a:bodyPr>
          <a:lstStyle/>
          <a:p>
            <a:r>
              <a:rPr lang="en-GB" b="1" dirty="0">
                <a:solidFill>
                  <a:srgbClr val="FF0000"/>
                </a:solidFill>
                <a:effectLst>
                  <a:outerShdw blurRad="38100" dist="38100" dir="2700000" algn="tl">
                    <a:srgbClr val="000000">
                      <a:alpha val="43137"/>
                    </a:srgbClr>
                  </a:outerShdw>
                </a:effectLst>
              </a:rPr>
              <a:t>Y</a:t>
            </a:r>
          </a:p>
        </p:txBody>
      </p:sp>
      <p:sp>
        <p:nvSpPr>
          <p:cNvPr id="125" name="TextBox 124">
            <a:extLst>
              <a:ext uri="{FF2B5EF4-FFF2-40B4-BE49-F238E27FC236}">
                <a16:creationId xmlns:a16="http://schemas.microsoft.com/office/drawing/2014/main" id="{AB15CA6B-5605-4647-9B91-C4A541F7BD25}"/>
              </a:ext>
            </a:extLst>
          </p:cNvPr>
          <p:cNvSpPr txBox="1"/>
          <p:nvPr/>
        </p:nvSpPr>
        <p:spPr>
          <a:xfrm>
            <a:off x="3169109" y="3659586"/>
            <a:ext cx="279402" cy="369332"/>
          </a:xfrm>
          <a:prstGeom prst="rect">
            <a:avLst/>
          </a:prstGeom>
          <a:noFill/>
        </p:spPr>
        <p:txBody>
          <a:bodyPr wrap="square" rtlCol="0">
            <a:spAutoFit/>
          </a:bodyPr>
          <a:lstStyle/>
          <a:p>
            <a:r>
              <a:rPr lang="en-GB" b="1" dirty="0">
                <a:solidFill>
                  <a:srgbClr val="FF0000"/>
                </a:solidFill>
                <a:effectLst>
                  <a:outerShdw blurRad="38100" dist="38100" dir="2700000" algn="tl">
                    <a:srgbClr val="000000">
                      <a:alpha val="43137"/>
                    </a:srgbClr>
                  </a:outerShdw>
                </a:effectLst>
              </a:rPr>
              <a:t>N</a:t>
            </a:r>
          </a:p>
        </p:txBody>
      </p:sp>
      <p:sp>
        <p:nvSpPr>
          <p:cNvPr id="126" name="TextBox 125">
            <a:extLst>
              <a:ext uri="{FF2B5EF4-FFF2-40B4-BE49-F238E27FC236}">
                <a16:creationId xmlns:a16="http://schemas.microsoft.com/office/drawing/2014/main" id="{774FDE7D-0D3A-4AF1-84A4-E9F61A5A9904}"/>
              </a:ext>
            </a:extLst>
          </p:cNvPr>
          <p:cNvSpPr txBox="1"/>
          <p:nvPr/>
        </p:nvSpPr>
        <p:spPr>
          <a:xfrm>
            <a:off x="3168030" y="4717434"/>
            <a:ext cx="279402" cy="369332"/>
          </a:xfrm>
          <a:prstGeom prst="rect">
            <a:avLst/>
          </a:prstGeom>
          <a:noFill/>
        </p:spPr>
        <p:txBody>
          <a:bodyPr wrap="square" rtlCol="0">
            <a:spAutoFit/>
          </a:bodyPr>
          <a:lstStyle/>
          <a:p>
            <a:r>
              <a:rPr lang="en-GB" b="1" dirty="0">
                <a:solidFill>
                  <a:srgbClr val="FF0000"/>
                </a:solidFill>
                <a:effectLst>
                  <a:outerShdw blurRad="38100" dist="38100" dir="2700000" algn="tl">
                    <a:srgbClr val="000000">
                      <a:alpha val="43137"/>
                    </a:srgbClr>
                  </a:outerShdw>
                </a:effectLst>
              </a:rPr>
              <a:t>N</a:t>
            </a:r>
          </a:p>
        </p:txBody>
      </p:sp>
      <p:sp>
        <p:nvSpPr>
          <p:cNvPr id="131" name="TextBox 130">
            <a:extLst>
              <a:ext uri="{FF2B5EF4-FFF2-40B4-BE49-F238E27FC236}">
                <a16:creationId xmlns:a16="http://schemas.microsoft.com/office/drawing/2014/main" id="{ED545540-3847-43A0-97B0-F3E887BF6495}"/>
              </a:ext>
            </a:extLst>
          </p:cNvPr>
          <p:cNvSpPr txBox="1"/>
          <p:nvPr/>
        </p:nvSpPr>
        <p:spPr>
          <a:xfrm>
            <a:off x="1775520" y="6021288"/>
            <a:ext cx="4932000" cy="646331"/>
          </a:xfrm>
          <a:prstGeom prst="rect">
            <a:avLst/>
          </a:prstGeom>
          <a:noFill/>
        </p:spPr>
        <p:txBody>
          <a:bodyPr wrap="square" rtlCol="0">
            <a:spAutoFit/>
          </a:bodyPr>
          <a:lstStyle/>
          <a:p>
            <a:pPr algn="ctr"/>
            <a:r>
              <a:rPr lang="en-GB" b="1" dirty="0"/>
              <a:t>ITERATIVE SOLUTION:</a:t>
            </a:r>
            <a:r>
              <a:rPr lang="en-GB" dirty="0"/>
              <a:t> Reduce the boxes-in-boxes problem to a pile-of-boxes problem</a:t>
            </a:r>
          </a:p>
        </p:txBody>
      </p:sp>
      <p:sp>
        <p:nvSpPr>
          <p:cNvPr id="132" name="TextBox 131">
            <a:extLst>
              <a:ext uri="{FF2B5EF4-FFF2-40B4-BE49-F238E27FC236}">
                <a16:creationId xmlns:a16="http://schemas.microsoft.com/office/drawing/2014/main" id="{EBB4D90B-BF3F-4682-ABFF-9201548A01FD}"/>
              </a:ext>
            </a:extLst>
          </p:cNvPr>
          <p:cNvSpPr txBox="1"/>
          <p:nvPr/>
        </p:nvSpPr>
        <p:spPr>
          <a:xfrm>
            <a:off x="7125702" y="6029441"/>
            <a:ext cx="4932000" cy="646331"/>
          </a:xfrm>
          <a:prstGeom prst="rect">
            <a:avLst/>
          </a:prstGeom>
          <a:noFill/>
        </p:spPr>
        <p:txBody>
          <a:bodyPr wrap="square" rtlCol="0">
            <a:spAutoFit/>
          </a:bodyPr>
          <a:lstStyle/>
          <a:p>
            <a:pPr algn="ctr"/>
            <a:r>
              <a:rPr lang="en-GB" b="1" dirty="0"/>
              <a:t>RECURSIVE SOLUTION: </a:t>
            </a:r>
            <a:r>
              <a:rPr lang="en-GB" dirty="0"/>
              <a:t>Reduce the boxes-in-boxes problem to a next-box problem</a:t>
            </a:r>
          </a:p>
        </p:txBody>
      </p:sp>
    </p:spTree>
    <p:extLst>
      <p:ext uri="{BB962C8B-B14F-4D97-AF65-F5344CB8AC3E}">
        <p14:creationId xmlns:p14="http://schemas.microsoft.com/office/powerpoint/2010/main" val="372553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wipe(up)">
                                      <p:cBhvr>
                                        <p:cTn id="11" dur="750"/>
                                        <p:tgtEl>
                                          <p:spTgt spid="109"/>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wipe(up)">
                                      <p:cBhvr>
                                        <p:cTn id="15" dur="750"/>
                                        <p:tgtEl>
                                          <p:spTgt spid="114"/>
                                        </p:tgtEl>
                                      </p:cBhvr>
                                    </p:animEffect>
                                  </p:childTnLst>
                                </p:cTn>
                              </p:par>
                            </p:childTnLst>
                          </p:cTn>
                        </p:par>
                        <p:par>
                          <p:cTn id="16" fill="hold">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up)">
                                      <p:cBhvr>
                                        <p:cTn id="19" dur="750"/>
                                        <p:tgtEl>
                                          <p:spTgt spid="121"/>
                                        </p:tgtEl>
                                      </p:cBhvr>
                                    </p:animEffect>
                                  </p:childTnLst>
                                </p:cTn>
                              </p:par>
                            </p:childTnLst>
                          </p:cTn>
                        </p:par>
                        <p:par>
                          <p:cTn id="20" fill="hold">
                            <p:stCondLst>
                              <p:cond delay="3250"/>
                            </p:stCondLst>
                            <p:childTnLst>
                              <p:par>
                                <p:cTn id="21" presetID="22" presetClass="entr" presetSubtype="1" fill="hold" nodeType="afterEffect">
                                  <p:stCondLst>
                                    <p:cond delay="0"/>
                                  </p:stCondLst>
                                  <p:childTnLst>
                                    <p:set>
                                      <p:cBhvr>
                                        <p:cTn id="22" dur="1" fill="hold">
                                          <p:stCondLst>
                                            <p:cond delay="0"/>
                                          </p:stCondLst>
                                        </p:cTn>
                                        <p:tgtEl>
                                          <p:spTgt spid="122"/>
                                        </p:tgtEl>
                                        <p:attrNameLst>
                                          <p:attrName>style.visibility</p:attrName>
                                        </p:attrNameLst>
                                      </p:cBhvr>
                                      <p:to>
                                        <p:strVal val="visible"/>
                                      </p:to>
                                    </p:set>
                                    <p:animEffect transition="in" filter="wipe(up)">
                                      <p:cBhvr>
                                        <p:cTn id="23" dur="750"/>
                                        <p:tgtEl>
                                          <p:spTgt spid="122"/>
                                        </p:tgtEl>
                                      </p:cBhvr>
                                    </p:animEffect>
                                  </p:childTnLst>
                                </p:cTn>
                              </p:par>
                            </p:childTnLst>
                          </p:cTn>
                        </p:par>
                        <p:par>
                          <p:cTn id="24" fill="hold">
                            <p:stCondLst>
                              <p:cond delay="4000"/>
                            </p:stCondLst>
                            <p:childTnLst>
                              <p:par>
                                <p:cTn id="25" presetID="22" presetClass="entr" presetSubtype="1" fill="hold" grpId="0" nodeType="afterEffect">
                                  <p:stCondLst>
                                    <p:cond delay="0"/>
                                  </p:stCondLst>
                                  <p:childTnLst>
                                    <p:set>
                                      <p:cBhvr>
                                        <p:cTn id="26" dur="1" fill="hold">
                                          <p:stCondLst>
                                            <p:cond delay="0"/>
                                          </p:stCondLst>
                                        </p:cTn>
                                        <p:tgtEl>
                                          <p:spTgt spid="108"/>
                                        </p:tgtEl>
                                        <p:attrNameLst>
                                          <p:attrName>style.visibility</p:attrName>
                                        </p:attrNameLst>
                                      </p:cBhvr>
                                      <p:to>
                                        <p:strVal val="visible"/>
                                      </p:to>
                                    </p:set>
                                    <p:animEffect transition="in" filter="wipe(up)">
                                      <p:cBhvr>
                                        <p:cTn id="27" dur="750"/>
                                        <p:tgtEl>
                                          <p:spTgt spid="108"/>
                                        </p:tgtEl>
                                      </p:cBhvr>
                                    </p:animEffect>
                                  </p:childTnLst>
                                </p:cTn>
                              </p:par>
                            </p:childTnLst>
                          </p:cTn>
                        </p:par>
                        <p:par>
                          <p:cTn id="28" fill="hold">
                            <p:stCondLst>
                              <p:cond delay="4750"/>
                            </p:stCondLst>
                            <p:childTnLst>
                              <p:par>
                                <p:cTn id="29" presetID="22" presetClass="entr" presetSubtype="8" fill="hold" grpId="0" nodeType="afterEffect">
                                  <p:stCondLst>
                                    <p:cond delay="0"/>
                                  </p:stCondLst>
                                  <p:childTnLst>
                                    <p:set>
                                      <p:cBhvr>
                                        <p:cTn id="30" dur="1" fill="hold">
                                          <p:stCondLst>
                                            <p:cond delay="0"/>
                                          </p:stCondLst>
                                        </p:cTn>
                                        <p:tgtEl>
                                          <p:spTgt spid="123"/>
                                        </p:tgtEl>
                                        <p:attrNameLst>
                                          <p:attrName>style.visibility</p:attrName>
                                        </p:attrNameLst>
                                      </p:cBhvr>
                                      <p:to>
                                        <p:strVal val="visible"/>
                                      </p:to>
                                    </p:set>
                                    <p:animEffect transition="in" filter="wipe(left)">
                                      <p:cBhvr>
                                        <p:cTn id="31" dur="750"/>
                                        <p:tgtEl>
                                          <p:spTgt spid="123"/>
                                        </p:tgtEl>
                                      </p:cBhvr>
                                    </p:animEffect>
                                  </p:childTnLst>
                                </p:cTn>
                              </p:par>
                              <p:par>
                                <p:cTn id="32" presetID="22" presetClass="entr" presetSubtype="8" fill="hold" nodeType="with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750"/>
                                        <p:tgtEl>
                                          <p:spTgt spid="115"/>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25"/>
                                        </p:tgtEl>
                                        <p:attrNameLst>
                                          <p:attrName>style.visibility</p:attrName>
                                        </p:attrNameLst>
                                      </p:cBhvr>
                                      <p:to>
                                        <p:strVal val="visible"/>
                                      </p:to>
                                    </p:set>
                                    <p:animEffect transition="in" filter="wipe(up)">
                                      <p:cBhvr>
                                        <p:cTn id="37" dur="750"/>
                                        <p:tgtEl>
                                          <p:spTgt spid="125"/>
                                        </p:tgtEl>
                                      </p:cBhvr>
                                    </p:animEffect>
                                  </p:childTnLst>
                                </p:cTn>
                              </p:par>
                              <p:par>
                                <p:cTn id="38" presetID="22" presetClass="entr" presetSubtype="1" fill="hold" nodeType="with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up)">
                                      <p:cBhvr>
                                        <p:cTn id="40" dur="750"/>
                                        <p:tgtEl>
                                          <p:spTgt spid="116"/>
                                        </p:tgtEl>
                                      </p:cBhvr>
                                    </p:animEffect>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110"/>
                                        </p:tgtEl>
                                        <p:attrNameLst>
                                          <p:attrName>style.visibility</p:attrName>
                                        </p:attrNameLst>
                                      </p:cBhvr>
                                      <p:to>
                                        <p:strVal val="visible"/>
                                      </p:to>
                                    </p:set>
                                    <p:animEffect transition="in" filter="wipe(up)">
                                      <p:cBhvr>
                                        <p:cTn id="44" dur="750"/>
                                        <p:tgtEl>
                                          <p:spTgt spid="110"/>
                                        </p:tgtEl>
                                      </p:cBhvr>
                                    </p:animEffect>
                                  </p:childTnLst>
                                </p:cTn>
                              </p:par>
                            </p:childTnLst>
                          </p:cTn>
                        </p:par>
                        <p:par>
                          <p:cTn id="45" fill="hold">
                            <p:stCondLst>
                              <p:cond delay="6250"/>
                            </p:stCondLst>
                            <p:childTnLst>
                              <p:par>
                                <p:cTn id="46" presetID="22" presetClass="entr" presetSubtype="1" fill="hold" grpId="0" nodeType="afterEffect">
                                  <p:stCondLst>
                                    <p:cond delay="0"/>
                                  </p:stCondLst>
                                  <p:childTnLst>
                                    <p:set>
                                      <p:cBhvr>
                                        <p:cTn id="47" dur="1" fill="hold">
                                          <p:stCondLst>
                                            <p:cond delay="0"/>
                                          </p:stCondLst>
                                        </p:cTn>
                                        <p:tgtEl>
                                          <p:spTgt spid="111"/>
                                        </p:tgtEl>
                                        <p:attrNameLst>
                                          <p:attrName>style.visibility</p:attrName>
                                        </p:attrNameLst>
                                      </p:cBhvr>
                                      <p:to>
                                        <p:strVal val="visible"/>
                                      </p:to>
                                    </p:set>
                                    <p:animEffect transition="in" filter="wipe(up)">
                                      <p:cBhvr>
                                        <p:cTn id="48" dur="750"/>
                                        <p:tgtEl>
                                          <p:spTgt spid="111"/>
                                        </p:tgtEl>
                                      </p:cBhvr>
                                    </p:animEffect>
                                  </p:childTnLst>
                                </p:cTn>
                              </p:par>
                            </p:childTnLst>
                          </p:cTn>
                        </p:par>
                        <p:par>
                          <p:cTn id="49" fill="hold">
                            <p:stCondLst>
                              <p:cond delay="7000"/>
                            </p:stCondLst>
                            <p:childTnLst>
                              <p:par>
                                <p:cTn id="50" presetID="22" presetClass="entr" presetSubtype="8" fill="hold" nodeType="afterEffect">
                                  <p:stCondLst>
                                    <p:cond delay="0"/>
                                  </p:stCondLst>
                                  <p:childTnLst>
                                    <p:set>
                                      <p:cBhvr>
                                        <p:cTn id="51" dur="1" fill="hold">
                                          <p:stCondLst>
                                            <p:cond delay="0"/>
                                          </p:stCondLst>
                                        </p:cTn>
                                        <p:tgtEl>
                                          <p:spTgt spid="118"/>
                                        </p:tgtEl>
                                        <p:attrNameLst>
                                          <p:attrName>style.visibility</p:attrName>
                                        </p:attrNameLst>
                                      </p:cBhvr>
                                      <p:to>
                                        <p:strVal val="visible"/>
                                      </p:to>
                                    </p:set>
                                    <p:animEffect transition="in" filter="wipe(left)">
                                      <p:cBhvr>
                                        <p:cTn id="52" dur="750"/>
                                        <p:tgtEl>
                                          <p:spTgt spid="11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24"/>
                                        </p:tgtEl>
                                        <p:attrNameLst>
                                          <p:attrName>style.visibility</p:attrName>
                                        </p:attrNameLst>
                                      </p:cBhvr>
                                      <p:to>
                                        <p:strVal val="visible"/>
                                      </p:to>
                                    </p:set>
                                    <p:animEffect transition="in" filter="wipe(left)">
                                      <p:cBhvr>
                                        <p:cTn id="55" dur="750"/>
                                        <p:tgtEl>
                                          <p:spTgt spid="124"/>
                                        </p:tgtEl>
                                      </p:cBhvr>
                                    </p:animEffect>
                                  </p:childTnLst>
                                </p:cTn>
                              </p:par>
                              <p:par>
                                <p:cTn id="56" presetID="22" presetClass="entr" presetSubtype="1" fill="hold" nodeType="withEffect">
                                  <p:stCondLst>
                                    <p:cond delay="0"/>
                                  </p:stCondLst>
                                  <p:childTnLst>
                                    <p:set>
                                      <p:cBhvr>
                                        <p:cTn id="57" dur="1" fill="hold">
                                          <p:stCondLst>
                                            <p:cond delay="0"/>
                                          </p:stCondLst>
                                        </p:cTn>
                                        <p:tgtEl>
                                          <p:spTgt spid="117"/>
                                        </p:tgtEl>
                                        <p:attrNameLst>
                                          <p:attrName>style.visibility</p:attrName>
                                        </p:attrNameLst>
                                      </p:cBhvr>
                                      <p:to>
                                        <p:strVal val="visible"/>
                                      </p:to>
                                    </p:set>
                                    <p:animEffect transition="in" filter="wipe(up)">
                                      <p:cBhvr>
                                        <p:cTn id="58" dur="750"/>
                                        <p:tgtEl>
                                          <p:spTgt spid="117"/>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6"/>
                                        </p:tgtEl>
                                        <p:attrNameLst>
                                          <p:attrName>style.visibility</p:attrName>
                                        </p:attrNameLst>
                                      </p:cBhvr>
                                      <p:to>
                                        <p:strVal val="visible"/>
                                      </p:to>
                                    </p:set>
                                    <p:animEffect transition="in" filter="wipe(up)">
                                      <p:cBhvr>
                                        <p:cTn id="61" dur="750"/>
                                        <p:tgtEl>
                                          <p:spTgt spid="126"/>
                                        </p:tgtEl>
                                      </p:cBhvr>
                                    </p:animEffect>
                                  </p:childTnLst>
                                </p:cTn>
                              </p:par>
                            </p:childTnLst>
                          </p:cTn>
                        </p:par>
                        <p:par>
                          <p:cTn id="62" fill="hold">
                            <p:stCondLst>
                              <p:cond delay="7750"/>
                            </p:stCondLst>
                            <p:childTnLst>
                              <p:par>
                                <p:cTn id="63" presetID="22" presetClass="entr" presetSubtype="1" fill="hold" grpId="0" nodeType="afterEffect">
                                  <p:stCondLst>
                                    <p:cond delay="0"/>
                                  </p:stCondLst>
                                  <p:childTnLst>
                                    <p:set>
                                      <p:cBhvr>
                                        <p:cTn id="64" dur="1" fill="hold">
                                          <p:stCondLst>
                                            <p:cond delay="0"/>
                                          </p:stCondLst>
                                        </p:cTn>
                                        <p:tgtEl>
                                          <p:spTgt spid="112"/>
                                        </p:tgtEl>
                                        <p:attrNameLst>
                                          <p:attrName>style.visibility</p:attrName>
                                        </p:attrNameLst>
                                      </p:cBhvr>
                                      <p:to>
                                        <p:strVal val="visible"/>
                                      </p:to>
                                    </p:set>
                                    <p:animEffect transition="in" filter="wipe(up)">
                                      <p:cBhvr>
                                        <p:cTn id="65" dur="750"/>
                                        <p:tgtEl>
                                          <p:spTgt spid="112"/>
                                        </p:tgtEl>
                                      </p:cBhvr>
                                    </p:animEffect>
                                  </p:childTnLst>
                                </p:cTn>
                              </p:par>
                            </p:childTnLst>
                          </p:cTn>
                        </p:par>
                        <p:par>
                          <p:cTn id="66" fill="hold">
                            <p:stCondLst>
                              <p:cond delay="8500"/>
                            </p:stCondLst>
                            <p:childTnLst>
                              <p:par>
                                <p:cTn id="67" presetID="22" presetClass="entr" presetSubtype="1" fill="hold" nodeType="afterEffect">
                                  <p:stCondLst>
                                    <p:cond delay="0"/>
                                  </p:stCondLst>
                                  <p:childTnLst>
                                    <p:set>
                                      <p:cBhvr>
                                        <p:cTn id="68" dur="1" fill="hold">
                                          <p:stCondLst>
                                            <p:cond delay="0"/>
                                          </p:stCondLst>
                                        </p:cTn>
                                        <p:tgtEl>
                                          <p:spTgt spid="120"/>
                                        </p:tgtEl>
                                        <p:attrNameLst>
                                          <p:attrName>style.visibility</p:attrName>
                                        </p:attrNameLst>
                                      </p:cBhvr>
                                      <p:to>
                                        <p:strVal val="visible"/>
                                      </p:to>
                                    </p:set>
                                    <p:animEffect transition="in" filter="wipe(up)">
                                      <p:cBhvr>
                                        <p:cTn id="69" dur="750"/>
                                        <p:tgtEl>
                                          <p:spTgt spid="120"/>
                                        </p:tgtEl>
                                      </p:cBhvr>
                                    </p:animEffect>
                                  </p:childTnLst>
                                </p:cTn>
                              </p:par>
                            </p:childTnLst>
                          </p:cTn>
                        </p:par>
                        <p:par>
                          <p:cTn id="70" fill="hold">
                            <p:stCondLst>
                              <p:cond delay="9250"/>
                            </p:stCondLst>
                            <p:childTnLst>
                              <p:par>
                                <p:cTn id="71" presetID="22" presetClass="entr" presetSubtype="1" fill="hold" grpId="0" nodeType="afterEffect">
                                  <p:stCondLst>
                                    <p:cond delay="0"/>
                                  </p:stCondLst>
                                  <p:childTnLst>
                                    <p:set>
                                      <p:cBhvr>
                                        <p:cTn id="72" dur="1" fill="hold">
                                          <p:stCondLst>
                                            <p:cond delay="0"/>
                                          </p:stCondLst>
                                        </p:cTn>
                                        <p:tgtEl>
                                          <p:spTgt spid="113"/>
                                        </p:tgtEl>
                                        <p:attrNameLst>
                                          <p:attrName>style.visibility</p:attrName>
                                        </p:attrNameLst>
                                      </p:cBhvr>
                                      <p:to>
                                        <p:strVal val="visible"/>
                                      </p:to>
                                    </p:set>
                                    <p:animEffect transition="in" filter="wipe(up)">
                                      <p:cBhvr>
                                        <p:cTn id="73" dur="750"/>
                                        <p:tgtEl>
                                          <p:spTgt spid="113"/>
                                        </p:tgtEl>
                                      </p:cBhvr>
                                    </p:animEffect>
                                  </p:childTnLst>
                                </p:cTn>
                              </p:par>
                            </p:childTnLst>
                          </p:cTn>
                        </p:par>
                        <p:par>
                          <p:cTn id="74" fill="hold">
                            <p:stCondLst>
                              <p:cond delay="10000"/>
                            </p:stCondLst>
                            <p:childTnLst>
                              <p:par>
                                <p:cTn id="75" presetID="22" presetClass="entr" presetSubtype="4" fill="hold" nodeType="afterEffect">
                                  <p:stCondLst>
                                    <p:cond delay="0"/>
                                  </p:stCondLst>
                                  <p:childTnLst>
                                    <p:set>
                                      <p:cBhvr>
                                        <p:cTn id="76" dur="1" fill="hold">
                                          <p:stCondLst>
                                            <p:cond delay="0"/>
                                          </p:stCondLst>
                                        </p:cTn>
                                        <p:tgtEl>
                                          <p:spTgt spid="119"/>
                                        </p:tgtEl>
                                        <p:attrNameLst>
                                          <p:attrName>style.visibility</p:attrName>
                                        </p:attrNameLst>
                                      </p:cBhvr>
                                      <p:to>
                                        <p:strVal val="visible"/>
                                      </p:to>
                                    </p:set>
                                    <p:animEffect transition="in" filter="wipe(down)">
                                      <p:cBhvr>
                                        <p:cTn id="77" dur="750"/>
                                        <p:tgtEl>
                                          <p:spTgt spid="119"/>
                                        </p:tgtEl>
                                      </p:cBhvr>
                                    </p:animEffect>
                                  </p:childTnLst>
                                </p:cTn>
                              </p:par>
                            </p:childTnLst>
                          </p:cTn>
                        </p:par>
                        <p:par>
                          <p:cTn id="78" fill="hold">
                            <p:stCondLst>
                              <p:cond delay="10750"/>
                            </p:stCondLst>
                            <p:childTnLst>
                              <p:par>
                                <p:cTn id="79" presetID="22" presetClass="entr" presetSubtype="1" fill="hold" grpId="0" nodeType="afterEffect">
                                  <p:stCondLst>
                                    <p:cond delay="0"/>
                                  </p:stCondLst>
                                  <p:childTnLst>
                                    <p:set>
                                      <p:cBhvr>
                                        <p:cTn id="80" dur="1" fill="hold">
                                          <p:stCondLst>
                                            <p:cond delay="0"/>
                                          </p:stCondLst>
                                        </p:cTn>
                                        <p:tgtEl>
                                          <p:spTgt spid="57"/>
                                        </p:tgtEl>
                                        <p:attrNameLst>
                                          <p:attrName>style.visibility</p:attrName>
                                        </p:attrNameLst>
                                      </p:cBhvr>
                                      <p:to>
                                        <p:strVal val="visible"/>
                                      </p:to>
                                    </p:set>
                                    <p:animEffect transition="in" filter="wipe(up)">
                                      <p:cBhvr>
                                        <p:cTn id="81" dur="750"/>
                                        <p:tgtEl>
                                          <p:spTgt spid="57"/>
                                        </p:tgtEl>
                                      </p:cBhvr>
                                    </p:animEffect>
                                  </p:childTnLst>
                                </p:cTn>
                              </p:par>
                            </p:childTnLst>
                          </p:cTn>
                        </p:par>
                        <p:par>
                          <p:cTn id="82" fill="hold">
                            <p:stCondLst>
                              <p:cond delay="11500"/>
                            </p:stCondLst>
                            <p:childTnLst>
                              <p:par>
                                <p:cTn id="83" presetID="22" presetClass="entr" presetSubtype="1" fill="hold" nodeType="after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wipe(up)">
                                      <p:cBhvr>
                                        <p:cTn id="85" dur="750"/>
                                        <p:tgtEl>
                                          <p:spTgt spid="62"/>
                                        </p:tgtEl>
                                      </p:cBhvr>
                                    </p:animEffect>
                                  </p:childTnLst>
                                </p:cTn>
                              </p:par>
                            </p:childTnLst>
                          </p:cTn>
                        </p:par>
                        <p:par>
                          <p:cTn id="86" fill="hold">
                            <p:stCondLst>
                              <p:cond delay="12250"/>
                            </p:stCondLst>
                            <p:childTnLst>
                              <p:par>
                                <p:cTn id="87" presetID="22" presetClass="entr" presetSubtype="1" fill="hold" grpId="0" nodeType="afterEffect">
                                  <p:stCondLst>
                                    <p:cond delay="0"/>
                                  </p:stCondLst>
                                  <p:childTnLst>
                                    <p:set>
                                      <p:cBhvr>
                                        <p:cTn id="88" dur="1" fill="hold">
                                          <p:stCondLst>
                                            <p:cond delay="0"/>
                                          </p:stCondLst>
                                        </p:cTn>
                                        <p:tgtEl>
                                          <p:spTgt spid="69"/>
                                        </p:tgtEl>
                                        <p:attrNameLst>
                                          <p:attrName>style.visibility</p:attrName>
                                        </p:attrNameLst>
                                      </p:cBhvr>
                                      <p:to>
                                        <p:strVal val="visible"/>
                                      </p:to>
                                    </p:set>
                                    <p:animEffect transition="in" filter="wipe(up)">
                                      <p:cBhvr>
                                        <p:cTn id="89" dur="750"/>
                                        <p:tgtEl>
                                          <p:spTgt spid="69"/>
                                        </p:tgtEl>
                                      </p:cBhvr>
                                    </p:animEffect>
                                  </p:childTnLst>
                                </p:cTn>
                              </p:par>
                            </p:childTnLst>
                          </p:cTn>
                        </p:par>
                        <p:par>
                          <p:cTn id="90" fill="hold">
                            <p:stCondLst>
                              <p:cond delay="130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750"/>
                                        <p:tgtEl>
                                          <p:spTgt spid="76"/>
                                        </p:tgtEl>
                                      </p:cBhvr>
                                    </p:animEffect>
                                  </p:childTnLst>
                                </p:cTn>
                              </p:par>
                            </p:childTnLst>
                          </p:cTn>
                        </p:par>
                        <p:par>
                          <p:cTn id="94" fill="hold">
                            <p:stCondLst>
                              <p:cond delay="1375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750"/>
                                        <p:tgtEl>
                                          <p:spTgt spid="56"/>
                                        </p:tgtEl>
                                      </p:cBhvr>
                                    </p:animEffect>
                                  </p:childTnLst>
                                </p:cTn>
                              </p:par>
                            </p:childTnLst>
                          </p:cTn>
                        </p:par>
                        <p:par>
                          <p:cTn id="98" fill="hold">
                            <p:stCondLst>
                              <p:cond delay="1450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750"/>
                                        <p:tgtEl>
                                          <p:spTgt spid="63"/>
                                        </p:tgtEl>
                                      </p:cBhvr>
                                    </p:animEffect>
                                  </p:childTnLst>
                                </p:cTn>
                              </p:par>
                              <p:par>
                                <p:cTn id="102" presetID="22" presetClass="entr" presetSubtype="1" fill="hold" nodeType="withEffect">
                                  <p:stCondLst>
                                    <p:cond delay="0"/>
                                  </p:stCondLst>
                                  <p:childTnLst>
                                    <p:set>
                                      <p:cBhvr>
                                        <p:cTn id="103" dur="1" fill="hold">
                                          <p:stCondLst>
                                            <p:cond delay="0"/>
                                          </p:stCondLst>
                                        </p:cTn>
                                        <p:tgtEl>
                                          <p:spTgt spid="64"/>
                                        </p:tgtEl>
                                        <p:attrNameLst>
                                          <p:attrName>style.visibility</p:attrName>
                                        </p:attrNameLst>
                                      </p:cBhvr>
                                      <p:to>
                                        <p:strVal val="visible"/>
                                      </p:to>
                                    </p:set>
                                    <p:animEffect transition="in" filter="wipe(up)">
                                      <p:cBhvr>
                                        <p:cTn id="104" dur="750"/>
                                        <p:tgtEl>
                                          <p:spTgt spid="64"/>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106"/>
                                        </p:tgtEl>
                                        <p:attrNameLst>
                                          <p:attrName>style.visibility</p:attrName>
                                        </p:attrNameLst>
                                      </p:cBhvr>
                                      <p:to>
                                        <p:strVal val="visible"/>
                                      </p:to>
                                    </p:set>
                                    <p:animEffect transition="in" filter="wipe(up)">
                                      <p:cBhvr>
                                        <p:cTn id="107" dur="750"/>
                                        <p:tgtEl>
                                          <p:spTgt spid="106"/>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104"/>
                                        </p:tgtEl>
                                        <p:attrNameLst>
                                          <p:attrName>style.visibility</p:attrName>
                                        </p:attrNameLst>
                                      </p:cBhvr>
                                      <p:to>
                                        <p:strVal val="visible"/>
                                      </p:to>
                                    </p:set>
                                    <p:animEffect transition="in" filter="wipe(left)">
                                      <p:cBhvr>
                                        <p:cTn id="110" dur="750"/>
                                        <p:tgtEl>
                                          <p:spTgt spid="104"/>
                                        </p:tgtEl>
                                      </p:cBhvr>
                                    </p:animEffect>
                                  </p:childTnLst>
                                </p:cTn>
                              </p:par>
                            </p:childTnLst>
                          </p:cTn>
                        </p:par>
                        <p:par>
                          <p:cTn id="111" fill="hold">
                            <p:stCondLst>
                              <p:cond delay="15250"/>
                            </p:stCondLst>
                            <p:childTnLst>
                              <p:par>
                                <p:cTn id="112" presetID="22" presetClass="entr" presetSubtype="1" fill="hold" grpId="0" nodeType="afterEffect">
                                  <p:stCondLst>
                                    <p:cond delay="0"/>
                                  </p:stCondLst>
                                  <p:childTnLst>
                                    <p:set>
                                      <p:cBhvr>
                                        <p:cTn id="113" dur="1" fill="hold">
                                          <p:stCondLst>
                                            <p:cond delay="0"/>
                                          </p:stCondLst>
                                        </p:cTn>
                                        <p:tgtEl>
                                          <p:spTgt spid="58"/>
                                        </p:tgtEl>
                                        <p:attrNameLst>
                                          <p:attrName>style.visibility</p:attrName>
                                        </p:attrNameLst>
                                      </p:cBhvr>
                                      <p:to>
                                        <p:strVal val="visible"/>
                                      </p:to>
                                    </p:set>
                                    <p:animEffect transition="in" filter="wipe(up)">
                                      <p:cBhvr>
                                        <p:cTn id="114" dur="750"/>
                                        <p:tgtEl>
                                          <p:spTgt spid="58"/>
                                        </p:tgtEl>
                                      </p:cBhvr>
                                    </p:animEffect>
                                  </p:childTnLst>
                                </p:cTn>
                              </p:par>
                            </p:childTnLst>
                          </p:cTn>
                        </p:par>
                        <p:par>
                          <p:cTn id="115" fill="hold">
                            <p:stCondLst>
                              <p:cond delay="16000"/>
                            </p:stCondLst>
                            <p:childTnLst>
                              <p:par>
                                <p:cTn id="116" presetID="22" presetClass="entr" presetSubtype="1" fill="hold" grpId="0" nodeType="afterEffect">
                                  <p:stCondLst>
                                    <p:cond delay="0"/>
                                  </p:stCondLst>
                                  <p:childTnLst>
                                    <p:set>
                                      <p:cBhvr>
                                        <p:cTn id="117" dur="1" fill="hold">
                                          <p:stCondLst>
                                            <p:cond delay="0"/>
                                          </p:stCondLst>
                                        </p:cTn>
                                        <p:tgtEl>
                                          <p:spTgt spid="59"/>
                                        </p:tgtEl>
                                        <p:attrNameLst>
                                          <p:attrName>style.visibility</p:attrName>
                                        </p:attrNameLst>
                                      </p:cBhvr>
                                      <p:to>
                                        <p:strVal val="visible"/>
                                      </p:to>
                                    </p:set>
                                    <p:animEffect transition="in" filter="wipe(up)">
                                      <p:cBhvr>
                                        <p:cTn id="118" dur="750"/>
                                        <p:tgtEl>
                                          <p:spTgt spid="59"/>
                                        </p:tgtEl>
                                      </p:cBhvr>
                                    </p:animEffect>
                                  </p:childTnLst>
                                </p:cTn>
                              </p:par>
                            </p:childTnLst>
                          </p:cTn>
                        </p:par>
                        <p:par>
                          <p:cTn id="119" fill="hold">
                            <p:stCondLst>
                              <p:cond delay="16750"/>
                            </p:stCondLst>
                            <p:childTnLst>
                              <p:par>
                                <p:cTn id="120" presetID="22" presetClass="entr" presetSubtype="1" fill="hold" nodeType="afterEffect">
                                  <p:stCondLst>
                                    <p:cond delay="0"/>
                                  </p:stCondLst>
                                  <p:childTnLst>
                                    <p:set>
                                      <p:cBhvr>
                                        <p:cTn id="121" dur="1" fill="hold">
                                          <p:stCondLst>
                                            <p:cond delay="0"/>
                                          </p:stCondLst>
                                        </p:cTn>
                                        <p:tgtEl>
                                          <p:spTgt spid="66"/>
                                        </p:tgtEl>
                                        <p:attrNameLst>
                                          <p:attrName>style.visibility</p:attrName>
                                        </p:attrNameLst>
                                      </p:cBhvr>
                                      <p:to>
                                        <p:strVal val="visible"/>
                                      </p:to>
                                    </p:set>
                                    <p:animEffect transition="in" filter="wipe(up)">
                                      <p:cBhvr>
                                        <p:cTn id="122" dur="750"/>
                                        <p:tgtEl>
                                          <p:spTgt spid="66"/>
                                        </p:tgtEl>
                                      </p:cBhvr>
                                    </p:animEffect>
                                  </p:childTnLst>
                                </p:cTn>
                              </p:par>
                              <p:par>
                                <p:cTn id="123" presetID="22" presetClass="entr" presetSubtype="1" fill="hold" nodeType="withEffect">
                                  <p:stCondLst>
                                    <p:cond delay="0"/>
                                  </p:stCondLst>
                                  <p:childTnLst>
                                    <p:set>
                                      <p:cBhvr>
                                        <p:cTn id="124" dur="1" fill="hold">
                                          <p:stCondLst>
                                            <p:cond delay="0"/>
                                          </p:stCondLst>
                                        </p:cTn>
                                        <p:tgtEl>
                                          <p:spTgt spid="65"/>
                                        </p:tgtEl>
                                        <p:attrNameLst>
                                          <p:attrName>style.visibility</p:attrName>
                                        </p:attrNameLst>
                                      </p:cBhvr>
                                      <p:to>
                                        <p:strVal val="visible"/>
                                      </p:to>
                                    </p:set>
                                    <p:animEffect transition="in" filter="wipe(up)">
                                      <p:cBhvr>
                                        <p:cTn id="125" dur="750"/>
                                        <p:tgtEl>
                                          <p:spTgt spid="65"/>
                                        </p:tgtEl>
                                      </p:cBhvr>
                                    </p:animEffect>
                                  </p:childTnLst>
                                </p:cTn>
                              </p:par>
                              <p:par>
                                <p:cTn id="126" presetID="22" presetClass="entr" presetSubtype="1" fill="hold" grpId="0" nodeType="withEffect">
                                  <p:stCondLst>
                                    <p:cond delay="0"/>
                                  </p:stCondLst>
                                  <p:childTnLst>
                                    <p:set>
                                      <p:cBhvr>
                                        <p:cTn id="127" dur="1" fill="hold">
                                          <p:stCondLst>
                                            <p:cond delay="0"/>
                                          </p:stCondLst>
                                        </p:cTn>
                                        <p:tgtEl>
                                          <p:spTgt spid="107"/>
                                        </p:tgtEl>
                                        <p:attrNameLst>
                                          <p:attrName>style.visibility</p:attrName>
                                        </p:attrNameLst>
                                      </p:cBhvr>
                                      <p:to>
                                        <p:strVal val="visible"/>
                                      </p:to>
                                    </p:set>
                                    <p:animEffect transition="in" filter="wipe(up)">
                                      <p:cBhvr>
                                        <p:cTn id="128" dur="750"/>
                                        <p:tgtEl>
                                          <p:spTgt spid="107"/>
                                        </p:tgtEl>
                                      </p:cBhvr>
                                    </p:animEffect>
                                  </p:childTnLst>
                                </p:cTn>
                              </p:par>
                              <p:par>
                                <p:cTn id="129" presetID="22" presetClass="entr" presetSubtype="1" fill="hold" grpId="0" nodeType="withEffect">
                                  <p:stCondLst>
                                    <p:cond delay="0"/>
                                  </p:stCondLst>
                                  <p:childTnLst>
                                    <p:set>
                                      <p:cBhvr>
                                        <p:cTn id="130" dur="1" fill="hold">
                                          <p:stCondLst>
                                            <p:cond delay="0"/>
                                          </p:stCondLst>
                                        </p:cTn>
                                        <p:tgtEl>
                                          <p:spTgt spid="105"/>
                                        </p:tgtEl>
                                        <p:attrNameLst>
                                          <p:attrName>style.visibility</p:attrName>
                                        </p:attrNameLst>
                                      </p:cBhvr>
                                      <p:to>
                                        <p:strVal val="visible"/>
                                      </p:to>
                                    </p:set>
                                    <p:animEffect transition="in" filter="wipe(up)">
                                      <p:cBhvr>
                                        <p:cTn id="131" dur="750"/>
                                        <p:tgtEl>
                                          <p:spTgt spid="105"/>
                                        </p:tgtEl>
                                      </p:cBhvr>
                                    </p:animEffect>
                                  </p:childTnLst>
                                </p:cTn>
                              </p:par>
                            </p:childTnLst>
                          </p:cTn>
                        </p:par>
                        <p:par>
                          <p:cTn id="132" fill="hold">
                            <p:stCondLst>
                              <p:cond delay="17500"/>
                            </p:stCondLst>
                            <p:childTnLst>
                              <p:par>
                                <p:cTn id="133" presetID="22" presetClass="entr" presetSubtype="1" fill="hold" grpId="0" nodeType="afterEffect">
                                  <p:stCondLst>
                                    <p:cond delay="0"/>
                                  </p:stCondLst>
                                  <p:childTnLst>
                                    <p:set>
                                      <p:cBhvr>
                                        <p:cTn id="134" dur="1" fill="hold">
                                          <p:stCondLst>
                                            <p:cond delay="0"/>
                                          </p:stCondLst>
                                        </p:cTn>
                                        <p:tgtEl>
                                          <p:spTgt spid="60"/>
                                        </p:tgtEl>
                                        <p:attrNameLst>
                                          <p:attrName>style.visibility</p:attrName>
                                        </p:attrNameLst>
                                      </p:cBhvr>
                                      <p:to>
                                        <p:strVal val="visible"/>
                                      </p:to>
                                    </p:set>
                                    <p:animEffect transition="in" filter="wipe(up)">
                                      <p:cBhvr>
                                        <p:cTn id="135" dur="750"/>
                                        <p:tgtEl>
                                          <p:spTgt spid="60"/>
                                        </p:tgtEl>
                                      </p:cBhvr>
                                    </p:animEffect>
                                  </p:childTnLst>
                                </p:cTn>
                              </p:par>
                            </p:childTnLst>
                          </p:cTn>
                        </p:par>
                        <p:par>
                          <p:cTn id="136" fill="hold">
                            <p:stCondLst>
                              <p:cond delay="18250"/>
                            </p:stCondLst>
                            <p:childTnLst>
                              <p:par>
                                <p:cTn id="137" presetID="22" presetClass="entr" presetSubtype="4" fill="hold" nodeType="afterEffect">
                                  <p:stCondLst>
                                    <p:cond delay="0"/>
                                  </p:stCondLst>
                                  <p:childTnLst>
                                    <p:set>
                                      <p:cBhvr>
                                        <p:cTn id="138" dur="1" fill="hold">
                                          <p:stCondLst>
                                            <p:cond delay="0"/>
                                          </p:stCondLst>
                                        </p:cTn>
                                        <p:tgtEl>
                                          <p:spTgt spid="68"/>
                                        </p:tgtEl>
                                        <p:attrNameLst>
                                          <p:attrName>style.visibility</p:attrName>
                                        </p:attrNameLst>
                                      </p:cBhvr>
                                      <p:to>
                                        <p:strVal val="visible"/>
                                      </p:to>
                                    </p:set>
                                    <p:animEffect transition="in" filter="wipe(down)">
                                      <p:cBhvr>
                                        <p:cTn id="139" dur="750"/>
                                        <p:tgtEl>
                                          <p:spTgt spid="68"/>
                                        </p:tgtEl>
                                      </p:cBhvr>
                                    </p:animEffect>
                                  </p:childTnLst>
                                </p:cTn>
                              </p:par>
                            </p:childTnLst>
                          </p:cTn>
                        </p:par>
                        <p:par>
                          <p:cTn id="140" fill="hold">
                            <p:stCondLst>
                              <p:cond delay="19000"/>
                            </p:stCondLst>
                            <p:childTnLst>
                              <p:par>
                                <p:cTn id="141" presetID="22" presetClass="entr" presetSubtype="1" fill="hold" grpId="0" nodeType="afterEffect">
                                  <p:stCondLst>
                                    <p:cond delay="0"/>
                                  </p:stCondLst>
                                  <p:childTnLst>
                                    <p:set>
                                      <p:cBhvr>
                                        <p:cTn id="142" dur="1" fill="hold">
                                          <p:stCondLst>
                                            <p:cond delay="0"/>
                                          </p:stCondLst>
                                        </p:cTn>
                                        <p:tgtEl>
                                          <p:spTgt spid="61"/>
                                        </p:tgtEl>
                                        <p:attrNameLst>
                                          <p:attrName>style.visibility</p:attrName>
                                        </p:attrNameLst>
                                      </p:cBhvr>
                                      <p:to>
                                        <p:strVal val="visible"/>
                                      </p:to>
                                    </p:set>
                                    <p:animEffect transition="in" filter="wipe(up)">
                                      <p:cBhvr>
                                        <p:cTn id="143" dur="750"/>
                                        <p:tgtEl>
                                          <p:spTgt spid="61"/>
                                        </p:tgtEl>
                                      </p:cBhvr>
                                    </p:animEffect>
                                  </p:childTnLst>
                                </p:cTn>
                              </p:par>
                            </p:childTnLst>
                          </p:cTn>
                        </p:par>
                        <p:par>
                          <p:cTn id="144" fill="hold">
                            <p:stCondLst>
                              <p:cond delay="19750"/>
                            </p:stCondLst>
                            <p:childTnLst>
                              <p:par>
                                <p:cTn id="145" presetID="22" presetClass="entr" presetSubtype="4" fill="hold" nodeType="afterEffect">
                                  <p:stCondLst>
                                    <p:cond delay="0"/>
                                  </p:stCondLst>
                                  <p:childTnLst>
                                    <p:set>
                                      <p:cBhvr>
                                        <p:cTn id="146" dur="1" fill="hold">
                                          <p:stCondLst>
                                            <p:cond delay="0"/>
                                          </p:stCondLst>
                                        </p:cTn>
                                        <p:tgtEl>
                                          <p:spTgt spid="67"/>
                                        </p:tgtEl>
                                        <p:attrNameLst>
                                          <p:attrName>style.visibility</p:attrName>
                                        </p:attrNameLst>
                                      </p:cBhvr>
                                      <p:to>
                                        <p:strVal val="visible"/>
                                      </p:to>
                                    </p:set>
                                    <p:animEffect transition="in" filter="wipe(down)">
                                      <p:cBhvr>
                                        <p:cTn id="147" dur="750"/>
                                        <p:tgtEl>
                                          <p:spTgt spid="67"/>
                                        </p:tgtEl>
                                      </p:cBhvr>
                                    </p:animEffect>
                                  </p:childTnLst>
                                </p:cTn>
                              </p:par>
                            </p:childTnLst>
                          </p:cTn>
                        </p:par>
                        <p:par>
                          <p:cTn id="148" fill="hold">
                            <p:stCondLst>
                              <p:cond delay="20500"/>
                            </p:stCondLst>
                            <p:childTnLst>
                              <p:par>
                                <p:cTn id="149" presetID="22" presetClass="entr" presetSubtype="8" fill="hold" grpId="0" nodeType="afterEffect">
                                  <p:stCondLst>
                                    <p:cond delay="0"/>
                                  </p:stCondLst>
                                  <p:childTnLst>
                                    <p:set>
                                      <p:cBhvr>
                                        <p:cTn id="150" dur="1" fill="hold">
                                          <p:stCondLst>
                                            <p:cond delay="0"/>
                                          </p:stCondLst>
                                        </p:cTn>
                                        <p:tgtEl>
                                          <p:spTgt spid="131"/>
                                        </p:tgtEl>
                                        <p:attrNameLst>
                                          <p:attrName>style.visibility</p:attrName>
                                        </p:attrNameLst>
                                      </p:cBhvr>
                                      <p:to>
                                        <p:strVal val="visible"/>
                                      </p:to>
                                    </p:set>
                                    <p:animEffect transition="in" filter="wipe(left)">
                                      <p:cBhvr>
                                        <p:cTn id="151" dur="750"/>
                                        <p:tgtEl>
                                          <p:spTgt spid="131"/>
                                        </p:tgtEl>
                                      </p:cBhvr>
                                    </p:animEffect>
                                  </p:childTnLst>
                                </p:cTn>
                              </p:par>
                            </p:childTnLst>
                          </p:cTn>
                        </p:par>
                        <p:par>
                          <p:cTn id="152" fill="hold">
                            <p:stCondLst>
                              <p:cond delay="21250"/>
                            </p:stCondLst>
                            <p:childTnLst>
                              <p:par>
                                <p:cTn id="153" presetID="22" presetClass="entr" presetSubtype="8" fill="hold" grpId="0" nodeType="afterEffect">
                                  <p:stCondLst>
                                    <p:cond delay="0"/>
                                  </p:stCondLst>
                                  <p:childTnLst>
                                    <p:set>
                                      <p:cBhvr>
                                        <p:cTn id="154" dur="1" fill="hold">
                                          <p:stCondLst>
                                            <p:cond delay="0"/>
                                          </p:stCondLst>
                                        </p:cTn>
                                        <p:tgtEl>
                                          <p:spTgt spid="132"/>
                                        </p:tgtEl>
                                        <p:attrNameLst>
                                          <p:attrName>style.visibility</p:attrName>
                                        </p:attrNameLst>
                                      </p:cBhvr>
                                      <p:to>
                                        <p:strVal val="visible"/>
                                      </p:to>
                                    </p:set>
                                    <p:animEffect transition="in" filter="wipe(left)">
                                      <p:cBhvr>
                                        <p:cTn id="155" dur="75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animBg="1"/>
      <p:bldP spid="57" grpId="0" animBg="1"/>
      <p:bldP spid="58" grpId="0" animBg="1"/>
      <p:bldP spid="59" grpId="0" animBg="1"/>
      <p:bldP spid="60" grpId="0" animBg="1"/>
      <p:bldP spid="61" grpId="0" animBg="1"/>
      <p:bldP spid="69" grpId="0" animBg="1"/>
      <p:bldP spid="104" grpId="0"/>
      <p:bldP spid="105" grpId="0"/>
      <p:bldP spid="106" grpId="0"/>
      <p:bldP spid="107" grpId="0" animBg="1"/>
      <p:bldP spid="108" grpId="0" animBg="1"/>
      <p:bldP spid="109" grpId="0" animBg="1"/>
      <p:bldP spid="110" grpId="0" animBg="1"/>
      <p:bldP spid="111" grpId="0" animBg="1"/>
      <p:bldP spid="112" grpId="0" animBg="1"/>
      <p:bldP spid="113" grpId="0" animBg="1"/>
      <p:bldP spid="121" grpId="0" animBg="1"/>
      <p:bldP spid="123" grpId="0"/>
      <p:bldP spid="124" grpId="0"/>
      <p:bldP spid="125" grpId="0"/>
      <p:bldP spid="126" grpId="0"/>
      <p:bldP spid="131" grpId="0"/>
      <p:bldP spid="1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1440000" cy="6858000"/>
          </a:xfrm>
          <a:ln w="38100">
            <a:solidFill>
              <a:srgbClr val="00B0F0"/>
            </a:solidFill>
            <a:prstDash val="sysDash"/>
          </a:ln>
        </p:spPr>
        <p:txBody>
          <a:bodyPr vert="vert270">
            <a:normAutofit/>
          </a:bodyPr>
          <a:lstStyle/>
          <a:p>
            <a:pPr eaLnBrk="1" hangingPunct="1">
              <a:defRPr/>
            </a:pPr>
            <a:r>
              <a:rPr lang="en-GB" sz="4000" b="1" dirty="0">
                <a:solidFill>
                  <a:srgbClr val="0070C0"/>
                </a:solidFill>
                <a:effectLst>
                  <a:outerShdw blurRad="38100" dist="38100" dir="2700000" algn="tl">
                    <a:srgbClr val="000000">
                      <a:alpha val="43137"/>
                    </a:srgbClr>
                  </a:outerShdw>
                </a:effectLst>
                <a:latin typeface="+mn-lt"/>
              </a:rPr>
              <a:t>And finally ...</a:t>
            </a:r>
          </a:p>
        </p:txBody>
      </p:sp>
      <p:pic>
        <p:nvPicPr>
          <p:cNvPr id="3" name="Picture 2">
            <a:extLst>
              <a:ext uri="{FF2B5EF4-FFF2-40B4-BE49-F238E27FC236}">
                <a16:creationId xmlns:a16="http://schemas.microsoft.com/office/drawing/2014/main" id="{42F392B1-5536-4D91-A70E-A88610BDE5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488" y="797474"/>
            <a:ext cx="10704512" cy="52630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0" y="0"/>
            <a:ext cx="1440000" cy="6858000"/>
          </a:xfrm>
          <a:ln w="38100">
            <a:solidFill>
              <a:srgbClr val="00B0F0"/>
            </a:solidFill>
            <a:prstDash val="sysDash"/>
          </a:ln>
        </p:spPr>
        <p:txBody>
          <a:bodyPr vert="vert270">
            <a:normAutofit/>
          </a:bodyPr>
          <a:lstStyle/>
          <a:p>
            <a:r>
              <a:rPr lang="en-GB" sz="4000" b="1" dirty="0">
                <a:solidFill>
                  <a:srgbClr val="0070C0"/>
                </a:solidFill>
                <a:effectLst>
                  <a:outerShdw blurRad="38100" dist="38100" dir="2700000" algn="tl">
                    <a:srgbClr val="000000">
                      <a:alpha val="43137"/>
                    </a:srgbClr>
                  </a:outerShdw>
                </a:effectLst>
                <a:latin typeface="+mn-lt"/>
              </a:rPr>
              <a:t>Sharing of Models:</a:t>
            </a:r>
            <a:br>
              <a:rPr lang="en-GB" sz="4000" b="1" dirty="0">
                <a:solidFill>
                  <a:srgbClr val="0070C0"/>
                </a:solidFill>
                <a:effectLst>
                  <a:outerShdw blurRad="38100" dist="38100" dir="2700000" algn="tl">
                    <a:srgbClr val="000000">
                      <a:alpha val="43137"/>
                    </a:srgbClr>
                  </a:outerShdw>
                </a:effectLst>
                <a:latin typeface="+mn-lt"/>
              </a:rPr>
            </a:br>
            <a:r>
              <a:rPr lang="en-GB" sz="4000" b="1" dirty="0">
                <a:solidFill>
                  <a:srgbClr val="0070C0"/>
                </a:solidFill>
                <a:effectLst>
                  <a:outerShdw blurRad="38100" dist="38100" dir="2700000" algn="tl">
                    <a:srgbClr val="000000">
                      <a:alpha val="43137"/>
                    </a:srgbClr>
                  </a:outerShdw>
                </a:effectLst>
                <a:latin typeface="+mn-lt"/>
              </a:rPr>
              <a:t>Shared Intentionality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1824" y="1844824"/>
            <a:ext cx="4064000" cy="3129280"/>
          </a:xfrm>
          <a:prstGeom prst="rect">
            <a:avLst/>
          </a:prstGeom>
        </p:spPr>
      </p:pic>
      <p:sp>
        <p:nvSpPr>
          <p:cNvPr id="6" name="Cloud Callout 5"/>
          <p:cNvSpPr/>
          <p:nvPr/>
        </p:nvSpPr>
        <p:spPr>
          <a:xfrm>
            <a:off x="2115840" y="2244720"/>
            <a:ext cx="2592288" cy="1152128"/>
          </a:xfrm>
          <a:prstGeom prst="cloudCallout">
            <a:avLst>
              <a:gd name="adj1" fmla="val 71718"/>
              <a:gd name="adj2" fmla="val -507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t>I can’t do up my coat</a:t>
            </a:r>
          </a:p>
        </p:txBody>
      </p:sp>
      <p:sp>
        <p:nvSpPr>
          <p:cNvPr id="7" name="Cloud Callout 6"/>
          <p:cNvSpPr/>
          <p:nvPr/>
        </p:nvSpPr>
        <p:spPr>
          <a:xfrm>
            <a:off x="2583384" y="968112"/>
            <a:ext cx="2592288" cy="1152128"/>
          </a:xfrm>
          <a:prstGeom prst="cloudCallout">
            <a:avLst>
              <a:gd name="adj1" fmla="val 53906"/>
              <a:gd name="adj2" fmla="val 9393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t>I want to do up my coat</a:t>
            </a:r>
          </a:p>
        </p:txBody>
      </p:sp>
      <p:sp>
        <p:nvSpPr>
          <p:cNvPr id="8" name="Cloud Callout 7"/>
          <p:cNvSpPr/>
          <p:nvPr/>
        </p:nvSpPr>
        <p:spPr>
          <a:xfrm>
            <a:off x="5681932" y="695199"/>
            <a:ext cx="2592288" cy="1152128"/>
          </a:xfrm>
          <a:prstGeom prst="cloudCallout">
            <a:avLst>
              <a:gd name="adj1" fmla="val 27363"/>
              <a:gd name="adj2" fmla="val 112791"/>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dirty="0"/>
              <a:t>He wants to do up his coat</a:t>
            </a:r>
          </a:p>
        </p:txBody>
      </p:sp>
      <p:sp>
        <p:nvSpPr>
          <p:cNvPr id="9" name="Cloud Callout 8"/>
          <p:cNvSpPr/>
          <p:nvPr/>
        </p:nvSpPr>
        <p:spPr>
          <a:xfrm>
            <a:off x="8303118" y="980728"/>
            <a:ext cx="2592288" cy="1152128"/>
          </a:xfrm>
          <a:prstGeom prst="cloudCallout">
            <a:avLst>
              <a:gd name="adj1" fmla="val -67632"/>
              <a:gd name="adj2" fmla="val 8921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dirty="0"/>
              <a:t>He can’t do up his coat</a:t>
            </a:r>
          </a:p>
        </p:txBody>
      </p:sp>
      <p:sp>
        <p:nvSpPr>
          <p:cNvPr id="10" name="Cloud Callout 9"/>
          <p:cNvSpPr/>
          <p:nvPr/>
        </p:nvSpPr>
        <p:spPr>
          <a:xfrm>
            <a:off x="8527372" y="2189385"/>
            <a:ext cx="2592288" cy="1152128"/>
          </a:xfrm>
          <a:prstGeom prst="cloudCallout">
            <a:avLst>
              <a:gd name="adj1" fmla="val -72172"/>
              <a:gd name="adj2" fmla="val -900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dirty="0"/>
              <a:t>I can do up his coat</a:t>
            </a:r>
          </a:p>
        </p:txBody>
      </p:sp>
      <p:sp>
        <p:nvSpPr>
          <p:cNvPr id="11" name="Oval Callout 10"/>
          <p:cNvSpPr/>
          <p:nvPr/>
        </p:nvSpPr>
        <p:spPr>
          <a:xfrm>
            <a:off x="8128000" y="4059090"/>
            <a:ext cx="2376264" cy="864096"/>
          </a:xfrm>
          <a:prstGeom prst="wedgeEllipseCallout">
            <a:avLst>
              <a:gd name="adj1" fmla="val -72268"/>
              <a:gd name="adj2" fmla="val -9570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dirty="0"/>
              <a:t>Let me do up your coat</a:t>
            </a:r>
          </a:p>
        </p:txBody>
      </p:sp>
      <p:sp>
        <p:nvSpPr>
          <p:cNvPr id="12" name="Cloud Callout 11"/>
          <p:cNvSpPr/>
          <p:nvPr/>
        </p:nvSpPr>
        <p:spPr>
          <a:xfrm>
            <a:off x="2140196" y="3534619"/>
            <a:ext cx="2592288" cy="1152128"/>
          </a:xfrm>
          <a:prstGeom prst="cloudCallout">
            <a:avLst>
              <a:gd name="adj1" fmla="val 70321"/>
              <a:gd name="adj2" fmla="val -10487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t>She wants to do up my coat</a:t>
            </a:r>
          </a:p>
        </p:txBody>
      </p:sp>
      <p:sp>
        <p:nvSpPr>
          <p:cNvPr id="13" name="Oval Callout 12"/>
          <p:cNvSpPr/>
          <p:nvPr/>
        </p:nvSpPr>
        <p:spPr>
          <a:xfrm>
            <a:off x="3277913" y="4923186"/>
            <a:ext cx="2376264" cy="864096"/>
          </a:xfrm>
          <a:prstGeom prst="wedgeEllipseCallout">
            <a:avLst>
              <a:gd name="adj1" fmla="val 33268"/>
              <a:gd name="adj2" fmla="val -24029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t>OK</a:t>
            </a:r>
          </a:p>
        </p:txBody>
      </p:sp>
      <p:sp>
        <p:nvSpPr>
          <p:cNvPr id="14" name="TextBox 13"/>
          <p:cNvSpPr txBox="1"/>
          <p:nvPr/>
        </p:nvSpPr>
        <p:spPr>
          <a:xfrm>
            <a:off x="6615832" y="5250886"/>
            <a:ext cx="4032448" cy="954107"/>
          </a:xfrm>
          <a:prstGeom prst="rect">
            <a:avLst/>
          </a:prstGeom>
          <a:noFill/>
        </p:spPr>
        <p:txBody>
          <a:bodyPr wrap="square" rtlCol="0">
            <a:spAutoFit/>
          </a:bodyPr>
          <a:lstStyle/>
          <a:p>
            <a:pPr algn="ctr"/>
            <a:r>
              <a:rPr lang="en-GB" sz="2800" b="1" dirty="0">
                <a:solidFill>
                  <a:srgbClr val="C00000"/>
                </a:solidFill>
              </a:rPr>
              <a:t>… and, most importantly,</a:t>
            </a:r>
          </a:p>
          <a:p>
            <a:pPr algn="ctr"/>
            <a:r>
              <a:rPr lang="en-GB" sz="2800" b="1" i="1" dirty="0">
                <a:solidFill>
                  <a:srgbClr val="C00000"/>
                </a:solidFill>
              </a:rPr>
              <a:t>She does up his coat</a:t>
            </a:r>
          </a:p>
        </p:txBody>
      </p:sp>
    </p:spTree>
    <p:extLst>
      <p:ext uri="{BB962C8B-B14F-4D97-AF65-F5344CB8AC3E}">
        <p14:creationId xmlns:p14="http://schemas.microsoft.com/office/powerpoint/2010/main" val="391565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childTnLst>
                          </p:cTn>
                        </p:par>
                        <p:par>
                          <p:cTn id="20" fill="hold">
                            <p:stCondLst>
                              <p:cond delay="4000"/>
                            </p:stCondLst>
                            <p:childTnLst>
                              <p:par>
                                <p:cTn id="21" presetID="53" presetClass="entr" presetSubtype="16" fill="hold" grpId="0" nodeType="afterEffect">
                                  <p:stCondLst>
                                    <p:cond delay="100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childTnLst>
                          </p:cTn>
                        </p:par>
                        <p:par>
                          <p:cTn id="26" fill="hold">
                            <p:stCondLst>
                              <p:cond delay="60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Effect transition="in" filter="fade">
                                      <p:cBhvr>
                                        <p:cTn id="31" dur="1000"/>
                                        <p:tgtEl>
                                          <p:spTgt spid="9"/>
                                        </p:tgtEl>
                                      </p:cBhvr>
                                    </p:animEffect>
                                  </p:childTnLst>
                                </p:cTn>
                              </p:par>
                            </p:childTnLst>
                          </p:cTn>
                        </p:par>
                        <p:par>
                          <p:cTn id="32" fill="hold">
                            <p:stCondLst>
                              <p:cond delay="7000"/>
                            </p:stCondLst>
                            <p:childTnLst>
                              <p:par>
                                <p:cTn id="33" presetID="53" presetClass="entr" presetSubtype="16" fill="hold" grpId="0" nodeType="afterEffect">
                                  <p:stCondLst>
                                    <p:cond delay="100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Effect transition="in" filter="fade">
                                      <p:cBhvr>
                                        <p:cTn id="37" dur="1000"/>
                                        <p:tgtEl>
                                          <p:spTgt spid="10"/>
                                        </p:tgtEl>
                                      </p:cBhvr>
                                    </p:animEffect>
                                  </p:childTnLst>
                                </p:cTn>
                              </p:par>
                            </p:childTnLst>
                          </p:cTn>
                        </p:par>
                        <p:par>
                          <p:cTn id="38" fill="hold">
                            <p:stCondLst>
                              <p:cond delay="9000"/>
                            </p:stCondLst>
                            <p:childTnLst>
                              <p:par>
                                <p:cTn id="39" presetID="53" presetClass="entr" presetSubtype="16"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1000" fill="hold"/>
                                        <p:tgtEl>
                                          <p:spTgt spid="11"/>
                                        </p:tgtEl>
                                        <p:attrNameLst>
                                          <p:attrName>ppt_w</p:attrName>
                                        </p:attrNameLst>
                                      </p:cBhvr>
                                      <p:tavLst>
                                        <p:tav tm="0">
                                          <p:val>
                                            <p:fltVal val="0"/>
                                          </p:val>
                                        </p:tav>
                                        <p:tav tm="100000">
                                          <p:val>
                                            <p:strVal val="#ppt_w"/>
                                          </p:val>
                                        </p:tav>
                                      </p:tavLst>
                                    </p:anim>
                                    <p:anim calcmode="lin" valueType="num">
                                      <p:cBhvr>
                                        <p:cTn id="42" dur="1000" fill="hold"/>
                                        <p:tgtEl>
                                          <p:spTgt spid="11"/>
                                        </p:tgtEl>
                                        <p:attrNameLst>
                                          <p:attrName>ppt_h</p:attrName>
                                        </p:attrNameLst>
                                      </p:cBhvr>
                                      <p:tavLst>
                                        <p:tav tm="0">
                                          <p:val>
                                            <p:fltVal val="0"/>
                                          </p:val>
                                        </p:tav>
                                        <p:tav tm="100000">
                                          <p:val>
                                            <p:strVal val="#ppt_h"/>
                                          </p:val>
                                        </p:tav>
                                      </p:tavLst>
                                    </p:anim>
                                    <p:animEffect transition="in" filter="fade">
                                      <p:cBhvr>
                                        <p:cTn id="43" dur="1000"/>
                                        <p:tgtEl>
                                          <p:spTgt spid="11"/>
                                        </p:tgtEl>
                                      </p:cBhvr>
                                    </p:animEffect>
                                  </p:childTnLst>
                                </p:cTn>
                              </p:par>
                            </p:childTnLst>
                          </p:cTn>
                        </p:par>
                        <p:par>
                          <p:cTn id="44" fill="hold">
                            <p:stCondLst>
                              <p:cond delay="10000"/>
                            </p:stCondLst>
                            <p:childTnLst>
                              <p:par>
                                <p:cTn id="45" presetID="53" presetClass="entr" presetSubtype="16" fill="hold" grpId="0" nodeType="afterEffect">
                                  <p:stCondLst>
                                    <p:cond delay="10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fltVal val="0"/>
                                          </p:val>
                                        </p:tav>
                                        <p:tav tm="100000">
                                          <p:val>
                                            <p:strVal val="#ppt_w"/>
                                          </p:val>
                                        </p:tav>
                                      </p:tavLst>
                                    </p:anim>
                                    <p:anim calcmode="lin" valueType="num">
                                      <p:cBhvr>
                                        <p:cTn id="48" dur="1000" fill="hold"/>
                                        <p:tgtEl>
                                          <p:spTgt spid="12"/>
                                        </p:tgtEl>
                                        <p:attrNameLst>
                                          <p:attrName>ppt_h</p:attrName>
                                        </p:attrNameLst>
                                      </p:cBhvr>
                                      <p:tavLst>
                                        <p:tav tm="0">
                                          <p:val>
                                            <p:fltVal val="0"/>
                                          </p:val>
                                        </p:tav>
                                        <p:tav tm="100000">
                                          <p:val>
                                            <p:strVal val="#ppt_h"/>
                                          </p:val>
                                        </p:tav>
                                      </p:tavLst>
                                    </p:anim>
                                    <p:animEffect transition="in" filter="fade">
                                      <p:cBhvr>
                                        <p:cTn id="49" dur="1000"/>
                                        <p:tgtEl>
                                          <p:spTgt spid="12"/>
                                        </p:tgtEl>
                                      </p:cBhvr>
                                    </p:animEffect>
                                  </p:childTnLst>
                                </p:cTn>
                              </p:par>
                            </p:childTnLst>
                          </p:cTn>
                        </p:par>
                        <p:par>
                          <p:cTn id="50" fill="hold">
                            <p:stCondLst>
                              <p:cond delay="12000"/>
                            </p:stCondLst>
                            <p:childTnLst>
                              <p:par>
                                <p:cTn id="51" presetID="53" presetClass="entr" presetSubtype="16"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1000" fill="hold"/>
                                        <p:tgtEl>
                                          <p:spTgt spid="13"/>
                                        </p:tgtEl>
                                        <p:attrNameLst>
                                          <p:attrName>ppt_w</p:attrName>
                                        </p:attrNameLst>
                                      </p:cBhvr>
                                      <p:tavLst>
                                        <p:tav tm="0">
                                          <p:val>
                                            <p:fltVal val="0"/>
                                          </p:val>
                                        </p:tav>
                                        <p:tav tm="100000">
                                          <p:val>
                                            <p:strVal val="#ppt_w"/>
                                          </p:val>
                                        </p:tav>
                                      </p:tavLst>
                                    </p:anim>
                                    <p:anim calcmode="lin" valueType="num">
                                      <p:cBhvr>
                                        <p:cTn id="54" dur="1000" fill="hold"/>
                                        <p:tgtEl>
                                          <p:spTgt spid="13"/>
                                        </p:tgtEl>
                                        <p:attrNameLst>
                                          <p:attrName>ppt_h</p:attrName>
                                        </p:attrNameLst>
                                      </p:cBhvr>
                                      <p:tavLst>
                                        <p:tav tm="0">
                                          <p:val>
                                            <p:fltVal val="0"/>
                                          </p:val>
                                        </p:tav>
                                        <p:tav tm="100000">
                                          <p:val>
                                            <p:strVal val="#ppt_h"/>
                                          </p:val>
                                        </p:tav>
                                      </p:tavLst>
                                    </p:anim>
                                    <p:animEffect transition="in" filter="fade">
                                      <p:cBhvr>
                                        <p:cTn id="55" dur="1000"/>
                                        <p:tgtEl>
                                          <p:spTgt spid="13"/>
                                        </p:tgtEl>
                                      </p:cBhvr>
                                    </p:animEffect>
                                  </p:childTnLst>
                                </p:cTn>
                              </p:par>
                            </p:childTnLst>
                          </p:cTn>
                        </p:par>
                        <p:par>
                          <p:cTn id="56" fill="hold">
                            <p:stCondLst>
                              <p:cond delay="13000"/>
                            </p:stCondLst>
                            <p:childTnLst>
                              <p:par>
                                <p:cTn id="57" presetID="45" presetClass="entr" presetSubtype="0" fill="hold" grpId="0" nodeType="afterEffect">
                                  <p:stCondLst>
                                    <p:cond delay="100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2000"/>
                                        <p:tgtEl>
                                          <p:spTgt spid="14"/>
                                        </p:tgtEl>
                                      </p:cBhvr>
                                    </p:animEffect>
                                    <p:anim calcmode="lin" valueType="num">
                                      <p:cBhvr>
                                        <p:cTn id="60" dur="2000" fill="hold"/>
                                        <p:tgtEl>
                                          <p:spTgt spid="14"/>
                                        </p:tgtEl>
                                        <p:attrNameLst>
                                          <p:attrName>ppt_w</p:attrName>
                                        </p:attrNameLst>
                                      </p:cBhvr>
                                      <p:tavLst>
                                        <p:tav tm="0" fmla="#ppt_w*sin(2.5*pi*$)">
                                          <p:val>
                                            <p:fltVal val="0"/>
                                          </p:val>
                                        </p:tav>
                                        <p:tav tm="100000">
                                          <p:val>
                                            <p:fltVal val="1"/>
                                          </p:val>
                                        </p:tav>
                                      </p:tavLst>
                                    </p:anim>
                                    <p:anim calcmode="lin" valueType="num">
                                      <p:cBhvr>
                                        <p:cTn id="61"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4F8E07-F429-45BB-AF86-51785C434697}"/>
              </a:ext>
            </a:extLst>
          </p:cNvPr>
          <p:cNvPicPr>
            <a:picLocks noChangeAspect="1"/>
          </p:cNvPicPr>
          <p:nvPr/>
        </p:nvPicPr>
        <p:blipFill>
          <a:blip r:embed="rId3"/>
          <a:stretch>
            <a:fillRect/>
          </a:stretch>
        </p:blipFill>
        <p:spPr>
          <a:xfrm>
            <a:off x="2542266" y="9296"/>
            <a:ext cx="8479060" cy="6480810"/>
          </a:xfrm>
          <a:prstGeom prst="rect">
            <a:avLst/>
          </a:prstGeom>
        </p:spPr>
      </p:pic>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0070C0"/>
                </a:solidFill>
                <a:effectLst>
                  <a:outerShdw blurRad="38100" dist="38100" dir="2700000" algn="tl">
                    <a:srgbClr val="000000">
                      <a:alpha val="43137"/>
                    </a:srgbClr>
                  </a:outerShdw>
                </a:effectLst>
                <a:latin typeface="+mn-lt"/>
              </a:rPr>
              <a:t>Language</a:t>
            </a:r>
            <a:br>
              <a:rPr lang="en-GB" sz="4000" b="1" dirty="0">
                <a:solidFill>
                  <a:srgbClr val="0070C0"/>
                </a:solidFill>
                <a:effectLst>
                  <a:outerShdw blurRad="38100" dist="38100" dir="2700000" algn="tl">
                    <a:srgbClr val="000000">
                      <a:alpha val="43137"/>
                    </a:srgbClr>
                  </a:outerShdw>
                </a:effectLst>
                <a:latin typeface="+mn-lt"/>
              </a:rPr>
            </a:br>
            <a:r>
              <a:rPr lang="en-GB" sz="4000" b="1" dirty="0">
                <a:solidFill>
                  <a:srgbClr val="0070C0"/>
                </a:solidFill>
                <a:effectLst>
                  <a:outerShdw blurRad="38100" dist="38100" dir="2700000" algn="tl">
                    <a:srgbClr val="000000">
                      <a:alpha val="43137"/>
                    </a:srgbClr>
                  </a:outerShdw>
                </a:effectLst>
                <a:latin typeface="+mn-lt"/>
              </a:rPr>
              <a:t>from Gossip to Discourse</a:t>
            </a:r>
          </a:p>
        </p:txBody>
      </p:sp>
      <p:sp>
        <p:nvSpPr>
          <p:cNvPr id="4" name="Rectangle: Rounded Corners 3">
            <a:extLst>
              <a:ext uri="{FF2B5EF4-FFF2-40B4-BE49-F238E27FC236}">
                <a16:creationId xmlns:a16="http://schemas.microsoft.com/office/drawing/2014/main" id="{3A64B0AF-3103-4786-B6D0-680763CF2AD0}"/>
              </a:ext>
            </a:extLst>
          </p:cNvPr>
          <p:cNvSpPr/>
          <p:nvPr/>
        </p:nvSpPr>
        <p:spPr>
          <a:xfrm>
            <a:off x="2581888" y="2564905"/>
            <a:ext cx="1368000" cy="3384376"/>
          </a:xfrm>
          <a:prstGeom prst="roundRect">
            <a:avLst>
              <a:gd name="adj" fmla="val 8116"/>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9FD9A49D-806E-4E47-B2C6-B488BA42C354}"/>
              </a:ext>
            </a:extLst>
          </p:cNvPr>
          <p:cNvSpPr/>
          <p:nvPr/>
        </p:nvSpPr>
        <p:spPr>
          <a:xfrm>
            <a:off x="8191191" y="847850"/>
            <a:ext cx="1368000" cy="2355471"/>
          </a:xfrm>
          <a:prstGeom prst="roundRect">
            <a:avLst>
              <a:gd name="adj" fmla="val 8116"/>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74A18B94-F035-4FB1-B773-AAC60C9651DC}"/>
              </a:ext>
            </a:extLst>
          </p:cNvPr>
          <p:cNvSpPr/>
          <p:nvPr/>
        </p:nvSpPr>
        <p:spPr>
          <a:xfrm>
            <a:off x="5362773" y="-5034"/>
            <a:ext cx="2800715" cy="648000"/>
          </a:xfrm>
          <a:prstGeom prst="roundRect">
            <a:avLst>
              <a:gd name="adj" fmla="val 811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C557E666-9988-4CB2-B23F-2C26EA3BC25C}"/>
              </a:ext>
            </a:extLst>
          </p:cNvPr>
          <p:cNvSpPr/>
          <p:nvPr/>
        </p:nvSpPr>
        <p:spPr>
          <a:xfrm>
            <a:off x="3972933" y="847851"/>
            <a:ext cx="1396318" cy="1501030"/>
          </a:xfrm>
          <a:prstGeom prst="roundRect">
            <a:avLst>
              <a:gd name="adj" fmla="val 8116"/>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D1764624-1E5C-4364-AFBD-D92DA4475167}"/>
              </a:ext>
            </a:extLst>
          </p:cNvPr>
          <p:cNvSpPr/>
          <p:nvPr/>
        </p:nvSpPr>
        <p:spPr>
          <a:xfrm>
            <a:off x="5382397" y="847851"/>
            <a:ext cx="1376695" cy="1501030"/>
          </a:xfrm>
          <a:prstGeom prst="roundRect">
            <a:avLst>
              <a:gd name="adj" fmla="val 8116"/>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1E2D0582-B0F6-4373-9B30-980BBC7DE4EF}"/>
              </a:ext>
            </a:extLst>
          </p:cNvPr>
          <p:cNvSpPr/>
          <p:nvPr/>
        </p:nvSpPr>
        <p:spPr>
          <a:xfrm>
            <a:off x="6786794" y="857505"/>
            <a:ext cx="1376695" cy="2355471"/>
          </a:xfrm>
          <a:prstGeom prst="roundRect">
            <a:avLst>
              <a:gd name="adj" fmla="val 8116"/>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85A7595C-4A9A-4FCB-A412-9235928A70C4}"/>
              </a:ext>
            </a:extLst>
          </p:cNvPr>
          <p:cNvSpPr/>
          <p:nvPr/>
        </p:nvSpPr>
        <p:spPr>
          <a:xfrm>
            <a:off x="5382397" y="3419668"/>
            <a:ext cx="1376695" cy="677201"/>
          </a:xfrm>
          <a:prstGeom prst="roundRect">
            <a:avLst>
              <a:gd name="adj" fmla="val 8116"/>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575778A-2D71-4E71-B777-CAAE3B625AEA}"/>
              </a:ext>
            </a:extLst>
          </p:cNvPr>
          <p:cNvSpPr txBox="1"/>
          <p:nvPr/>
        </p:nvSpPr>
        <p:spPr>
          <a:xfrm>
            <a:off x="8193014" y="6488729"/>
            <a:ext cx="1296000" cy="369332"/>
          </a:xfrm>
          <a:prstGeom prst="rect">
            <a:avLst/>
          </a:prstGeom>
          <a:noFill/>
        </p:spPr>
        <p:txBody>
          <a:bodyPr wrap="square" rtlCol="0">
            <a:spAutoFit/>
          </a:bodyPr>
          <a:lstStyle/>
          <a:p>
            <a:pPr algn="ctr"/>
            <a:r>
              <a:rPr lang="en-GB" b="1" dirty="0">
                <a:solidFill>
                  <a:schemeClr val="accent6">
                    <a:lumMod val="75000"/>
                  </a:schemeClr>
                </a:solidFill>
              </a:rPr>
              <a:t>Selfness</a:t>
            </a:r>
          </a:p>
        </p:txBody>
      </p:sp>
      <p:sp>
        <p:nvSpPr>
          <p:cNvPr id="13" name="TextBox 12">
            <a:extLst>
              <a:ext uri="{FF2B5EF4-FFF2-40B4-BE49-F238E27FC236}">
                <a16:creationId xmlns:a16="http://schemas.microsoft.com/office/drawing/2014/main" id="{72052620-73D3-49A8-85FD-4F22D5AC562C}"/>
              </a:ext>
            </a:extLst>
          </p:cNvPr>
          <p:cNvSpPr txBox="1"/>
          <p:nvPr/>
        </p:nvSpPr>
        <p:spPr>
          <a:xfrm>
            <a:off x="2650990" y="6482545"/>
            <a:ext cx="1296000" cy="369332"/>
          </a:xfrm>
          <a:prstGeom prst="rect">
            <a:avLst/>
          </a:prstGeom>
          <a:noFill/>
        </p:spPr>
        <p:txBody>
          <a:bodyPr wrap="square" rtlCol="0">
            <a:spAutoFit/>
          </a:bodyPr>
          <a:lstStyle/>
          <a:p>
            <a:pPr algn="ctr"/>
            <a:r>
              <a:rPr lang="en-GB" b="1" dirty="0">
                <a:solidFill>
                  <a:srgbClr val="00B050"/>
                </a:solidFill>
              </a:rPr>
              <a:t>Recursion</a:t>
            </a:r>
          </a:p>
        </p:txBody>
      </p:sp>
      <p:sp>
        <p:nvSpPr>
          <p:cNvPr id="14" name="TextBox 13">
            <a:extLst>
              <a:ext uri="{FF2B5EF4-FFF2-40B4-BE49-F238E27FC236}">
                <a16:creationId xmlns:a16="http://schemas.microsoft.com/office/drawing/2014/main" id="{7BFE5B0A-927F-42F1-AFF0-C88ABE057D47}"/>
              </a:ext>
            </a:extLst>
          </p:cNvPr>
          <p:cNvSpPr txBox="1"/>
          <p:nvPr/>
        </p:nvSpPr>
        <p:spPr>
          <a:xfrm>
            <a:off x="3970878" y="6479372"/>
            <a:ext cx="1296000" cy="369332"/>
          </a:xfrm>
          <a:prstGeom prst="rect">
            <a:avLst/>
          </a:prstGeom>
          <a:noFill/>
        </p:spPr>
        <p:txBody>
          <a:bodyPr wrap="square" rtlCol="0">
            <a:spAutoFit/>
          </a:bodyPr>
          <a:lstStyle/>
          <a:p>
            <a:pPr algn="ctr"/>
            <a:r>
              <a:rPr lang="en-GB" b="1" dirty="0">
                <a:solidFill>
                  <a:srgbClr val="00B0F0"/>
                </a:solidFill>
              </a:rPr>
              <a:t>Opinion</a:t>
            </a:r>
          </a:p>
        </p:txBody>
      </p:sp>
      <p:sp>
        <p:nvSpPr>
          <p:cNvPr id="15" name="TextBox 14">
            <a:extLst>
              <a:ext uri="{FF2B5EF4-FFF2-40B4-BE49-F238E27FC236}">
                <a16:creationId xmlns:a16="http://schemas.microsoft.com/office/drawing/2014/main" id="{714D8891-612F-4514-8B4D-20F72CE4AA51}"/>
              </a:ext>
            </a:extLst>
          </p:cNvPr>
          <p:cNvSpPr txBox="1"/>
          <p:nvPr/>
        </p:nvSpPr>
        <p:spPr>
          <a:xfrm>
            <a:off x="5381724" y="6484779"/>
            <a:ext cx="1296000" cy="369332"/>
          </a:xfrm>
          <a:prstGeom prst="rect">
            <a:avLst/>
          </a:prstGeom>
          <a:noFill/>
        </p:spPr>
        <p:txBody>
          <a:bodyPr wrap="square" rtlCol="0">
            <a:spAutoFit/>
          </a:bodyPr>
          <a:lstStyle/>
          <a:p>
            <a:pPr algn="ctr"/>
            <a:r>
              <a:rPr lang="en-GB" b="1" dirty="0">
                <a:solidFill>
                  <a:srgbClr val="0070C0"/>
                </a:solidFill>
              </a:rPr>
              <a:t>Reputation</a:t>
            </a:r>
          </a:p>
        </p:txBody>
      </p:sp>
      <p:sp>
        <p:nvSpPr>
          <p:cNvPr id="16" name="TextBox 15">
            <a:extLst>
              <a:ext uri="{FF2B5EF4-FFF2-40B4-BE49-F238E27FC236}">
                <a16:creationId xmlns:a16="http://schemas.microsoft.com/office/drawing/2014/main" id="{2AD5753E-757B-43DE-B710-04AD7DECCF6B}"/>
              </a:ext>
            </a:extLst>
          </p:cNvPr>
          <p:cNvSpPr txBox="1"/>
          <p:nvPr/>
        </p:nvSpPr>
        <p:spPr>
          <a:xfrm>
            <a:off x="6784119" y="6486583"/>
            <a:ext cx="1295486" cy="369332"/>
          </a:xfrm>
          <a:prstGeom prst="rect">
            <a:avLst/>
          </a:prstGeom>
          <a:noFill/>
        </p:spPr>
        <p:txBody>
          <a:bodyPr wrap="square" rtlCol="0">
            <a:spAutoFit/>
          </a:bodyPr>
          <a:lstStyle/>
          <a:p>
            <a:pPr algn="ctr"/>
            <a:r>
              <a:rPr lang="en-GB" b="1" dirty="0">
                <a:solidFill>
                  <a:srgbClr val="7030A0"/>
                </a:solidFill>
              </a:rPr>
              <a:t>Ethereality</a:t>
            </a:r>
          </a:p>
        </p:txBody>
      </p:sp>
      <p:sp>
        <p:nvSpPr>
          <p:cNvPr id="18" name="Rectangle: Rounded Corners 17">
            <a:extLst>
              <a:ext uri="{FF2B5EF4-FFF2-40B4-BE49-F238E27FC236}">
                <a16:creationId xmlns:a16="http://schemas.microsoft.com/office/drawing/2014/main" id="{FDD78A5F-7300-4BF2-918D-8F6D69E18AE7}"/>
              </a:ext>
            </a:extLst>
          </p:cNvPr>
          <p:cNvSpPr/>
          <p:nvPr/>
        </p:nvSpPr>
        <p:spPr>
          <a:xfrm>
            <a:off x="2581888" y="6140771"/>
            <a:ext cx="1376695" cy="363665"/>
          </a:xfrm>
          <a:prstGeom prst="roundRect">
            <a:avLst>
              <a:gd name="adj" fmla="val 8116"/>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979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750" fill="hold"/>
                                        <p:tgtEl>
                                          <p:spTgt spid="6"/>
                                        </p:tgtEl>
                                        <p:attrNameLst>
                                          <p:attrName>ppt_w</p:attrName>
                                        </p:attrNameLst>
                                      </p:cBhvr>
                                      <p:tavLst>
                                        <p:tav tm="0">
                                          <p:val>
                                            <p:fltVal val="0"/>
                                          </p:val>
                                        </p:tav>
                                        <p:tav tm="100000">
                                          <p:val>
                                            <p:strVal val="#ppt_w"/>
                                          </p:val>
                                        </p:tav>
                                      </p:tavLst>
                                    </p:anim>
                                    <p:anim calcmode="lin" valueType="num">
                                      <p:cBhvr>
                                        <p:cTn id="14" dur="750" fill="hold"/>
                                        <p:tgtEl>
                                          <p:spTgt spid="6"/>
                                        </p:tgtEl>
                                        <p:attrNameLst>
                                          <p:attrName>ppt_h</p:attrName>
                                        </p:attrNameLst>
                                      </p:cBhvr>
                                      <p:tavLst>
                                        <p:tav tm="0">
                                          <p:val>
                                            <p:fltVal val="0"/>
                                          </p:val>
                                        </p:tav>
                                        <p:tav tm="100000">
                                          <p:val>
                                            <p:strVal val="#ppt_h"/>
                                          </p:val>
                                        </p:tav>
                                      </p:tavLst>
                                    </p:anim>
                                    <p:animEffect transition="in" filter="fade">
                                      <p:cBhvr>
                                        <p:cTn id="15" dur="750"/>
                                        <p:tgtEl>
                                          <p:spTgt spid="6"/>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750" fill="hold"/>
                                        <p:tgtEl>
                                          <p:spTgt spid="5"/>
                                        </p:tgtEl>
                                        <p:attrNameLst>
                                          <p:attrName>ppt_w</p:attrName>
                                        </p:attrNameLst>
                                      </p:cBhvr>
                                      <p:tavLst>
                                        <p:tav tm="0">
                                          <p:val>
                                            <p:fltVal val="0"/>
                                          </p:val>
                                        </p:tav>
                                        <p:tav tm="100000">
                                          <p:val>
                                            <p:strVal val="#ppt_w"/>
                                          </p:val>
                                        </p:tav>
                                      </p:tavLst>
                                    </p:anim>
                                    <p:anim calcmode="lin" valueType="num">
                                      <p:cBhvr>
                                        <p:cTn id="20" dur="750" fill="hold"/>
                                        <p:tgtEl>
                                          <p:spTgt spid="5"/>
                                        </p:tgtEl>
                                        <p:attrNameLst>
                                          <p:attrName>ppt_h</p:attrName>
                                        </p:attrNameLst>
                                      </p:cBhvr>
                                      <p:tavLst>
                                        <p:tav tm="0">
                                          <p:val>
                                            <p:fltVal val="0"/>
                                          </p:val>
                                        </p:tav>
                                        <p:tav tm="100000">
                                          <p:val>
                                            <p:strVal val="#ppt_h"/>
                                          </p:val>
                                        </p:tav>
                                      </p:tavLst>
                                    </p:anim>
                                    <p:animEffect transition="in" filter="fade">
                                      <p:cBhvr>
                                        <p:cTn id="21" dur="750"/>
                                        <p:tgtEl>
                                          <p:spTgt spid="5"/>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750"/>
                                        <p:tgtEl>
                                          <p:spTgt spid="12"/>
                                        </p:tgtEl>
                                      </p:cBhvr>
                                    </p:animEffect>
                                  </p:childTnLst>
                                </p:cTn>
                              </p:par>
                            </p:childTnLst>
                          </p:cTn>
                        </p:par>
                        <p:par>
                          <p:cTn id="26" fill="hold">
                            <p:stCondLst>
                              <p:cond delay="3250"/>
                            </p:stCondLst>
                            <p:childTnLst>
                              <p:par>
                                <p:cTn id="27" presetID="53" presetClass="entr" presetSubtype="16"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750" fill="hold"/>
                                        <p:tgtEl>
                                          <p:spTgt spid="7"/>
                                        </p:tgtEl>
                                        <p:attrNameLst>
                                          <p:attrName>ppt_w</p:attrName>
                                        </p:attrNameLst>
                                      </p:cBhvr>
                                      <p:tavLst>
                                        <p:tav tm="0">
                                          <p:val>
                                            <p:fltVal val="0"/>
                                          </p:val>
                                        </p:tav>
                                        <p:tav tm="100000">
                                          <p:val>
                                            <p:strVal val="#ppt_w"/>
                                          </p:val>
                                        </p:tav>
                                      </p:tavLst>
                                    </p:anim>
                                    <p:anim calcmode="lin" valueType="num">
                                      <p:cBhvr>
                                        <p:cTn id="30" dur="750" fill="hold"/>
                                        <p:tgtEl>
                                          <p:spTgt spid="7"/>
                                        </p:tgtEl>
                                        <p:attrNameLst>
                                          <p:attrName>ppt_h</p:attrName>
                                        </p:attrNameLst>
                                      </p:cBhvr>
                                      <p:tavLst>
                                        <p:tav tm="0">
                                          <p:val>
                                            <p:fltVal val="0"/>
                                          </p:val>
                                        </p:tav>
                                        <p:tav tm="100000">
                                          <p:val>
                                            <p:strVal val="#ppt_h"/>
                                          </p:val>
                                        </p:tav>
                                      </p:tavLst>
                                    </p:anim>
                                    <p:animEffect transition="in" filter="fade">
                                      <p:cBhvr>
                                        <p:cTn id="31" dur="750"/>
                                        <p:tgtEl>
                                          <p:spTgt spid="7"/>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750"/>
                                        <p:tgtEl>
                                          <p:spTgt spid="14"/>
                                        </p:tgtEl>
                                      </p:cBhvr>
                                    </p:animEffect>
                                  </p:childTnLst>
                                </p:cTn>
                              </p:par>
                            </p:childTnLst>
                          </p:cTn>
                        </p:par>
                        <p:par>
                          <p:cTn id="36" fill="hold">
                            <p:stCondLst>
                              <p:cond delay="4750"/>
                            </p:stCondLst>
                            <p:childTnLst>
                              <p:par>
                                <p:cTn id="37" presetID="53" presetClass="entr" presetSubtype="16"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750" fill="hold"/>
                                        <p:tgtEl>
                                          <p:spTgt spid="9"/>
                                        </p:tgtEl>
                                        <p:attrNameLst>
                                          <p:attrName>ppt_w</p:attrName>
                                        </p:attrNameLst>
                                      </p:cBhvr>
                                      <p:tavLst>
                                        <p:tav tm="0">
                                          <p:val>
                                            <p:fltVal val="0"/>
                                          </p:val>
                                        </p:tav>
                                        <p:tav tm="100000">
                                          <p:val>
                                            <p:strVal val="#ppt_w"/>
                                          </p:val>
                                        </p:tav>
                                      </p:tavLst>
                                    </p:anim>
                                    <p:anim calcmode="lin" valueType="num">
                                      <p:cBhvr>
                                        <p:cTn id="40" dur="750" fill="hold"/>
                                        <p:tgtEl>
                                          <p:spTgt spid="9"/>
                                        </p:tgtEl>
                                        <p:attrNameLst>
                                          <p:attrName>ppt_h</p:attrName>
                                        </p:attrNameLst>
                                      </p:cBhvr>
                                      <p:tavLst>
                                        <p:tav tm="0">
                                          <p:val>
                                            <p:fltVal val="0"/>
                                          </p:val>
                                        </p:tav>
                                        <p:tav tm="100000">
                                          <p:val>
                                            <p:strVal val="#ppt_h"/>
                                          </p:val>
                                        </p:tav>
                                      </p:tavLst>
                                    </p:anim>
                                    <p:animEffect transition="in" filter="fade">
                                      <p:cBhvr>
                                        <p:cTn id="41" dur="750"/>
                                        <p:tgtEl>
                                          <p:spTgt spid="9"/>
                                        </p:tgtEl>
                                      </p:cBhvr>
                                    </p:animEffect>
                                  </p:childTnLst>
                                </p:cTn>
                              </p:par>
                            </p:childTnLst>
                          </p:cTn>
                        </p:par>
                        <p:par>
                          <p:cTn id="42" fill="hold">
                            <p:stCondLst>
                              <p:cond delay="5500"/>
                            </p:stCondLst>
                            <p:childTnLst>
                              <p:par>
                                <p:cTn id="43" presetID="22" presetClass="entr" presetSubtype="8"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750"/>
                                        <p:tgtEl>
                                          <p:spTgt spid="15"/>
                                        </p:tgtEl>
                                      </p:cBhvr>
                                    </p:animEffect>
                                  </p:childTnLst>
                                </p:cTn>
                              </p:par>
                            </p:childTnLst>
                          </p:cTn>
                        </p:par>
                        <p:par>
                          <p:cTn id="46" fill="hold">
                            <p:stCondLst>
                              <p:cond delay="6250"/>
                            </p:stCondLst>
                            <p:childTnLst>
                              <p:par>
                                <p:cTn id="47" presetID="53" presetClass="entr" presetSubtype="16"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750" fill="hold"/>
                                        <p:tgtEl>
                                          <p:spTgt spid="10"/>
                                        </p:tgtEl>
                                        <p:attrNameLst>
                                          <p:attrName>ppt_w</p:attrName>
                                        </p:attrNameLst>
                                      </p:cBhvr>
                                      <p:tavLst>
                                        <p:tav tm="0">
                                          <p:val>
                                            <p:fltVal val="0"/>
                                          </p:val>
                                        </p:tav>
                                        <p:tav tm="100000">
                                          <p:val>
                                            <p:strVal val="#ppt_w"/>
                                          </p:val>
                                        </p:tav>
                                      </p:tavLst>
                                    </p:anim>
                                    <p:anim calcmode="lin" valueType="num">
                                      <p:cBhvr>
                                        <p:cTn id="50" dur="750" fill="hold"/>
                                        <p:tgtEl>
                                          <p:spTgt spid="10"/>
                                        </p:tgtEl>
                                        <p:attrNameLst>
                                          <p:attrName>ppt_h</p:attrName>
                                        </p:attrNameLst>
                                      </p:cBhvr>
                                      <p:tavLst>
                                        <p:tav tm="0">
                                          <p:val>
                                            <p:fltVal val="0"/>
                                          </p:val>
                                        </p:tav>
                                        <p:tav tm="100000">
                                          <p:val>
                                            <p:strVal val="#ppt_h"/>
                                          </p:val>
                                        </p:tav>
                                      </p:tavLst>
                                    </p:anim>
                                    <p:animEffect transition="in" filter="fade">
                                      <p:cBhvr>
                                        <p:cTn id="51" dur="750"/>
                                        <p:tgtEl>
                                          <p:spTgt spid="10"/>
                                        </p:tgtEl>
                                      </p:cBhvr>
                                    </p:animEffect>
                                  </p:childTnLst>
                                </p:cTn>
                              </p:par>
                            </p:childTnLst>
                          </p:cTn>
                        </p:par>
                        <p:par>
                          <p:cTn id="52" fill="hold">
                            <p:stCondLst>
                              <p:cond delay="7000"/>
                            </p:stCondLst>
                            <p:childTnLst>
                              <p:par>
                                <p:cTn id="53" presetID="22" presetClass="entr" presetSubtype="8"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750"/>
                                        <p:tgtEl>
                                          <p:spTgt spid="16"/>
                                        </p:tgtEl>
                                      </p:cBhvr>
                                    </p:animEffect>
                                  </p:childTnLst>
                                </p:cTn>
                              </p:par>
                            </p:childTnLst>
                          </p:cTn>
                        </p:par>
                        <p:par>
                          <p:cTn id="56" fill="hold">
                            <p:stCondLst>
                              <p:cond delay="7750"/>
                            </p:stCondLst>
                            <p:childTnLst>
                              <p:par>
                                <p:cTn id="57" presetID="53"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750" fill="hold"/>
                                        <p:tgtEl>
                                          <p:spTgt spid="11"/>
                                        </p:tgtEl>
                                        <p:attrNameLst>
                                          <p:attrName>ppt_w</p:attrName>
                                        </p:attrNameLst>
                                      </p:cBhvr>
                                      <p:tavLst>
                                        <p:tav tm="0">
                                          <p:val>
                                            <p:fltVal val="0"/>
                                          </p:val>
                                        </p:tav>
                                        <p:tav tm="100000">
                                          <p:val>
                                            <p:strVal val="#ppt_w"/>
                                          </p:val>
                                        </p:tav>
                                      </p:tavLst>
                                    </p:anim>
                                    <p:anim calcmode="lin" valueType="num">
                                      <p:cBhvr>
                                        <p:cTn id="60" dur="750" fill="hold"/>
                                        <p:tgtEl>
                                          <p:spTgt spid="11"/>
                                        </p:tgtEl>
                                        <p:attrNameLst>
                                          <p:attrName>ppt_h</p:attrName>
                                        </p:attrNameLst>
                                      </p:cBhvr>
                                      <p:tavLst>
                                        <p:tav tm="0">
                                          <p:val>
                                            <p:fltVal val="0"/>
                                          </p:val>
                                        </p:tav>
                                        <p:tav tm="100000">
                                          <p:val>
                                            <p:strVal val="#ppt_h"/>
                                          </p:val>
                                        </p:tav>
                                      </p:tavLst>
                                    </p:anim>
                                    <p:animEffect transition="in" filter="fade">
                                      <p:cBhvr>
                                        <p:cTn id="61" dur="750"/>
                                        <p:tgtEl>
                                          <p:spTgt spid="11"/>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p:cTn id="65" dur="750" fill="hold"/>
                                        <p:tgtEl>
                                          <p:spTgt spid="4"/>
                                        </p:tgtEl>
                                        <p:attrNameLst>
                                          <p:attrName>ppt_w</p:attrName>
                                        </p:attrNameLst>
                                      </p:cBhvr>
                                      <p:tavLst>
                                        <p:tav tm="0">
                                          <p:val>
                                            <p:fltVal val="0"/>
                                          </p:val>
                                        </p:tav>
                                        <p:tav tm="100000">
                                          <p:val>
                                            <p:strVal val="#ppt_w"/>
                                          </p:val>
                                        </p:tav>
                                      </p:tavLst>
                                    </p:anim>
                                    <p:anim calcmode="lin" valueType="num">
                                      <p:cBhvr>
                                        <p:cTn id="66" dur="750" fill="hold"/>
                                        <p:tgtEl>
                                          <p:spTgt spid="4"/>
                                        </p:tgtEl>
                                        <p:attrNameLst>
                                          <p:attrName>ppt_h</p:attrName>
                                        </p:attrNameLst>
                                      </p:cBhvr>
                                      <p:tavLst>
                                        <p:tav tm="0">
                                          <p:val>
                                            <p:fltVal val="0"/>
                                          </p:val>
                                        </p:tav>
                                        <p:tav tm="100000">
                                          <p:val>
                                            <p:strVal val="#ppt_h"/>
                                          </p:val>
                                        </p:tav>
                                      </p:tavLst>
                                    </p:anim>
                                    <p:animEffect transition="in" filter="fade">
                                      <p:cBhvr>
                                        <p:cTn id="67" dur="750"/>
                                        <p:tgtEl>
                                          <p:spTgt spid="4"/>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left)">
                                      <p:cBhvr>
                                        <p:cTn id="71" dur="750"/>
                                        <p:tgtEl>
                                          <p:spTgt spid="13"/>
                                        </p:tgtEl>
                                      </p:cBhvr>
                                    </p:animEffect>
                                  </p:childTnLst>
                                </p:cTn>
                              </p:par>
                            </p:childTnLst>
                          </p:cTn>
                        </p:par>
                        <p:par>
                          <p:cTn id="72" fill="hold">
                            <p:stCondLst>
                              <p:cond delay="10000"/>
                            </p:stCondLst>
                            <p:childTnLst>
                              <p:par>
                                <p:cTn id="73" presetID="53" presetClass="entr" presetSubtype="16"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750" fill="hold"/>
                                        <p:tgtEl>
                                          <p:spTgt spid="18"/>
                                        </p:tgtEl>
                                        <p:attrNameLst>
                                          <p:attrName>ppt_w</p:attrName>
                                        </p:attrNameLst>
                                      </p:cBhvr>
                                      <p:tavLst>
                                        <p:tav tm="0">
                                          <p:val>
                                            <p:fltVal val="0"/>
                                          </p:val>
                                        </p:tav>
                                        <p:tav tm="100000">
                                          <p:val>
                                            <p:strVal val="#ppt_w"/>
                                          </p:val>
                                        </p:tav>
                                      </p:tavLst>
                                    </p:anim>
                                    <p:anim calcmode="lin" valueType="num">
                                      <p:cBhvr>
                                        <p:cTn id="76" dur="750" fill="hold"/>
                                        <p:tgtEl>
                                          <p:spTgt spid="18"/>
                                        </p:tgtEl>
                                        <p:attrNameLst>
                                          <p:attrName>ppt_h</p:attrName>
                                        </p:attrNameLst>
                                      </p:cBhvr>
                                      <p:tavLst>
                                        <p:tav tm="0">
                                          <p:val>
                                            <p:fltVal val="0"/>
                                          </p:val>
                                        </p:tav>
                                        <p:tav tm="100000">
                                          <p:val>
                                            <p:strVal val="#ppt_h"/>
                                          </p:val>
                                        </p:tav>
                                      </p:tavLst>
                                    </p:anim>
                                    <p:animEffect transition="in" filter="fade">
                                      <p:cBhvr>
                                        <p:cTn id="7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2" grpId="0"/>
      <p:bldP spid="13" grpId="0"/>
      <p:bldP spid="14" grpId="0"/>
      <p:bldP spid="15" grpId="0"/>
      <p:bldP spid="16" grpId="0"/>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CA8549A-6757-46B6-A182-74768230BC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496" y="0"/>
            <a:ext cx="10624656" cy="6858000"/>
          </a:xfrm>
          <a:prstGeom prst="rect">
            <a:avLst/>
          </a:prstGeom>
        </p:spPr>
      </p:pic>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FF0000"/>
                </a:solidFill>
                <a:effectLst>
                  <a:outerShdw blurRad="38100" dist="38100" dir="2700000" algn="tl">
                    <a:srgbClr val="000000">
                      <a:alpha val="43137"/>
                    </a:srgbClr>
                  </a:outerShdw>
                </a:effectLst>
              </a:rPr>
              <a:t>(1)</a:t>
            </a:r>
            <a:r>
              <a:rPr lang="en-GB" sz="4000" b="1" dirty="0">
                <a:solidFill>
                  <a:srgbClr val="0070C0"/>
                </a:solidFill>
                <a:effectLst>
                  <a:outerShdw blurRad="38100" dist="38100" dir="2700000" algn="tl">
                    <a:srgbClr val="000000">
                      <a:alpha val="43137"/>
                    </a:srgbClr>
                  </a:outerShdw>
                </a:effectLst>
              </a:rPr>
              <a:t> </a:t>
            </a:r>
            <a:r>
              <a:rPr lang="en-GB" sz="4000" b="1" dirty="0">
                <a:solidFill>
                  <a:srgbClr val="0070C0"/>
                </a:solidFill>
                <a:effectLst>
                  <a:outerShdw blurRad="38100" dist="38100" dir="2700000" algn="tl">
                    <a:srgbClr val="000000">
                      <a:alpha val="43137"/>
                    </a:srgbClr>
                  </a:outerShdw>
                </a:effectLst>
                <a:latin typeface="+mn-lt"/>
              </a:rPr>
              <a:t>Protolanguage 2 –</a:t>
            </a:r>
            <a:br>
              <a:rPr lang="en-GB" sz="4000" b="1" dirty="0">
                <a:solidFill>
                  <a:srgbClr val="0070C0"/>
                </a:solidFill>
                <a:effectLst>
                  <a:outerShdw blurRad="38100" dist="38100" dir="2700000" algn="tl">
                    <a:srgbClr val="000000">
                      <a:alpha val="43137"/>
                    </a:srgbClr>
                  </a:outerShdw>
                </a:effectLst>
                <a:latin typeface="+mn-lt"/>
              </a:rPr>
            </a:br>
            <a:r>
              <a:rPr lang="en-GB" sz="4000" b="1" dirty="0">
                <a:solidFill>
                  <a:srgbClr val="0070C0"/>
                </a:solidFill>
                <a:effectLst>
                  <a:outerShdw blurRad="38100" dist="38100" dir="2700000" algn="tl">
                    <a:srgbClr val="000000">
                      <a:alpha val="43137"/>
                    </a:srgbClr>
                  </a:outerShdw>
                </a:effectLst>
                <a:latin typeface="+mn-lt"/>
              </a:rPr>
              <a:t>Revisited</a:t>
            </a:r>
          </a:p>
        </p:txBody>
      </p:sp>
      <p:sp>
        <p:nvSpPr>
          <p:cNvPr id="5" name="Speech Bubble: Oval 4">
            <a:extLst>
              <a:ext uri="{FF2B5EF4-FFF2-40B4-BE49-F238E27FC236}">
                <a16:creationId xmlns:a16="http://schemas.microsoft.com/office/drawing/2014/main" id="{F1F4AFFF-B421-496D-847A-7CF1EB0E72E8}"/>
              </a:ext>
            </a:extLst>
          </p:cNvPr>
          <p:cNvSpPr/>
          <p:nvPr/>
        </p:nvSpPr>
        <p:spPr>
          <a:xfrm>
            <a:off x="8922078" y="4292128"/>
            <a:ext cx="2845985" cy="802540"/>
          </a:xfrm>
          <a:prstGeom prst="wedgeEllipseCallout">
            <a:avLst>
              <a:gd name="adj1" fmla="val -111893"/>
              <a:gd name="adj2" fmla="val -471088"/>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t>Making &amp; changing</a:t>
            </a:r>
          </a:p>
          <a:p>
            <a:pPr algn="ctr"/>
            <a:r>
              <a:rPr lang="en-GB" dirty="0"/>
              <a:t>[A-makes-B]</a:t>
            </a:r>
          </a:p>
        </p:txBody>
      </p:sp>
      <p:sp>
        <p:nvSpPr>
          <p:cNvPr id="6" name="Speech Bubble: Oval 5">
            <a:extLst>
              <a:ext uri="{FF2B5EF4-FFF2-40B4-BE49-F238E27FC236}">
                <a16:creationId xmlns:a16="http://schemas.microsoft.com/office/drawing/2014/main" id="{50D98185-E0CB-4346-ADB3-304B2885041E}"/>
              </a:ext>
            </a:extLst>
          </p:cNvPr>
          <p:cNvSpPr/>
          <p:nvPr/>
        </p:nvSpPr>
        <p:spPr>
          <a:xfrm>
            <a:off x="1919536" y="332656"/>
            <a:ext cx="2621578" cy="864096"/>
          </a:xfrm>
          <a:prstGeom prst="wedgeEllipseCallout">
            <a:avLst>
              <a:gd name="adj1" fmla="val 130940"/>
              <a:gd name="adj2" fmla="val -14848"/>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t>The social group </a:t>
            </a:r>
            <a:r>
              <a:rPr lang="en-GB" i="1" dirty="0"/>
              <a:t>[A-relationship-B]</a:t>
            </a:r>
          </a:p>
        </p:txBody>
      </p:sp>
      <p:sp>
        <p:nvSpPr>
          <p:cNvPr id="7" name="Speech Bubble: Oval 6">
            <a:extLst>
              <a:ext uri="{FF2B5EF4-FFF2-40B4-BE49-F238E27FC236}">
                <a16:creationId xmlns:a16="http://schemas.microsoft.com/office/drawing/2014/main" id="{87A059B8-5C86-4EC4-A191-07B3F0C38979}"/>
              </a:ext>
            </a:extLst>
          </p:cNvPr>
          <p:cNvSpPr/>
          <p:nvPr/>
        </p:nvSpPr>
        <p:spPr>
          <a:xfrm>
            <a:off x="6163842" y="4248049"/>
            <a:ext cx="2020390" cy="802540"/>
          </a:xfrm>
          <a:prstGeom prst="wedgeEllipseCallout">
            <a:avLst>
              <a:gd name="adj1" fmla="val -7689"/>
              <a:gd name="adj2" fmla="val -458668"/>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b="1" dirty="0"/>
              <a:t>Social Roles</a:t>
            </a:r>
          </a:p>
          <a:p>
            <a:pPr algn="ctr"/>
            <a:r>
              <a:rPr lang="en-GB" i="1" dirty="0"/>
              <a:t>[A-is-B]</a:t>
            </a:r>
          </a:p>
        </p:txBody>
      </p:sp>
      <p:sp>
        <p:nvSpPr>
          <p:cNvPr id="8" name="Speech Bubble: Oval 7">
            <a:extLst>
              <a:ext uri="{FF2B5EF4-FFF2-40B4-BE49-F238E27FC236}">
                <a16:creationId xmlns:a16="http://schemas.microsoft.com/office/drawing/2014/main" id="{3ECEF51B-437C-4242-A6E8-E951648891F1}"/>
              </a:ext>
            </a:extLst>
          </p:cNvPr>
          <p:cNvSpPr/>
          <p:nvPr/>
        </p:nvSpPr>
        <p:spPr>
          <a:xfrm>
            <a:off x="9912424" y="274787"/>
            <a:ext cx="2189529" cy="802540"/>
          </a:xfrm>
          <a:prstGeom prst="wedgeEllipseCallout">
            <a:avLst>
              <a:gd name="adj1" fmla="val -175378"/>
              <a:gd name="adj2" fmla="val 5864"/>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b="1" dirty="0"/>
              <a:t>Social duties</a:t>
            </a:r>
          </a:p>
          <a:p>
            <a:pPr algn="ctr"/>
            <a:r>
              <a:rPr lang="en-GB" i="1" dirty="0"/>
              <a:t>[A-governs-B]</a:t>
            </a:r>
          </a:p>
        </p:txBody>
      </p:sp>
      <p:sp>
        <p:nvSpPr>
          <p:cNvPr id="9" name="Speech Bubble: Oval 8">
            <a:extLst>
              <a:ext uri="{FF2B5EF4-FFF2-40B4-BE49-F238E27FC236}">
                <a16:creationId xmlns:a16="http://schemas.microsoft.com/office/drawing/2014/main" id="{E51E668B-3550-4C01-9B16-6D3D6BD8124D}"/>
              </a:ext>
            </a:extLst>
          </p:cNvPr>
          <p:cNvSpPr/>
          <p:nvPr/>
        </p:nvSpPr>
        <p:spPr>
          <a:xfrm>
            <a:off x="2135560" y="3868539"/>
            <a:ext cx="2405554" cy="847179"/>
          </a:xfrm>
          <a:prstGeom prst="wedgeEllipseCallout">
            <a:avLst>
              <a:gd name="adj1" fmla="val 141984"/>
              <a:gd name="adj2" fmla="val -39856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Social Activities</a:t>
            </a:r>
          </a:p>
          <a:p>
            <a:pPr algn="ctr"/>
            <a:r>
              <a:rPr lang="en-GB" i="1" dirty="0"/>
              <a:t>[A-does-B]</a:t>
            </a:r>
          </a:p>
        </p:txBody>
      </p:sp>
      <p:sp>
        <p:nvSpPr>
          <p:cNvPr id="14" name="Rectangle 13">
            <a:extLst>
              <a:ext uri="{FF2B5EF4-FFF2-40B4-BE49-F238E27FC236}">
                <a16:creationId xmlns:a16="http://schemas.microsoft.com/office/drawing/2014/main" id="{A5073841-DED9-4EBE-8B4F-3B2B83ECCBB7}"/>
              </a:ext>
            </a:extLst>
          </p:cNvPr>
          <p:cNvSpPr/>
          <p:nvPr/>
        </p:nvSpPr>
        <p:spPr>
          <a:xfrm>
            <a:off x="1586877" y="5949280"/>
            <a:ext cx="4585294" cy="523220"/>
          </a:xfrm>
          <a:prstGeom prst="rect">
            <a:avLst/>
          </a:prstGeom>
        </p:spPr>
        <p:txBody>
          <a:bodyPr wrap="none">
            <a:spAutoFit/>
          </a:bodyPr>
          <a:lstStyle/>
          <a:p>
            <a:pPr algn="ctr"/>
            <a:r>
              <a:rPr lang="en-GB" sz="2800" b="1" dirty="0">
                <a:solidFill>
                  <a:srgbClr val="FF0000"/>
                </a:solidFill>
                <a:effectLst>
                  <a:outerShdw blurRad="38100" dist="38100" dir="2700000" algn="tl">
                    <a:srgbClr val="000000">
                      <a:alpha val="43137"/>
                    </a:srgbClr>
                  </a:outerShdw>
                </a:effectLst>
              </a:rPr>
              <a:t>Establishing Complex Society</a:t>
            </a:r>
          </a:p>
        </p:txBody>
      </p:sp>
    </p:spTree>
    <p:extLst>
      <p:ext uri="{BB962C8B-B14F-4D97-AF65-F5344CB8AC3E}">
        <p14:creationId xmlns:p14="http://schemas.microsoft.com/office/powerpoint/2010/main" val="119484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750"/>
                                        <p:tgtEl>
                                          <p:spTgt spid="14"/>
                                        </p:tgtEl>
                                      </p:cBhvr>
                                    </p:animEffect>
                                  </p:childTnLst>
                                </p:cTn>
                              </p:par>
                            </p:childTnLst>
                          </p:cTn>
                        </p:par>
                        <p:par>
                          <p:cTn id="15" fill="hold">
                            <p:stCondLst>
                              <p:cond delay="1750"/>
                            </p:stCondLst>
                            <p:childTnLst>
                              <p:par>
                                <p:cTn id="16" presetID="22" presetClass="entr" presetSubtype="2" fill="hold" grpId="0" nodeType="afterEffect">
                                  <p:stCondLst>
                                    <p:cond delay="75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750"/>
                                        <p:tgtEl>
                                          <p:spTgt spid="6"/>
                                        </p:tgtEl>
                                      </p:cBhvr>
                                    </p:animEffect>
                                  </p:childTnLst>
                                </p:cTn>
                              </p:par>
                            </p:childTnLst>
                          </p:cTn>
                        </p:par>
                        <p:par>
                          <p:cTn id="19" fill="hold">
                            <p:stCondLst>
                              <p:cond delay="32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750"/>
                                        <p:tgtEl>
                                          <p:spTgt spid="9"/>
                                        </p:tgtEl>
                                      </p:cBhvr>
                                    </p:animEffect>
                                  </p:childTnLst>
                                </p:cTn>
                              </p:par>
                            </p:childTnLst>
                          </p:cTn>
                        </p:par>
                        <p:par>
                          <p:cTn id="23" fill="hold">
                            <p:stCondLst>
                              <p:cond delay="40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750"/>
                                        <p:tgtEl>
                                          <p:spTgt spid="7"/>
                                        </p:tgtEl>
                                      </p:cBhvr>
                                    </p:animEffect>
                                  </p:childTnLst>
                                </p:cTn>
                              </p:par>
                            </p:childTnLst>
                          </p:cTn>
                        </p:par>
                        <p:par>
                          <p:cTn id="27" fill="hold">
                            <p:stCondLst>
                              <p:cond delay="4750"/>
                            </p:stCondLst>
                            <p:childTnLst>
                              <p:par>
                                <p:cTn id="28" presetID="22" presetClass="entr" presetSubtype="1"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750"/>
                                        <p:tgtEl>
                                          <p:spTgt spid="5"/>
                                        </p:tgtEl>
                                      </p:cBhvr>
                                    </p:animEffect>
                                  </p:childTnLst>
                                </p:cTn>
                              </p:par>
                            </p:childTnLst>
                          </p:cTn>
                        </p:par>
                        <p:par>
                          <p:cTn id="31" fill="hold">
                            <p:stCondLst>
                              <p:cond delay="55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FF0000"/>
                </a:solidFill>
                <a:effectLst>
                  <a:outerShdw blurRad="38100" dist="38100" dir="2700000" algn="tl">
                    <a:srgbClr val="000000">
                      <a:alpha val="43137"/>
                    </a:srgbClr>
                  </a:outerShdw>
                </a:effectLst>
              </a:rPr>
              <a:t>(2)</a:t>
            </a:r>
            <a:r>
              <a:rPr lang="en-GB" sz="4000" b="1" dirty="0">
                <a:solidFill>
                  <a:srgbClr val="0070C0"/>
                </a:solidFill>
                <a:effectLst>
                  <a:outerShdw blurRad="38100" dist="38100" dir="2700000" algn="tl">
                    <a:srgbClr val="000000">
                      <a:alpha val="43137"/>
                    </a:srgbClr>
                  </a:outerShdw>
                </a:effectLst>
              </a:rPr>
              <a:t> </a:t>
            </a:r>
            <a:r>
              <a:rPr lang="en-GB" sz="4000" b="1" dirty="0">
                <a:solidFill>
                  <a:srgbClr val="0070C0"/>
                </a:solidFill>
                <a:effectLst>
                  <a:outerShdw blurRad="38100" dist="38100" dir="2700000" algn="tl">
                    <a:srgbClr val="000000">
                      <a:alpha val="43137"/>
                    </a:srgbClr>
                  </a:outerShdw>
                </a:effectLst>
                <a:latin typeface="+mn-lt"/>
              </a:rPr>
              <a:t>Self as Object</a:t>
            </a:r>
          </a:p>
        </p:txBody>
      </p:sp>
      <p:pic>
        <p:nvPicPr>
          <p:cNvPr id="4" name="Picture 3">
            <a:extLst>
              <a:ext uri="{FF2B5EF4-FFF2-40B4-BE49-F238E27FC236}">
                <a16:creationId xmlns:a16="http://schemas.microsoft.com/office/drawing/2014/main" id="{01FDAF89-4788-4864-9EC7-B95AB1EB4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000" y="0"/>
            <a:ext cx="3564000" cy="4696744"/>
          </a:xfrm>
          <a:prstGeom prst="rect">
            <a:avLst/>
          </a:prstGeom>
        </p:spPr>
      </p:pic>
      <p:pic>
        <p:nvPicPr>
          <p:cNvPr id="6" name="Picture 5">
            <a:extLst>
              <a:ext uri="{FF2B5EF4-FFF2-40B4-BE49-F238E27FC236}">
                <a16:creationId xmlns:a16="http://schemas.microsoft.com/office/drawing/2014/main" id="{3C281FB7-D0FC-466D-82AD-41B432DA82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2576" y="4662799"/>
            <a:ext cx="7056000" cy="2195201"/>
          </a:xfrm>
          <a:prstGeom prst="rect">
            <a:avLst/>
          </a:prstGeom>
        </p:spPr>
      </p:pic>
      <p:pic>
        <p:nvPicPr>
          <p:cNvPr id="8" name="Picture 7">
            <a:extLst>
              <a:ext uri="{FF2B5EF4-FFF2-40B4-BE49-F238E27FC236}">
                <a16:creationId xmlns:a16="http://schemas.microsoft.com/office/drawing/2014/main" id="{1A9C5AF2-CAAC-4C12-92F5-65A2EE111B61}"/>
              </a:ext>
            </a:extLst>
          </p:cNvPr>
          <p:cNvPicPr>
            <a:picLocks noChangeAspect="1"/>
          </p:cNvPicPr>
          <p:nvPr/>
        </p:nvPicPr>
        <p:blipFill rotWithShape="1">
          <a:blip r:embed="rId5">
            <a:extLst>
              <a:ext uri="{28A0092B-C50C-407E-A947-70E740481C1C}">
                <a14:useLocalDpi xmlns:a14="http://schemas.microsoft.com/office/drawing/2010/main" val="0"/>
              </a:ext>
            </a:extLst>
          </a:blip>
          <a:srcRect l="13652" t="9797" r="13312" b="10760"/>
          <a:stretch/>
        </p:blipFill>
        <p:spPr>
          <a:xfrm>
            <a:off x="5076000" y="188640"/>
            <a:ext cx="3492000" cy="3798317"/>
          </a:xfrm>
          <a:prstGeom prst="rect">
            <a:avLst/>
          </a:prstGeom>
        </p:spPr>
      </p:pic>
      <p:pic>
        <p:nvPicPr>
          <p:cNvPr id="12" name="Picture 11">
            <a:extLst>
              <a:ext uri="{FF2B5EF4-FFF2-40B4-BE49-F238E27FC236}">
                <a16:creationId xmlns:a16="http://schemas.microsoft.com/office/drawing/2014/main" id="{EEA85770-3241-4398-A583-9831C23232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68000" y="366719"/>
            <a:ext cx="3624000" cy="6124561"/>
          </a:xfrm>
          <a:prstGeom prst="rect">
            <a:avLst/>
          </a:prstGeom>
        </p:spPr>
      </p:pic>
    </p:spTree>
    <p:extLst>
      <p:ext uri="{BB962C8B-B14F-4D97-AF65-F5344CB8AC3E}">
        <p14:creationId xmlns:p14="http://schemas.microsoft.com/office/powerpoint/2010/main" val="26924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750" fill="hold"/>
                                        <p:tgtEl>
                                          <p:spTgt spid="6"/>
                                        </p:tgtEl>
                                        <p:attrNameLst>
                                          <p:attrName>ppt_w</p:attrName>
                                        </p:attrNameLst>
                                      </p:cBhvr>
                                      <p:tavLst>
                                        <p:tav tm="0">
                                          <p:val>
                                            <p:fltVal val="0"/>
                                          </p:val>
                                        </p:tav>
                                        <p:tav tm="100000">
                                          <p:val>
                                            <p:strVal val="#ppt_w"/>
                                          </p:val>
                                        </p:tav>
                                      </p:tavLst>
                                    </p:anim>
                                    <p:anim calcmode="lin" valueType="num">
                                      <p:cBhvr>
                                        <p:cTn id="14" dur="750" fill="hold"/>
                                        <p:tgtEl>
                                          <p:spTgt spid="6"/>
                                        </p:tgtEl>
                                        <p:attrNameLst>
                                          <p:attrName>ppt_h</p:attrName>
                                        </p:attrNameLst>
                                      </p:cBhvr>
                                      <p:tavLst>
                                        <p:tav tm="0">
                                          <p:val>
                                            <p:fltVal val="0"/>
                                          </p:val>
                                        </p:tav>
                                        <p:tav tm="100000">
                                          <p:val>
                                            <p:strVal val="#ppt_h"/>
                                          </p:val>
                                        </p:tav>
                                      </p:tavLst>
                                    </p:anim>
                                    <p:animEffect transition="in" filter="fade">
                                      <p:cBhvr>
                                        <p:cTn id="15" dur="750"/>
                                        <p:tgtEl>
                                          <p:spTgt spid="6"/>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750" fill="hold"/>
                                        <p:tgtEl>
                                          <p:spTgt spid="8"/>
                                        </p:tgtEl>
                                        <p:attrNameLst>
                                          <p:attrName>ppt_w</p:attrName>
                                        </p:attrNameLst>
                                      </p:cBhvr>
                                      <p:tavLst>
                                        <p:tav tm="0">
                                          <p:val>
                                            <p:fltVal val="0"/>
                                          </p:val>
                                        </p:tav>
                                        <p:tav tm="100000">
                                          <p:val>
                                            <p:strVal val="#ppt_w"/>
                                          </p:val>
                                        </p:tav>
                                      </p:tavLst>
                                    </p:anim>
                                    <p:anim calcmode="lin" valueType="num">
                                      <p:cBhvr>
                                        <p:cTn id="20" dur="750" fill="hold"/>
                                        <p:tgtEl>
                                          <p:spTgt spid="8"/>
                                        </p:tgtEl>
                                        <p:attrNameLst>
                                          <p:attrName>ppt_h</p:attrName>
                                        </p:attrNameLst>
                                      </p:cBhvr>
                                      <p:tavLst>
                                        <p:tav tm="0">
                                          <p:val>
                                            <p:fltVal val="0"/>
                                          </p:val>
                                        </p:tav>
                                        <p:tav tm="100000">
                                          <p:val>
                                            <p:strVal val="#ppt_h"/>
                                          </p:val>
                                        </p:tav>
                                      </p:tavLst>
                                    </p:anim>
                                    <p:animEffect transition="in" filter="fade">
                                      <p:cBhvr>
                                        <p:cTn id="21" dur="750"/>
                                        <p:tgtEl>
                                          <p:spTgt spid="8"/>
                                        </p:tgtEl>
                                      </p:cBhvr>
                                    </p:animEffect>
                                  </p:childTnLst>
                                </p:cTn>
                              </p:par>
                            </p:childTnLst>
                          </p:cTn>
                        </p:par>
                        <p:par>
                          <p:cTn id="22" fill="hold">
                            <p:stCondLst>
                              <p:cond delay="225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750" fill="hold"/>
                                        <p:tgtEl>
                                          <p:spTgt spid="12"/>
                                        </p:tgtEl>
                                        <p:attrNameLst>
                                          <p:attrName>ppt_w</p:attrName>
                                        </p:attrNameLst>
                                      </p:cBhvr>
                                      <p:tavLst>
                                        <p:tav tm="0">
                                          <p:val>
                                            <p:fltVal val="0"/>
                                          </p:val>
                                        </p:tav>
                                        <p:tav tm="100000">
                                          <p:val>
                                            <p:strVal val="#ppt_w"/>
                                          </p:val>
                                        </p:tav>
                                      </p:tavLst>
                                    </p:anim>
                                    <p:anim calcmode="lin" valueType="num">
                                      <p:cBhvr>
                                        <p:cTn id="26" dur="750" fill="hold"/>
                                        <p:tgtEl>
                                          <p:spTgt spid="12"/>
                                        </p:tgtEl>
                                        <p:attrNameLst>
                                          <p:attrName>ppt_h</p:attrName>
                                        </p:attrNameLst>
                                      </p:cBhvr>
                                      <p:tavLst>
                                        <p:tav tm="0">
                                          <p:val>
                                            <p:fltVal val="0"/>
                                          </p:val>
                                        </p:tav>
                                        <p:tav tm="100000">
                                          <p:val>
                                            <p:strVal val="#ppt_h"/>
                                          </p:val>
                                        </p:tav>
                                      </p:tavLst>
                                    </p:anim>
                                    <p:animEffect transition="in" filter="fade">
                                      <p:cBhvr>
                                        <p:cTn id="2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FF0000"/>
                </a:solidFill>
                <a:effectLst>
                  <a:outerShdw blurRad="38100" dist="38100" dir="2700000" algn="tl">
                    <a:srgbClr val="000000">
                      <a:alpha val="43137"/>
                    </a:srgbClr>
                  </a:outerShdw>
                </a:effectLst>
              </a:rPr>
              <a:t>(2)</a:t>
            </a:r>
            <a:r>
              <a:rPr lang="en-GB" sz="4000" b="1" dirty="0">
                <a:solidFill>
                  <a:srgbClr val="0070C0"/>
                </a:solidFill>
                <a:effectLst>
                  <a:outerShdw blurRad="38100" dist="38100" dir="2700000" algn="tl">
                    <a:srgbClr val="000000">
                      <a:alpha val="43137"/>
                    </a:srgbClr>
                  </a:outerShdw>
                </a:effectLst>
              </a:rPr>
              <a:t> </a:t>
            </a:r>
            <a:r>
              <a:rPr lang="en-GB" sz="4000" b="1" dirty="0">
                <a:solidFill>
                  <a:srgbClr val="0070C0"/>
                </a:solidFill>
                <a:effectLst>
                  <a:outerShdw blurRad="38100" dist="38100" dir="2700000" algn="tl">
                    <a:srgbClr val="000000">
                      <a:alpha val="43137"/>
                    </a:srgbClr>
                  </a:outerShdw>
                </a:effectLst>
                <a:latin typeface="+mn-lt"/>
              </a:rPr>
              <a:t>Self as Image</a:t>
            </a:r>
          </a:p>
        </p:txBody>
      </p:sp>
      <p:sp>
        <p:nvSpPr>
          <p:cNvPr id="11" name="Oval 10">
            <a:extLst>
              <a:ext uri="{FF2B5EF4-FFF2-40B4-BE49-F238E27FC236}">
                <a16:creationId xmlns:a16="http://schemas.microsoft.com/office/drawing/2014/main" id="{BCB81278-6E0A-4CD6-AFAE-8033E427560B}"/>
              </a:ext>
            </a:extLst>
          </p:cNvPr>
          <p:cNvSpPr/>
          <p:nvPr/>
        </p:nvSpPr>
        <p:spPr>
          <a:xfrm>
            <a:off x="5675419" y="929557"/>
            <a:ext cx="3914587" cy="3816424"/>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bg1">
                    <a:lumMod val="50000"/>
                  </a:schemeClr>
                </a:solidFill>
                <a:effectLst>
                  <a:outerShdw blurRad="38100" dist="38100" dir="2700000" algn="tl">
                    <a:srgbClr val="000000">
                      <a:alpha val="43137"/>
                    </a:srgbClr>
                  </a:outerShdw>
                </a:effectLst>
              </a:rPr>
              <a:t>Actual self</a:t>
            </a:r>
          </a:p>
          <a:p>
            <a:pPr algn="ctr"/>
            <a:r>
              <a:rPr lang="en-GB" dirty="0">
                <a:solidFill>
                  <a:schemeClr val="bg1">
                    <a:lumMod val="50000"/>
                  </a:schemeClr>
                </a:solidFill>
              </a:rPr>
              <a:t>Unknowable</a:t>
            </a:r>
          </a:p>
        </p:txBody>
      </p:sp>
      <p:sp>
        <p:nvSpPr>
          <p:cNvPr id="12" name="Oval 11">
            <a:extLst>
              <a:ext uri="{FF2B5EF4-FFF2-40B4-BE49-F238E27FC236}">
                <a16:creationId xmlns:a16="http://schemas.microsoft.com/office/drawing/2014/main" id="{6C8E07BD-6B1C-4E03-9D40-A6C8A800CDB7}"/>
              </a:ext>
            </a:extLst>
          </p:cNvPr>
          <p:cNvSpPr/>
          <p:nvPr/>
        </p:nvSpPr>
        <p:spPr>
          <a:xfrm rot="1560000">
            <a:off x="4140681" y="3048660"/>
            <a:ext cx="5040000" cy="1980000"/>
          </a:xfrm>
          <a:prstGeom prst="ellipse">
            <a:avLst/>
          </a:prstGeom>
          <a:solidFill>
            <a:srgbClr val="FFCCFF"/>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solidFill>
                  <a:srgbClr val="CC00FF"/>
                </a:solidFill>
                <a:effectLst>
                  <a:outerShdw blurRad="38100" dist="38100" dir="2700000" algn="tl">
                    <a:srgbClr val="000000">
                      <a:alpha val="43137"/>
                    </a:srgbClr>
                  </a:outerShdw>
                </a:effectLst>
              </a:rPr>
              <a:t>Projected self</a:t>
            </a:r>
          </a:p>
          <a:p>
            <a:pPr algn="ctr"/>
            <a:r>
              <a:rPr lang="en-GB" dirty="0">
                <a:solidFill>
                  <a:srgbClr val="CC00FF"/>
                </a:solidFill>
              </a:rPr>
              <a:t>The self I want others</a:t>
            </a:r>
          </a:p>
          <a:p>
            <a:pPr algn="ctr"/>
            <a:r>
              <a:rPr lang="en-GB" dirty="0">
                <a:solidFill>
                  <a:srgbClr val="CC00FF"/>
                </a:solidFill>
              </a:rPr>
              <a:t>to believe me to be</a:t>
            </a:r>
          </a:p>
        </p:txBody>
      </p:sp>
      <p:sp>
        <p:nvSpPr>
          <p:cNvPr id="13" name="Oval 12">
            <a:extLst>
              <a:ext uri="{FF2B5EF4-FFF2-40B4-BE49-F238E27FC236}">
                <a16:creationId xmlns:a16="http://schemas.microsoft.com/office/drawing/2014/main" id="{3435EABF-60FF-4132-9FC6-4C85613D6BB3}"/>
              </a:ext>
            </a:extLst>
          </p:cNvPr>
          <p:cNvSpPr/>
          <p:nvPr/>
        </p:nvSpPr>
        <p:spPr>
          <a:xfrm>
            <a:off x="8432882" y="308300"/>
            <a:ext cx="1980000" cy="5040000"/>
          </a:xfrm>
          <a:prstGeom prst="ellipse">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endParaRPr lang="en-GB" sz="2800" dirty="0">
              <a:solidFill>
                <a:schemeClr val="bg1">
                  <a:lumMod val="50000"/>
                </a:schemeClr>
              </a:solidFill>
              <a:effectLst>
                <a:outerShdw blurRad="38100" dist="38100" dir="2700000" algn="tl">
                  <a:srgbClr val="000000">
                    <a:alpha val="43137"/>
                  </a:srgbClr>
                </a:outerShdw>
              </a:effectLst>
            </a:endParaRPr>
          </a:p>
          <a:p>
            <a:pPr algn="ctr"/>
            <a:r>
              <a:rPr lang="en-GB" sz="2800" dirty="0">
                <a:solidFill>
                  <a:schemeClr val="bg1">
                    <a:lumMod val="50000"/>
                  </a:schemeClr>
                </a:solidFill>
                <a:effectLst>
                  <a:outerShdw blurRad="38100" dist="38100" dir="2700000" algn="tl">
                    <a:srgbClr val="000000">
                      <a:alpha val="43137"/>
                    </a:srgbClr>
                  </a:outerShdw>
                </a:effectLst>
              </a:rPr>
              <a:t>Episodic selves</a:t>
            </a:r>
          </a:p>
          <a:p>
            <a:pPr algn="ctr"/>
            <a:r>
              <a:rPr lang="en-GB" dirty="0">
                <a:solidFill>
                  <a:schemeClr val="bg1">
                    <a:lumMod val="50000"/>
                  </a:schemeClr>
                </a:solidFill>
              </a:rPr>
              <a:t>The self as modelled in individual past events</a:t>
            </a:r>
          </a:p>
        </p:txBody>
      </p:sp>
      <p:sp>
        <p:nvSpPr>
          <p:cNvPr id="14" name="Oval 13">
            <a:extLst>
              <a:ext uri="{FF2B5EF4-FFF2-40B4-BE49-F238E27FC236}">
                <a16:creationId xmlns:a16="http://schemas.microsoft.com/office/drawing/2014/main" id="{4D1A2C05-DA9C-4315-82F7-FD95AC744968}"/>
              </a:ext>
            </a:extLst>
          </p:cNvPr>
          <p:cNvSpPr/>
          <p:nvPr/>
        </p:nvSpPr>
        <p:spPr>
          <a:xfrm>
            <a:off x="7806867" y="4344132"/>
            <a:ext cx="3240000" cy="1152000"/>
          </a:xfrm>
          <a:prstGeom prst="ellipse">
            <a:avLst/>
          </a:prstGeom>
          <a:solidFill>
            <a:schemeClr val="bg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solidFill>
                  <a:schemeClr val="bg1">
                    <a:lumMod val="50000"/>
                  </a:schemeClr>
                </a:solidFill>
                <a:effectLst>
                  <a:outerShdw blurRad="38100" dist="38100" dir="2700000" algn="tl">
                    <a:srgbClr val="000000">
                      <a:alpha val="43137"/>
                    </a:srgbClr>
                  </a:outerShdw>
                </a:effectLst>
              </a:rPr>
              <a:t>Narrative self</a:t>
            </a:r>
          </a:p>
          <a:p>
            <a:pPr algn="ctr"/>
            <a:r>
              <a:rPr lang="en-GB" dirty="0">
                <a:solidFill>
                  <a:schemeClr val="bg1">
                    <a:lumMod val="50000"/>
                  </a:schemeClr>
                </a:solidFill>
              </a:rPr>
              <a:t>The remembered self,</a:t>
            </a:r>
          </a:p>
          <a:p>
            <a:pPr algn="ctr"/>
            <a:r>
              <a:rPr lang="en-GB" dirty="0">
                <a:solidFill>
                  <a:schemeClr val="bg1">
                    <a:lumMod val="50000"/>
                  </a:schemeClr>
                </a:solidFill>
              </a:rPr>
              <a:t>the self with history</a:t>
            </a:r>
          </a:p>
        </p:txBody>
      </p:sp>
      <p:sp>
        <p:nvSpPr>
          <p:cNvPr id="15" name="Oval 14">
            <a:extLst>
              <a:ext uri="{FF2B5EF4-FFF2-40B4-BE49-F238E27FC236}">
                <a16:creationId xmlns:a16="http://schemas.microsoft.com/office/drawing/2014/main" id="{F084FDB0-858A-405E-AA45-FED968F24255}"/>
              </a:ext>
            </a:extLst>
          </p:cNvPr>
          <p:cNvSpPr/>
          <p:nvPr/>
        </p:nvSpPr>
        <p:spPr>
          <a:xfrm rot="20100000">
            <a:off x="4375776" y="522902"/>
            <a:ext cx="5040000" cy="1980000"/>
          </a:xfrm>
          <a:prstGeom prst="ellipse">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solidFill>
                  <a:schemeClr val="accent6"/>
                </a:solidFill>
                <a:effectLst>
                  <a:outerShdw blurRad="38100" dist="38100" dir="2700000" algn="tl">
                    <a:srgbClr val="000000">
                      <a:alpha val="43137"/>
                    </a:srgbClr>
                  </a:outerShdw>
                </a:effectLst>
              </a:rPr>
              <a:t>Self-model</a:t>
            </a:r>
          </a:p>
          <a:p>
            <a:pPr algn="ctr"/>
            <a:r>
              <a:rPr lang="en-GB" dirty="0">
                <a:solidFill>
                  <a:schemeClr val="accent6"/>
                </a:solidFill>
              </a:rPr>
              <a:t>The self I believe me to be</a:t>
            </a:r>
          </a:p>
        </p:txBody>
      </p:sp>
      <p:sp>
        <p:nvSpPr>
          <p:cNvPr id="16" name="Oval 15">
            <a:extLst>
              <a:ext uri="{FF2B5EF4-FFF2-40B4-BE49-F238E27FC236}">
                <a16:creationId xmlns:a16="http://schemas.microsoft.com/office/drawing/2014/main" id="{4A9358C3-9866-4A43-A758-CCF72055D96A}"/>
              </a:ext>
            </a:extLst>
          </p:cNvPr>
          <p:cNvSpPr/>
          <p:nvPr/>
        </p:nvSpPr>
        <p:spPr>
          <a:xfrm>
            <a:off x="2399809" y="1430014"/>
            <a:ext cx="3240000" cy="1620000"/>
          </a:xfrm>
          <a:prstGeom prst="ellipse">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800" dirty="0">
                <a:solidFill>
                  <a:schemeClr val="accent5">
                    <a:lumMod val="75000"/>
                  </a:schemeClr>
                </a:solidFill>
                <a:effectLst>
                  <a:outerShdw blurRad="38100" dist="38100" dir="2700000" algn="tl">
                    <a:srgbClr val="000000">
                      <a:alpha val="43137"/>
                    </a:srgbClr>
                  </a:outerShdw>
                </a:effectLst>
              </a:rPr>
              <a:t>Cultural self</a:t>
            </a:r>
          </a:p>
          <a:p>
            <a:pPr algn="ctr"/>
            <a:r>
              <a:rPr lang="en-GB" dirty="0">
                <a:solidFill>
                  <a:schemeClr val="accent5">
                    <a:lumMod val="75000"/>
                  </a:schemeClr>
                </a:solidFill>
              </a:rPr>
              <a:t>The self I should be</a:t>
            </a:r>
          </a:p>
        </p:txBody>
      </p:sp>
      <p:sp>
        <p:nvSpPr>
          <p:cNvPr id="17" name="Oval 16">
            <a:extLst>
              <a:ext uri="{FF2B5EF4-FFF2-40B4-BE49-F238E27FC236}">
                <a16:creationId xmlns:a16="http://schemas.microsoft.com/office/drawing/2014/main" id="{0729E7C5-E4D2-49F9-8512-5A89663A0635}"/>
              </a:ext>
            </a:extLst>
          </p:cNvPr>
          <p:cNvSpPr/>
          <p:nvPr/>
        </p:nvSpPr>
        <p:spPr>
          <a:xfrm>
            <a:off x="3287688" y="44624"/>
            <a:ext cx="3240000" cy="16200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2"/>
                </a:solidFill>
                <a:effectLst>
                  <a:outerShdw blurRad="38100" dist="38100" dir="2700000" algn="tl">
                    <a:srgbClr val="000000">
                      <a:alpha val="43137"/>
                    </a:srgbClr>
                  </a:outerShdw>
                </a:effectLst>
              </a:rPr>
              <a:t>Social selves</a:t>
            </a:r>
          </a:p>
          <a:p>
            <a:pPr algn="ctr"/>
            <a:r>
              <a:rPr lang="en-GB" dirty="0">
                <a:solidFill>
                  <a:schemeClr val="tx2"/>
                </a:solidFill>
              </a:rPr>
              <a:t>The self others believe me to be</a:t>
            </a:r>
          </a:p>
        </p:txBody>
      </p:sp>
      <p:sp>
        <p:nvSpPr>
          <p:cNvPr id="18" name="Arrow: Striped Right 3">
            <a:extLst>
              <a:ext uri="{FF2B5EF4-FFF2-40B4-BE49-F238E27FC236}">
                <a16:creationId xmlns:a16="http://schemas.microsoft.com/office/drawing/2014/main" id="{828939A0-5CD6-4D6B-9FDE-F7D0CC2CDC06}"/>
              </a:ext>
            </a:extLst>
          </p:cNvPr>
          <p:cNvSpPr/>
          <p:nvPr/>
        </p:nvSpPr>
        <p:spPr>
          <a:xfrm rot="1438673">
            <a:off x="2585713" y="298108"/>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Striped Right 3">
            <a:extLst>
              <a:ext uri="{FF2B5EF4-FFF2-40B4-BE49-F238E27FC236}">
                <a16:creationId xmlns:a16="http://schemas.microsoft.com/office/drawing/2014/main" id="{C3DD0E45-70E1-4C4A-B94B-5D364891F629}"/>
              </a:ext>
            </a:extLst>
          </p:cNvPr>
          <p:cNvSpPr/>
          <p:nvPr/>
        </p:nvSpPr>
        <p:spPr>
          <a:xfrm rot="3029927">
            <a:off x="2143200" y="1011420"/>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Striped Right 3">
            <a:extLst>
              <a:ext uri="{FF2B5EF4-FFF2-40B4-BE49-F238E27FC236}">
                <a16:creationId xmlns:a16="http://schemas.microsoft.com/office/drawing/2014/main" id="{A1620C98-342A-4D43-A137-4D401425AEFD}"/>
              </a:ext>
            </a:extLst>
          </p:cNvPr>
          <p:cNvSpPr/>
          <p:nvPr/>
        </p:nvSpPr>
        <p:spPr>
          <a:xfrm rot="2280358">
            <a:off x="8711484" y="1007040"/>
            <a:ext cx="576000" cy="288000"/>
          </a:xfrm>
          <a:prstGeom prst="leftRightArrow">
            <a:avLst>
              <a:gd name="adj1" fmla="val 50000"/>
              <a:gd name="adj2" fmla="val 71736"/>
            </a:avLst>
          </a:prstGeom>
          <a:solidFill>
            <a:schemeClr val="bg1">
              <a:lumMod val="75000"/>
            </a:schemeClr>
          </a:solidFill>
          <a:ln>
            <a:no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50000"/>
                </a:schemeClr>
              </a:solidFill>
            </a:endParaRPr>
          </a:p>
        </p:txBody>
      </p:sp>
      <p:sp>
        <p:nvSpPr>
          <p:cNvPr id="21" name="Arrow: Striped Right 3">
            <a:extLst>
              <a:ext uri="{FF2B5EF4-FFF2-40B4-BE49-F238E27FC236}">
                <a16:creationId xmlns:a16="http://schemas.microsoft.com/office/drawing/2014/main" id="{0ADBD888-81F3-4A93-9B3C-A883ECFF83EC}"/>
              </a:ext>
            </a:extLst>
          </p:cNvPr>
          <p:cNvSpPr/>
          <p:nvPr/>
        </p:nvSpPr>
        <p:spPr>
          <a:xfrm rot="5400000">
            <a:off x="9171080" y="4064108"/>
            <a:ext cx="576000" cy="288000"/>
          </a:xfrm>
          <a:prstGeom prst="notchedRightArrow">
            <a:avLst>
              <a:gd name="adj1" fmla="val 50000"/>
              <a:gd name="adj2" fmla="val 102917"/>
            </a:avLst>
          </a:prstGeom>
          <a:solidFill>
            <a:schemeClr val="bg1">
              <a:lumMod val="75000"/>
            </a:schemeClr>
          </a:solidFill>
          <a:ln>
            <a:no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50000"/>
                </a:schemeClr>
              </a:solidFill>
            </a:endParaRPr>
          </a:p>
        </p:txBody>
      </p:sp>
      <p:sp>
        <p:nvSpPr>
          <p:cNvPr id="22" name="Arrow: Striped Right 3">
            <a:extLst>
              <a:ext uri="{FF2B5EF4-FFF2-40B4-BE49-F238E27FC236}">
                <a16:creationId xmlns:a16="http://schemas.microsoft.com/office/drawing/2014/main" id="{6B8730CB-47F5-4334-8B8C-BC0F655D64CF}"/>
              </a:ext>
            </a:extLst>
          </p:cNvPr>
          <p:cNvSpPr/>
          <p:nvPr/>
        </p:nvSpPr>
        <p:spPr>
          <a:xfrm rot="13125010">
            <a:off x="7568149" y="4601981"/>
            <a:ext cx="576000" cy="288000"/>
          </a:xfrm>
          <a:prstGeom prst="notchedRightArrow">
            <a:avLst>
              <a:gd name="adj1" fmla="val 50000"/>
              <a:gd name="adj2" fmla="val 102917"/>
            </a:avLst>
          </a:prstGeom>
          <a:solidFill>
            <a:schemeClr val="bg1">
              <a:lumMod val="75000"/>
            </a:schemeClr>
          </a:solidFill>
          <a:ln>
            <a:no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Arrow: Striped Right 3">
            <a:extLst>
              <a:ext uri="{FF2B5EF4-FFF2-40B4-BE49-F238E27FC236}">
                <a16:creationId xmlns:a16="http://schemas.microsoft.com/office/drawing/2014/main" id="{DD90AD19-7609-4A0B-80A8-079273471266}"/>
              </a:ext>
            </a:extLst>
          </p:cNvPr>
          <p:cNvSpPr/>
          <p:nvPr/>
        </p:nvSpPr>
        <p:spPr>
          <a:xfrm rot="4896650">
            <a:off x="5509482" y="2782678"/>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Striped Right 3">
            <a:extLst>
              <a:ext uri="{FF2B5EF4-FFF2-40B4-BE49-F238E27FC236}">
                <a16:creationId xmlns:a16="http://schemas.microsoft.com/office/drawing/2014/main" id="{5BE0A59D-F231-4274-B5B6-B43435457C08}"/>
              </a:ext>
            </a:extLst>
          </p:cNvPr>
          <p:cNvSpPr/>
          <p:nvPr/>
        </p:nvSpPr>
        <p:spPr>
          <a:xfrm rot="7779822">
            <a:off x="4525028" y="4527212"/>
            <a:ext cx="1242196" cy="522514"/>
          </a:xfrm>
          <a:prstGeom prst="notchedRightArrow">
            <a:avLst>
              <a:gd name="adj1" fmla="val 50000"/>
              <a:gd name="adj2" fmla="val 131145"/>
            </a:avLst>
          </a:prstGeom>
          <a:gradFill flip="none" rotWithShape="1">
            <a:gsLst>
              <a:gs pos="0">
                <a:schemeClr val="accent3">
                  <a:lumMod val="75000"/>
                </a:schemeClr>
              </a:gs>
              <a:gs pos="50000">
                <a:schemeClr val="accent3">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Striped Right 3">
            <a:extLst>
              <a:ext uri="{FF2B5EF4-FFF2-40B4-BE49-F238E27FC236}">
                <a16:creationId xmlns:a16="http://schemas.microsoft.com/office/drawing/2014/main" id="{0285928E-FA44-403D-81F6-2977B1B7E2F2}"/>
              </a:ext>
            </a:extLst>
          </p:cNvPr>
          <p:cNvSpPr/>
          <p:nvPr/>
        </p:nvSpPr>
        <p:spPr>
          <a:xfrm rot="14457964">
            <a:off x="7228028" y="2073795"/>
            <a:ext cx="576000" cy="288000"/>
          </a:xfrm>
          <a:prstGeom prst="notchedRightArrow">
            <a:avLst>
              <a:gd name="adj1" fmla="val 50000"/>
              <a:gd name="adj2" fmla="val 102917"/>
            </a:avLst>
          </a:prstGeom>
          <a:solidFill>
            <a:schemeClr val="bg1">
              <a:lumMod val="75000"/>
            </a:schemeClr>
          </a:solidFill>
          <a:ln>
            <a:noFill/>
            <a:prstDash val="dash"/>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Striped Right 3">
            <a:extLst>
              <a:ext uri="{FF2B5EF4-FFF2-40B4-BE49-F238E27FC236}">
                <a16:creationId xmlns:a16="http://schemas.microsoft.com/office/drawing/2014/main" id="{626BBEEC-90DD-4858-9BDC-EC3EB3EC3C28}"/>
              </a:ext>
            </a:extLst>
          </p:cNvPr>
          <p:cNvSpPr/>
          <p:nvPr/>
        </p:nvSpPr>
        <p:spPr>
          <a:xfrm rot="9897618">
            <a:off x="8230349" y="4117523"/>
            <a:ext cx="576000" cy="288000"/>
          </a:xfrm>
          <a:prstGeom prst="notchedRightArrow">
            <a:avLst>
              <a:gd name="adj1" fmla="val 50000"/>
              <a:gd name="adj2" fmla="val 102917"/>
            </a:avLst>
          </a:prstGeom>
          <a:solidFill>
            <a:schemeClr val="bg1">
              <a:lumMod val="75000"/>
            </a:schemeClr>
          </a:solidFill>
          <a:ln>
            <a:no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50000"/>
                </a:schemeClr>
              </a:solidFill>
            </a:endParaRPr>
          </a:p>
        </p:txBody>
      </p:sp>
      <p:sp>
        <p:nvSpPr>
          <p:cNvPr id="27" name="Arrow: Striped Right 3">
            <a:extLst>
              <a:ext uri="{FF2B5EF4-FFF2-40B4-BE49-F238E27FC236}">
                <a16:creationId xmlns:a16="http://schemas.microsoft.com/office/drawing/2014/main" id="{B65AC0EE-027C-4A30-BCF2-D0FEE352A07A}"/>
              </a:ext>
            </a:extLst>
          </p:cNvPr>
          <p:cNvSpPr/>
          <p:nvPr/>
        </p:nvSpPr>
        <p:spPr>
          <a:xfrm rot="9611865">
            <a:off x="9915636" y="919136"/>
            <a:ext cx="1242196" cy="522514"/>
          </a:xfrm>
          <a:prstGeom prst="notchedRightArrow">
            <a:avLst>
              <a:gd name="adj1" fmla="val 50000"/>
              <a:gd name="adj2" fmla="val 131145"/>
            </a:avLst>
          </a:prstGeom>
          <a:solidFill>
            <a:schemeClr val="bg1">
              <a:lumMod val="75000"/>
            </a:schemeClr>
          </a:solidFill>
          <a:ln>
            <a:no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50000"/>
                </a:schemeClr>
              </a:solidFill>
            </a:endParaRPr>
          </a:p>
        </p:txBody>
      </p:sp>
      <p:sp>
        <p:nvSpPr>
          <p:cNvPr id="28" name="Arrow: Striped Right 3">
            <a:extLst>
              <a:ext uri="{FF2B5EF4-FFF2-40B4-BE49-F238E27FC236}">
                <a16:creationId xmlns:a16="http://schemas.microsoft.com/office/drawing/2014/main" id="{7123E74B-39EE-4434-807D-70C4E5E43CC9}"/>
              </a:ext>
            </a:extLst>
          </p:cNvPr>
          <p:cNvSpPr/>
          <p:nvPr/>
        </p:nvSpPr>
        <p:spPr>
          <a:xfrm rot="4533660">
            <a:off x="4446190" y="2877492"/>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Striped Right 3">
            <a:extLst>
              <a:ext uri="{FF2B5EF4-FFF2-40B4-BE49-F238E27FC236}">
                <a16:creationId xmlns:a16="http://schemas.microsoft.com/office/drawing/2014/main" id="{DDBA72AB-DC3D-4E4F-938C-B0E339266F20}"/>
              </a:ext>
            </a:extLst>
          </p:cNvPr>
          <p:cNvSpPr/>
          <p:nvPr/>
        </p:nvSpPr>
        <p:spPr>
          <a:xfrm rot="1197500">
            <a:off x="6243718" y="867710"/>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Striped Right 3">
            <a:extLst>
              <a:ext uri="{FF2B5EF4-FFF2-40B4-BE49-F238E27FC236}">
                <a16:creationId xmlns:a16="http://schemas.microsoft.com/office/drawing/2014/main" id="{32A0C306-D789-467D-B87A-5441405ACDC4}"/>
              </a:ext>
            </a:extLst>
          </p:cNvPr>
          <p:cNvSpPr/>
          <p:nvPr/>
        </p:nvSpPr>
        <p:spPr>
          <a:xfrm rot="19641574">
            <a:off x="5254634" y="1827874"/>
            <a:ext cx="576000" cy="288000"/>
          </a:xfrm>
          <a:prstGeom prst="leftRightArrow">
            <a:avLst>
              <a:gd name="adj1" fmla="val 50000"/>
              <a:gd name="adj2" fmla="val 69455"/>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98857E96-7027-474A-A91B-F2B7D0E5CCE5}"/>
              </a:ext>
            </a:extLst>
          </p:cNvPr>
          <p:cNvSpPr txBox="1"/>
          <p:nvPr/>
        </p:nvSpPr>
        <p:spPr>
          <a:xfrm>
            <a:off x="1440000" y="5534561"/>
            <a:ext cx="6730889" cy="1200329"/>
          </a:xfrm>
          <a:prstGeom prst="rect">
            <a:avLst/>
          </a:prstGeom>
          <a:noFill/>
        </p:spPr>
        <p:txBody>
          <a:bodyPr wrap="square" rtlCol="0">
            <a:spAutoFit/>
          </a:bodyPr>
          <a:lstStyle/>
          <a:p>
            <a:r>
              <a:rPr lang="en-GB" dirty="0"/>
              <a:t>The image I try to project (</a:t>
            </a:r>
            <a:r>
              <a:rPr lang="en-GB" b="1" dirty="0"/>
              <a:t>the Projected self</a:t>
            </a:r>
            <a:r>
              <a:rPr lang="en-GB" dirty="0"/>
              <a:t>) is informed by:</a:t>
            </a:r>
          </a:p>
          <a:p>
            <a:pPr marL="285750" indent="-285750">
              <a:buFont typeface="Arial" panose="020B0604020202020204" pitchFamily="34" charset="0"/>
              <a:buChar char="•"/>
            </a:pPr>
            <a:r>
              <a:rPr lang="en-GB" dirty="0"/>
              <a:t>the images of my self that I receive from others (</a:t>
            </a:r>
            <a:r>
              <a:rPr lang="en-GB" b="1" dirty="0"/>
              <a:t>the Social selves</a:t>
            </a:r>
            <a:r>
              <a:rPr lang="en-GB" dirty="0"/>
              <a:t>),</a:t>
            </a:r>
          </a:p>
          <a:p>
            <a:pPr marL="285750" indent="-285750">
              <a:buFont typeface="Arial" panose="020B0604020202020204" pitchFamily="34" charset="0"/>
              <a:buChar char="•"/>
            </a:pPr>
            <a:r>
              <a:rPr lang="en-GB" dirty="0"/>
              <a:t>my own model of who I am (</a:t>
            </a:r>
            <a:r>
              <a:rPr lang="en-GB" b="1" dirty="0"/>
              <a:t>the Self-model</a:t>
            </a:r>
            <a:r>
              <a:rPr lang="en-GB" dirty="0"/>
              <a:t>),</a:t>
            </a:r>
          </a:p>
          <a:p>
            <a:pPr marL="285750" indent="-285750">
              <a:buFont typeface="Arial" panose="020B0604020202020204" pitchFamily="34" charset="0"/>
              <a:buChar char="•"/>
            </a:pPr>
            <a:r>
              <a:rPr lang="en-GB" dirty="0"/>
              <a:t>and the self that others wish me to be (</a:t>
            </a:r>
            <a:r>
              <a:rPr lang="en-GB" b="1" dirty="0"/>
              <a:t>the Cultural self</a:t>
            </a:r>
            <a:r>
              <a:rPr lang="en-GB" dirty="0"/>
              <a:t>).</a:t>
            </a:r>
          </a:p>
        </p:txBody>
      </p:sp>
      <p:sp>
        <p:nvSpPr>
          <p:cNvPr id="32" name="TextBox 31">
            <a:extLst>
              <a:ext uri="{FF2B5EF4-FFF2-40B4-BE49-F238E27FC236}">
                <a16:creationId xmlns:a16="http://schemas.microsoft.com/office/drawing/2014/main" id="{FE6E228C-95B3-4923-8389-1B04D5177851}"/>
              </a:ext>
            </a:extLst>
          </p:cNvPr>
          <p:cNvSpPr txBox="1"/>
          <p:nvPr/>
        </p:nvSpPr>
        <p:spPr>
          <a:xfrm>
            <a:off x="8432882" y="5535097"/>
            <a:ext cx="3759118" cy="1200329"/>
          </a:xfrm>
          <a:prstGeom prst="rect">
            <a:avLst/>
          </a:prstGeom>
          <a:noFill/>
        </p:spPr>
        <p:txBody>
          <a:bodyPr wrap="square" rtlCol="0">
            <a:spAutoFit/>
          </a:bodyPr>
          <a:lstStyle/>
          <a:p>
            <a:r>
              <a:rPr lang="en-GB" b="1" dirty="0">
                <a:solidFill>
                  <a:srgbClr val="FF0000"/>
                </a:solidFill>
              </a:rPr>
              <a:t>However, there is a feedback loop we ignore at our peril: the Projected self feeds back into our Self-model via the Social selves offered to me.</a:t>
            </a:r>
          </a:p>
        </p:txBody>
      </p:sp>
    </p:spTree>
    <p:extLst>
      <p:ext uri="{BB962C8B-B14F-4D97-AF65-F5344CB8AC3E}">
        <p14:creationId xmlns:p14="http://schemas.microsoft.com/office/powerpoint/2010/main" val="362614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Effect transition="in" filter="fade">
                                      <p:cBhvr>
                                        <p:cTn id="9" dur="750"/>
                                        <p:tgtEl>
                                          <p:spTgt spid="11"/>
                                        </p:tgtEl>
                                      </p:cBhvr>
                                    </p:animEffect>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750"/>
                                        <p:tgtEl>
                                          <p:spTgt spid="18"/>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750"/>
                                        <p:tgtEl>
                                          <p:spTgt spid="19"/>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750" fill="hold"/>
                                        <p:tgtEl>
                                          <p:spTgt spid="17"/>
                                        </p:tgtEl>
                                        <p:attrNameLst>
                                          <p:attrName>ppt_w</p:attrName>
                                        </p:attrNameLst>
                                      </p:cBhvr>
                                      <p:tavLst>
                                        <p:tav tm="0">
                                          <p:val>
                                            <p:fltVal val="0"/>
                                          </p:val>
                                        </p:tav>
                                        <p:tav tm="100000">
                                          <p:val>
                                            <p:strVal val="#ppt_w"/>
                                          </p:val>
                                        </p:tav>
                                      </p:tavLst>
                                    </p:anim>
                                    <p:anim calcmode="lin" valueType="num">
                                      <p:cBhvr>
                                        <p:cTn id="21" dur="750" fill="hold"/>
                                        <p:tgtEl>
                                          <p:spTgt spid="17"/>
                                        </p:tgtEl>
                                        <p:attrNameLst>
                                          <p:attrName>ppt_h</p:attrName>
                                        </p:attrNameLst>
                                      </p:cBhvr>
                                      <p:tavLst>
                                        <p:tav tm="0">
                                          <p:val>
                                            <p:fltVal val="0"/>
                                          </p:val>
                                        </p:tav>
                                        <p:tav tm="100000">
                                          <p:val>
                                            <p:strVal val="#ppt_h"/>
                                          </p:val>
                                        </p:tav>
                                      </p:tavLst>
                                    </p:anim>
                                    <p:animEffect transition="in" filter="fade">
                                      <p:cBhvr>
                                        <p:cTn id="22" dur="750"/>
                                        <p:tgtEl>
                                          <p:spTgt spid="1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750" fill="hold"/>
                                        <p:tgtEl>
                                          <p:spTgt spid="16"/>
                                        </p:tgtEl>
                                        <p:attrNameLst>
                                          <p:attrName>ppt_w</p:attrName>
                                        </p:attrNameLst>
                                      </p:cBhvr>
                                      <p:tavLst>
                                        <p:tav tm="0">
                                          <p:val>
                                            <p:fltVal val="0"/>
                                          </p:val>
                                        </p:tav>
                                        <p:tav tm="100000">
                                          <p:val>
                                            <p:strVal val="#ppt_w"/>
                                          </p:val>
                                        </p:tav>
                                      </p:tavLst>
                                    </p:anim>
                                    <p:anim calcmode="lin" valueType="num">
                                      <p:cBhvr>
                                        <p:cTn id="26" dur="750" fill="hold"/>
                                        <p:tgtEl>
                                          <p:spTgt spid="16"/>
                                        </p:tgtEl>
                                        <p:attrNameLst>
                                          <p:attrName>ppt_h</p:attrName>
                                        </p:attrNameLst>
                                      </p:cBhvr>
                                      <p:tavLst>
                                        <p:tav tm="0">
                                          <p:val>
                                            <p:fltVal val="0"/>
                                          </p:val>
                                        </p:tav>
                                        <p:tav tm="100000">
                                          <p:val>
                                            <p:strVal val="#ppt_h"/>
                                          </p:val>
                                        </p:tav>
                                      </p:tavLst>
                                    </p:anim>
                                    <p:animEffect transition="in" filter="fade">
                                      <p:cBhvr>
                                        <p:cTn id="27" dur="750"/>
                                        <p:tgtEl>
                                          <p:spTgt spid="16"/>
                                        </p:tgtEl>
                                      </p:cBhvr>
                                    </p:animEffect>
                                  </p:childTnLst>
                                </p:cTn>
                              </p:par>
                            </p:childTnLst>
                          </p:cTn>
                        </p:par>
                        <p:par>
                          <p:cTn id="28" fill="hold">
                            <p:stCondLst>
                              <p:cond delay="2250"/>
                            </p:stCondLst>
                            <p:childTnLst>
                              <p:par>
                                <p:cTn id="29" presetID="16" presetClass="entr" presetSubtype="37"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outVertical)">
                                      <p:cBhvr>
                                        <p:cTn id="31" dur="750"/>
                                        <p:tgtEl>
                                          <p:spTgt spid="3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750"/>
                                        <p:tgtEl>
                                          <p:spTgt spid="25"/>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childTnLst>
                          </p:cTn>
                        </p:par>
                        <p:par>
                          <p:cTn id="44" fill="hold">
                            <p:stCondLst>
                              <p:cond delay="3750"/>
                            </p:stCondLst>
                            <p:childTnLst>
                              <p:par>
                                <p:cTn id="45" presetID="16" presetClass="entr" presetSubtype="37"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outVertical)">
                                      <p:cBhvr>
                                        <p:cTn id="47" dur="750"/>
                                        <p:tgtEl>
                                          <p:spTgt spid="20"/>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right)">
                                      <p:cBhvr>
                                        <p:cTn id="50" dur="750"/>
                                        <p:tgtEl>
                                          <p:spTgt spid="27"/>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750" fill="hold"/>
                                        <p:tgtEl>
                                          <p:spTgt spid="13"/>
                                        </p:tgtEl>
                                        <p:attrNameLst>
                                          <p:attrName>ppt_w</p:attrName>
                                        </p:attrNameLst>
                                      </p:cBhvr>
                                      <p:tavLst>
                                        <p:tav tm="0">
                                          <p:val>
                                            <p:fltVal val="0"/>
                                          </p:val>
                                        </p:tav>
                                        <p:tav tm="100000">
                                          <p:val>
                                            <p:strVal val="#ppt_w"/>
                                          </p:val>
                                        </p:tav>
                                      </p:tavLst>
                                    </p:anim>
                                    <p:anim calcmode="lin" valueType="num">
                                      <p:cBhvr>
                                        <p:cTn id="55" dur="750" fill="hold"/>
                                        <p:tgtEl>
                                          <p:spTgt spid="13"/>
                                        </p:tgtEl>
                                        <p:attrNameLst>
                                          <p:attrName>ppt_h</p:attrName>
                                        </p:attrNameLst>
                                      </p:cBhvr>
                                      <p:tavLst>
                                        <p:tav tm="0">
                                          <p:val>
                                            <p:fltVal val="0"/>
                                          </p:val>
                                        </p:tav>
                                        <p:tav tm="100000">
                                          <p:val>
                                            <p:strVal val="#ppt_h"/>
                                          </p:val>
                                        </p:tav>
                                      </p:tavLst>
                                    </p:anim>
                                    <p:animEffect transition="in" filter="fade">
                                      <p:cBhvr>
                                        <p:cTn id="56" dur="750"/>
                                        <p:tgtEl>
                                          <p:spTgt spid="13"/>
                                        </p:tgtEl>
                                      </p:cBhvr>
                                    </p:animEffect>
                                  </p:childTnLst>
                                </p:cTn>
                              </p:par>
                            </p:childTnLst>
                          </p:cTn>
                        </p:par>
                        <p:par>
                          <p:cTn id="57" fill="hold">
                            <p:stCondLst>
                              <p:cond delay="5250"/>
                            </p:stCondLst>
                            <p:childTnLst>
                              <p:par>
                                <p:cTn id="58" presetID="22" presetClass="entr" presetSubtype="1"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up)">
                                      <p:cBhvr>
                                        <p:cTn id="60" dur="750"/>
                                        <p:tgtEl>
                                          <p:spTgt spid="21"/>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750" fill="hold"/>
                                        <p:tgtEl>
                                          <p:spTgt spid="14"/>
                                        </p:tgtEl>
                                        <p:attrNameLst>
                                          <p:attrName>ppt_w</p:attrName>
                                        </p:attrNameLst>
                                      </p:cBhvr>
                                      <p:tavLst>
                                        <p:tav tm="0">
                                          <p:val>
                                            <p:fltVal val="0"/>
                                          </p:val>
                                        </p:tav>
                                        <p:tav tm="100000">
                                          <p:val>
                                            <p:strVal val="#ppt_w"/>
                                          </p:val>
                                        </p:tav>
                                      </p:tavLst>
                                    </p:anim>
                                    <p:anim calcmode="lin" valueType="num">
                                      <p:cBhvr>
                                        <p:cTn id="65" dur="750" fill="hold"/>
                                        <p:tgtEl>
                                          <p:spTgt spid="14"/>
                                        </p:tgtEl>
                                        <p:attrNameLst>
                                          <p:attrName>ppt_h</p:attrName>
                                        </p:attrNameLst>
                                      </p:cBhvr>
                                      <p:tavLst>
                                        <p:tav tm="0">
                                          <p:val>
                                            <p:fltVal val="0"/>
                                          </p:val>
                                        </p:tav>
                                        <p:tav tm="100000">
                                          <p:val>
                                            <p:strVal val="#ppt_h"/>
                                          </p:val>
                                        </p:tav>
                                      </p:tavLst>
                                    </p:anim>
                                    <p:animEffect transition="in" filter="fade">
                                      <p:cBhvr>
                                        <p:cTn id="66" dur="750"/>
                                        <p:tgtEl>
                                          <p:spTgt spid="14"/>
                                        </p:tgtEl>
                                      </p:cBhvr>
                                    </p:animEffect>
                                  </p:childTnLst>
                                </p:cTn>
                              </p:par>
                            </p:childTnLst>
                          </p:cTn>
                        </p:par>
                        <p:par>
                          <p:cTn id="67" fill="hold">
                            <p:stCondLst>
                              <p:cond delay="6750"/>
                            </p:stCondLst>
                            <p:childTnLst>
                              <p:par>
                                <p:cTn id="68" presetID="22" presetClass="entr" presetSubtype="1"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up)">
                                      <p:cBhvr>
                                        <p:cTn id="70" dur="750"/>
                                        <p:tgtEl>
                                          <p:spTgt spid="23"/>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up)">
                                      <p:cBhvr>
                                        <p:cTn id="73" dur="750"/>
                                        <p:tgtEl>
                                          <p:spTgt spid="28"/>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right)">
                                      <p:cBhvr>
                                        <p:cTn id="76" dur="750"/>
                                        <p:tgtEl>
                                          <p:spTgt spid="26"/>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down)">
                                      <p:cBhvr>
                                        <p:cTn id="79" dur="750"/>
                                        <p:tgtEl>
                                          <p:spTgt spid="22"/>
                                        </p:tgtEl>
                                      </p:cBhvr>
                                    </p:animEffect>
                                  </p:childTnLst>
                                </p:cTn>
                              </p:par>
                            </p:childTnLst>
                          </p:cTn>
                        </p:par>
                        <p:par>
                          <p:cTn id="80" fill="hold">
                            <p:stCondLst>
                              <p:cond delay="7500"/>
                            </p:stCondLst>
                            <p:childTnLst>
                              <p:par>
                                <p:cTn id="81" presetID="53" presetClass="entr" presetSubtype="16"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750" fill="hold"/>
                                        <p:tgtEl>
                                          <p:spTgt spid="12"/>
                                        </p:tgtEl>
                                        <p:attrNameLst>
                                          <p:attrName>ppt_w</p:attrName>
                                        </p:attrNameLst>
                                      </p:cBhvr>
                                      <p:tavLst>
                                        <p:tav tm="0">
                                          <p:val>
                                            <p:fltVal val="0"/>
                                          </p:val>
                                        </p:tav>
                                        <p:tav tm="100000">
                                          <p:val>
                                            <p:strVal val="#ppt_w"/>
                                          </p:val>
                                        </p:tav>
                                      </p:tavLst>
                                    </p:anim>
                                    <p:anim calcmode="lin" valueType="num">
                                      <p:cBhvr>
                                        <p:cTn id="84" dur="750" fill="hold"/>
                                        <p:tgtEl>
                                          <p:spTgt spid="12"/>
                                        </p:tgtEl>
                                        <p:attrNameLst>
                                          <p:attrName>ppt_h</p:attrName>
                                        </p:attrNameLst>
                                      </p:cBhvr>
                                      <p:tavLst>
                                        <p:tav tm="0">
                                          <p:val>
                                            <p:fltVal val="0"/>
                                          </p:val>
                                        </p:tav>
                                        <p:tav tm="100000">
                                          <p:val>
                                            <p:strVal val="#ppt_h"/>
                                          </p:val>
                                        </p:tav>
                                      </p:tavLst>
                                    </p:anim>
                                    <p:animEffect transition="in" filter="fade">
                                      <p:cBhvr>
                                        <p:cTn id="85" dur="750"/>
                                        <p:tgtEl>
                                          <p:spTgt spid="12"/>
                                        </p:tgtEl>
                                      </p:cBhvr>
                                    </p:animEffect>
                                  </p:childTnLst>
                                </p:cTn>
                              </p:par>
                            </p:childTnLst>
                          </p:cTn>
                        </p:par>
                        <p:par>
                          <p:cTn id="86" fill="hold">
                            <p:stCondLst>
                              <p:cond delay="8250"/>
                            </p:stCondLst>
                            <p:childTnLst>
                              <p:par>
                                <p:cTn id="87" presetID="22" presetClass="entr" presetSubtype="1"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wipe(up)">
                                      <p:cBhvr>
                                        <p:cTn id="89" dur="750"/>
                                        <p:tgtEl>
                                          <p:spTgt spid="24"/>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wipe(left)">
                                      <p:cBhvr>
                                        <p:cTn id="93" dur="750"/>
                                        <p:tgtEl>
                                          <p:spTgt spid="31"/>
                                        </p:tgtEl>
                                      </p:cBhvr>
                                    </p:animEffect>
                                  </p:childTnLst>
                                </p:cTn>
                              </p:par>
                            </p:childTnLst>
                          </p:cTn>
                        </p:par>
                        <p:par>
                          <p:cTn id="94" fill="hold">
                            <p:stCondLst>
                              <p:cond delay="9750"/>
                            </p:stCondLst>
                            <p:childTnLst>
                              <p:par>
                                <p:cTn id="95" presetID="22" presetClass="entr" presetSubtype="8" fill="hold" grpId="0" nodeType="afterEffect">
                                  <p:stCondLst>
                                    <p:cond delay="750"/>
                                  </p:stCondLst>
                                  <p:childTnLst>
                                    <p:set>
                                      <p:cBhvr>
                                        <p:cTn id="96" dur="1" fill="hold">
                                          <p:stCondLst>
                                            <p:cond delay="0"/>
                                          </p:stCondLst>
                                        </p:cTn>
                                        <p:tgtEl>
                                          <p:spTgt spid="32"/>
                                        </p:tgtEl>
                                        <p:attrNameLst>
                                          <p:attrName>style.visibility</p:attrName>
                                        </p:attrNameLst>
                                      </p:cBhvr>
                                      <p:to>
                                        <p:strVal val="visible"/>
                                      </p:to>
                                    </p:set>
                                    <p:animEffect transition="in" filter="wipe(left)">
                                      <p:cBhvr>
                                        <p:cTn id="97"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FF0000"/>
                </a:solidFill>
                <a:effectLst>
                  <a:outerShdw blurRad="38100" dist="38100" dir="2700000" algn="tl">
                    <a:srgbClr val="000000">
                      <a:alpha val="43137"/>
                    </a:srgbClr>
                  </a:outerShdw>
                </a:effectLst>
              </a:rPr>
              <a:t>(2)</a:t>
            </a:r>
            <a:r>
              <a:rPr lang="en-GB" sz="4000" b="1" dirty="0">
                <a:solidFill>
                  <a:srgbClr val="0070C0"/>
                </a:solidFill>
                <a:effectLst>
                  <a:outerShdw blurRad="38100" dist="38100" dir="2700000" algn="tl">
                    <a:srgbClr val="000000">
                      <a:alpha val="43137"/>
                    </a:srgbClr>
                  </a:outerShdw>
                </a:effectLst>
              </a:rPr>
              <a:t> </a:t>
            </a:r>
            <a:r>
              <a:rPr lang="en-GB" sz="4000" b="1" dirty="0">
                <a:solidFill>
                  <a:srgbClr val="0070C0"/>
                </a:solidFill>
                <a:effectLst>
                  <a:outerShdw blurRad="38100" dist="38100" dir="2700000" algn="tl">
                    <a:srgbClr val="000000">
                      <a:alpha val="43137"/>
                    </a:srgbClr>
                  </a:outerShdw>
                </a:effectLst>
                <a:latin typeface="+mn-lt"/>
              </a:rPr>
              <a:t>Self as Image:</a:t>
            </a:r>
            <a:br>
              <a:rPr lang="en-GB" sz="4000" b="1" dirty="0">
                <a:solidFill>
                  <a:srgbClr val="0070C0"/>
                </a:solidFill>
                <a:effectLst>
                  <a:outerShdw blurRad="38100" dist="38100" dir="2700000" algn="tl">
                    <a:srgbClr val="000000">
                      <a:alpha val="43137"/>
                    </a:srgbClr>
                  </a:outerShdw>
                </a:effectLst>
                <a:latin typeface="+mn-lt"/>
              </a:rPr>
            </a:br>
            <a:r>
              <a:rPr lang="en-GB" sz="4000" b="1" dirty="0">
                <a:solidFill>
                  <a:srgbClr val="0070C0"/>
                </a:solidFill>
                <a:effectLst>
                  <a:outerShdw blurRad="38100" dist="38100" dir="2700000" algn="tl">
                    <a:srgbClr val="000000">
                      <a:alpha val="43137"/>
                    </a:srgbClr>
                  </a:outerShdw>
                </a:effectLst>
                <a:latin typeface="+mn-lt"/>
              </a:rPr>
              <a:t>How not to do it</a:t>
            </a:r>
          </a:p>
        </p:txBody>
      </p:sp>
      <p:sp>
        <p:nvSpPr>
          <p:cNvPr id="7" name="Scroll: Horizontal 6">
            <a:extLst>
              <a:ext uri="{FF2B5EF4-FFF2-40B4-BE49-F238E27FC236}">
                <a16:creationId xmlns:a16="http://schemas.microsoft.com/office/drawing/2014/main" id="{5D33ED65-84A3-4DED-9D97-2D025D07EBBF}"/>
              </a:ext>
            </a:extLst>
          </p:cNvPr>
          <p:cNvSpPr/>
          <p:nvPr/>
        </p:nvSpPr>
        <p:spPr>
          <a:xfrm>
            <a:off x="1559496" y="548680"/>
            <a:ext cx="10513168" cy="2420888"/>
          </a:xfrm>
          <a:prstGeom prst="horizontalScroll">
            <a:avLst>
              <a:gd name="adj" fmla="val 882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solidFill>
                  <a:srgbClr val="0070C0"/>
                </a:solidFill>
              </a:rPr>
              <a:t>I used to be, George, the fair-haired boy — you know, when I was a contributor. I know more about contributions than anybody</a:t>
            </a:r>
            <a:r>
              <a:rPr lang="en-US" dirty="0"/>
              <a:t> - </a:t>
            </a:r>
            <a:r>
              <a:rPr lang="en-US" i="1" dirty="0"/>
              <a:t>Nov 2015</a:t>
            </a:r>
          </a:p>
          <a:p>
            <a:pPr algn="ctr"/>
            <a:r>
              <a:rPr lang="en-US" b="1" dirty="0">
                <a:solidFill>
                  <a:srgbClr val="002060"/>
                </a:solidFill>
              </a:rPr>
              <a:t>I know more about renewables than any human being on Earth</a:t>
            </a:r>
            <a:r>
              <a:rPr lang="en-US" dirty="0"/>
              <a:t> - </a:t>
            </a:r>
            <a:r>
              <a:rPr lang="en-US" i="1" dirty="0"/>
              <a:t>April 2016</a:t>
            </a:r>
          </a:p>
          <a:p>
            <a:pPr algn="ctr"/>
            <a:r>
              <a:rPr lang="en-US" b="1" dirty="0">
                <a:solidFill>
                  <a:schemeClr val="accent5">
                    <a:lumMod val="75000"/>
                  </a:schemeClr>
                </a:solidFill>
              </a:rPr>
              <a:t>Actually, throughout my life, my two greatest assets have been mental stability and being, like, really smart. Crooked Hillary Clinton also played these cards very hard and, as everyone knows, went down in flames. I went from VERY successful businessman, to top T.V. Star to President of the United States (on my first try). I think that would qualify as not smart, but genius....and a very stable genius at that!</a:t>
            </a:r>
            <a:r>
              <a:rPr lang="en-US" dirty="0"/>
              <a:t> - </a:t>
            </a:r>
            <a:r>
              <a:rPr lang="en-US" i="1" dirty="0"/>
              <a:t>Jan 2018</a:t>
            </a:r>
          </a:p>
        </p:txBody>
      </p:sp>
      <p:sp>
        <p:nvSpPr>
          <p:cNvPr id="8" name="Scroll: Horizontal 7">
            <a:extLst>
              <a:ext uri="{FF2B5EF4-FFF2-40B4-BE49-F238E27FC236}">
                <a16:creationId xmlns:a16="http://schemas.microsoft.com/office/drawing/2014/main" id="{D7EBB551-9B77-4270-BD4D-EF9620093CE3}"/>
              </a:ext>
            </a:extLst>
          </p:cNvPr>
          <p:cNvSpPr/>
          <p:nvPr/>
        </p:nvSpPr>
        <p:spPr>
          <a:xfrm>
            <a:off x="1559496" y="4841776"/>
            <a:ext cx="10513168" cy="2016224"/>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a:t>… ont </a:t>
            </a:r>
            <a:r>
              <a:rPr lang="fr-FR" dirty="0" err="1"/>
              <a:t>pû</a:t>
            </a:r>
            <a:r>
              <a:rPr lang="fr-FR" dirty="0"/>
              <a:t> tromper quelques hommes, ou les tromper tous dans certains lieux &amp; en certains tems, mais non pas tous les hommes, dans tous les lieux &amp; dans tous les </a:t>
            </a:r>
            <a:r>
              <a:rPr lang="fr-FR" dirty="0" err="1"/>
              <a:t>siécles</a:t>
            </a:r>
            <a:r>
              <a:rPr lang="fr-FR" dirty="0"/>
              <a:t>.</a:t>
            </a:r>
          </a:p>
          <a:p>
            <a:pPr algn="r"/>
            <a:r>
              <a:rPr lang="fr-FR" i="1" dirty="0"/>
              <a:t>Jacques </a:t>
            </a:r>
            <a:r>
              <a:rPr lang="fr-FR" i="1" dirty="0" err="1"/>
              <a:t>Abbadie</a:t>
            </a:r>
            <a:r>
              <a:rPr lang="fr-FR" i="1" dirty="0"/>
              <a:t>, Traité de la Vérité de la Religion Chrétienne, 1684</a:t>
            </a:r>
          </a:p>
          <a:p>
            <a:pPr algn="ctr"/>
            <a:r>
              <a:rPr lang="fr-FR" b="1" dirty="0">
                <a:solidFill>
                  <a:srgbClr val="FF0000"/>
                </a:solidFill>
              </a:rPr>
              <a:t>One can </a:t>
            </a:r>
            <a:r>
              <a:rPr lang="fr-FR" b="1" dirty="0" err="1">
                <a:solidFill>
                  <a:srgbClr val="FF0000"/>
                </a:solidFill>
              </a:rPr>
              <a:t>fool</a:t>
            </a:r>
            <a:r>
              <a:rPr lang="fr-FR" b="1" dirty="0">
                <a:solidFill>
                  <a:srgbClr val="FF0000"/>
                </a:solidFill>
              </a:rPr>
              <a:t> </a:t>
            </a:r>
            <a:r>
              <a:rPr lang="fr-FR" b="1" dirty="0" err="1">
                <a:solidFill>
                  <a:srgbClr val="FF0000"/>
                </a:solidFill>
              </a:rPr>
              <a:t>some</a:t>
            </a:r>
            <a:r>
              <a:rPr lang="fr-FR" b="1" dirty="0">
                <a:solidFill>
                  <a:srgbClr val="FF0000"/>
                </a:solidFill>
              </a:rPr>
              <a:t> people, or </a:t>
            </a:r>
            <a:r>
              <a:rPr lang="fr-FR" b="1" dirty="0" err="1">
                <a:solidFill>
                  <a:srgbClr val="FF0000"/>
                </a:solidFill>
              </a:rPr>
              <a:t>fool</a:t>
            </a:r>
            <a:r>
              <a:rPr lang="fr-FR" b="1" dirty="0">
                <a:solidFill>
                  <a:srgbClr val="FF0000"/>
                </a:solidFill>
              </a:rPr>
              <a:t> all people in </a:t>
            </a:r>
            <a:r>
              <a:rPr lang="fr-FR" b="1" dirty="0" err="1">
                <a:solidFill>
                  <a:srgbClr val="FF0000"/>
                </a:solidFill>
              </a:rPr>
              <a:t>some</a:t>
            </a:r>
            <a:r>
              <a:rPr lang="fr-FR" b="1" dirty="0">
                <a:solidFill>
                  <a:srgbClr val="FF0000"/>
                </a:solidFill>
              </a:rPr>
              <a:t> places and times, but one </a:t>
            </a:r>
            <a:r>
              <a:rPr lang="fr-FR" b="1" dirty="0" err="1">
                <a:solidFill>
                  <a:srgbClr val="FF0000"/>
                </a:solidFill>
              </a:rPr>
              <a:t>cannot</a:t>
            </a:r>
            <a:r>
              <a:rPr lang="fr-FR" b="1" dirty="0">
                <a:solidFill>
                  <a:srgbClr val="FF0000"/>
                </a:solidFill>
              </a:rPr>
              <a:t> </a:t>
            </a:r>
            <a:r>
              <a:rPr lang="fr-FR" b="1" dirty="0" err="1">
                <a:solidFill>
                  <a:srgbClr val="FF0000"/>
                </a:solidFill>
              </a:rPr>
              <a:t>fool</a:t>
            </a:r>
            <a:r>
              <a:rPr lang="fr-FR" b="1" dirty="0">
                <a:solidFill>
                  <a:srgbClr val="FF0000"/>
                </a:solidFill>
              </a:rPr>
              <a:t> all people in all places and </a:t>
            </a:r>
            <a:r>
              <a:rPr lang="fr-FR" b="1" dirty="0" err="1">
                <a:solidFill>
                  <a:srgbClr val="FF0000"/>
                </a:solidFill>
              </a:rPr>
              <a:t>ages</a:t>
            </a:r>
            <a:r>
              <a:rPr lang="fr-FR" b="1" dirty="0">
                <a:solidFill>
                  <a:srgbClr val="FF0000"/>
                </a:solidFill>
              </a:rPr>
              <a:t>.</a:t>
            </a:r>
          </a:p>
        </p:txBody>
      </p:sp>
      <p:sp>
        <p:nvSpPr>
          <p:cNvPr id="10" name="Scroll: Horizontal 9">
            <a:extLst>
              <a:ext uri="{FF2B5EF4-FFF2-40B4-BE49-F238E27FC236}">
                <a16:creationId xmlns:a16="http://schemas.microsoft.com/office/drawing/2014/main" id="{2534FDCB-570A-40BD-B52A-431EE257B81A}"/>
              </a:ext>
            </a:extLst>
          </p:cNvPr>
          <p:cNvSpPr/>
          <p:nvPr/>
        </p:nvSpPr>
        <p:spPr>
          <a:xfrm>
            <a:off x="1559496" y="2969568"/>
            <a:ext cx="10513168" cy="1872208"/>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err="1"/>
              <a:t>Helena_Torry@realDonaldTrump</a:t>
            </a:r>
            <a:r>
              <a:rPr lang="en-US" dirty="0"/>
              <a:t> </a:t>
            </a:r>
          </a:p>
          <a:p>
            <a:pPr algn="ctr"/>
            <a:r>
              <a:rPr lang="en-US" b="1" dirty="0"/>
              <a:t>Do you ever post criticism of your actions or do you see yourself as too perfect &amp; that you have no faults?</a:t>
            </a:r>
          </a:p>
          <a:p>
            <a:pPr algn="ctr"/>
            <a:r>
              <a:rPr lang="en-US" dirty="0" err="1"/>
              <a:t>realDonaldTrump@Helena_Torry</a:t>
            </a:r>
            <a:endParaRPr lang="en-US" dirty="0"/>
          </a:p>
          <a:p>
            <a:pPr algn="ctr"/>
            <a:r>
              <a:rPr lang="en-US" dirty="0"/>
              <a:t> </a:t>
            </a:r>
            <a:r>
              <a:rPr lang="en-US" b="1" dirty="0"/>
              <a:t>I consider myself too perfect and have no faults.</a:t>
            </a:r>
          </a:p>
          <a:p>
            <a:pPr algn="r"/>
            <a:r>
              <a:rPr lang="en-US" i="1" dirty="0"/>
              <a:t>The Malevolent Satsuma, Twitter, Jan 2014</a:t>
            </a:r>
          </a:p>
        </p:txBody>
      </p:sp>
      <p:sp>
        <p:nvSpPr>
          <p:cNvPr id="3" name="TextBox 2">
            <a:extLst>
              <a:ext uri="{FF2B5EF4-FFF2-40B4-BE49-F238E27FC236}">
                <a16:creationId xmlns:a16="http://schemas.microsoft.com/office/drawing/2014/main" id="{A4D69F78-A234-4759-ABC3-6642E05FB0CC}"/>
              </a:ext>
            </a:extLst>
          </p:cNvPr>
          <p:cNvSpPr txBox="1"/>
          <p:nvPr/>
        </p:nvSpPr>
        <p:spPr>
          <a:xfrm>
            <a:off x="1559496" y="0"/>
            <a:ext cx="10632504" cy="646331"/>
          </a:xfrm>
          <a:prstGeom prst="rect">
            <a:avLst/>
          </a:prstGeom>
          <a:noFill/>
        </p:spPr>
        <p:txBody>
          <a:bodyPr wrap="square" rtlCol="0">
            <a:spAutoFit/>
          </a:bodyPr>
          <a:lstStyle/>
          <a:p>
            <a:pPr algn="ctr"/>
            <a:r>
              <a:rPr lang="en-US" sz="3600" b="1" dirty="0">
                <a:solidFill>
                  <a:srgbClr val="00B050"/>
                </a:solidFill>
                <a:effectLst>
                  <a:outerShdw blurRad="38100" dist="38100" dir="2700000" algn="tl">
                    <a:srgbClr val="000000">
                      <a:alpha val="43137"/>
                    </a:srgbClr>
                  </a:outerShdw>
                </a:effectLst>
                <a:latin typeface="Finger Paint" panose="020B0506040000020004" pitchFamily="34" charset="0"/>
              </a:rPr>
              <a:t>Little Donny Jonny Trump Does Twitter</a:t>
            </a:r>
          </a:p>
        </p:txBody>
      </p:sp>
    </p:spTree>
    <p:extLst>
      <p:ext uri="{BB962C8B-B14F-4D97-AF65-F5344CB8AC3E}">
        <p14:creationId xmlns:p14="http://schemas.microsoft.com/office/powerpoint/2010/main" val="252617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1000"/>
                                        <p:tgtEl>
                                          <p:spTgt spid="10"/>
                                        </p:tgtEl>
                                      </p:cBhvr>
                                    </p:animEffect>
                                  </p:childTnLst>
                                </p:cTn>
                              </p:par>
                            </p:childTnLst>
                          </p:cTn>
                        </p:par>
                        <p:par>
                          <p:cTn id="17" fill="hold">
                            <p:stCondLst>
                              <p:cond delay="3000"/>
                            </p:stCondLst>
                            <p:childTnLst>
                              <p:par>
                                <p:cTn id="18" presetID="22" presetClass="entr" presetSubtype="8" fill="hold" grpId="0" nodeType="afterEffect">
                                  <p:stCondLst>
                                    <p:cond delay="10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8">
            <a:extLst>
              <a:ext uri="{FF2B5EF4-FFF2-40B4-BE49-F238E27FC236}">
                <a16:creationId xmlns:a16="http://schemas.microsoft.com/office/drawing/2014/main" id="{64EF78CA-914D-42C1-B743-60820CA01002}"/>
              </a:ext>
            </a:extLst>
          </p:cNvPr>
          <p:cNvSpPr/>
          <p:nvPr/>
        </p:nvSpPr>
        <p:spPr>
          <a:xfrm>
            <a:off x="1559496" y="4005064"/>
            <a:ext cx="10513168" cy="2736304"/>
          </a:xfrm>
          <a:prstGeom prst="wedgeRectCallout">
            <a:avLst>
              <a:gd name="adj1" fmla="val -3262"/>
              <a:gd name="adj2" fmla="val -80307"/>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r>
              <a:rPr lang="en-US" b="1" dirty="0">
                <a:solidFill>
                  <a:srgbClr val="FF0000"/>
                </a:solidFill>
              </a:rPr>
              <a:t>The way to gain a good reputation is to endeavor to be what you desire to appear.                                  </a:t>
            </a:r>
            <a:r>
              <a:rPr lang="en-US" b="1" i="1" dirty="0">
                <a:solidFill>
                  <a:srgbClr val="FF0000"/>
                </a:solidFill>
              </a:rPr>
              <a:t>Socrates</a:t>
            </a:r>
          </a:p>
          <a:p>
            <a:r>
              <a:rPr lang="en-US" b="1" dirty="0">
                <a:solidFill>
                  <a:schemeClr val="accent6">
                    <a:lumMod val="75000"/>
                  </a:schemeClr>
                </a:solidFill>
              </a:rPr>
              <a:t>The greater the difficulty the more glory in surmounting it. Skillful pilots gain their reputation from storms and tempests.                                                                                                                                                           </a:t>
            </a:r>
            <a:r>
              <a:rPr lang="en-US" b="1" i="1" dirty="0">
                <a:solidFill>
                  <a:schemeClr val="accent6">
                    <a:lumMod val="75000"/>
                  </a:schemeClr>
                </a:solidFill>
              </a:rPr>
              <a:t>Epictetus</a:t>
            </a:r>
            <a:endParaRPr lang="en-GB" b="1" i="1" dirty="0">
              <a:solidFill>
                <a:schemeClr val="accent6">
                  <a:lumMod val="75000"/>
                </a:schemeClr>
              </a:solidFill>
            </a:endParaRPr>
          </a:p>
          <a:p>
            <a:r>
              <a:rPr lang="en-US" b="1" dirty="0">
                <a:solidFill>
                  <a:srgbClr val="CC9900"/>
                </a:solidFill>
              </a:rPr>
              <a:t>Reputation is an idle and most false imposition; oft got without merit, and lost without deserving.</a:t>
            </a:r>
          </a:p>
          <a:p>
            <a:r>
              <a:rPr lang="en-US" b="1" dirty="0">
                <a:solidFill>
                  <a:srgbClr val="CC9900"/>
                </a:solidFill>
              </a:rPr>
              <a:t>                                                                                                                                                               </a:t>
            </a:r>
            <a:r>
              <a:rPr lang="en-US" b="1" i="1" dirty="0">
                <a:solidFill>
                  <a:srgbClr val="CC9900"/>
                </a:solidFill>
              </a:rPr>
              <a:t>William Shakespeare</a:t>
            </a:r>
            <a:endParaRPr lang="en-GB" b="1" i="1" dirty="0">
              <a:solidFill>
                <a:srgbClr val="CC9900"/>
              </a:solidFill>
            </a:endParaRPr>
          </a:p>
          <a:p>
            <a:r>
              <a:rPr lang="en-US" b="1" dirty="0">
                <a:solidFill>
                  <a:srgbClr val="00B050"/>
                </a:solidFill>
              </a:rPr>
              <a:t>Kindly words do not enter so deeply into men as a reputation for kindness.                                               </a:t>
            </a:r>
            <a:r>
              <a:rPr lang="en-US" b="1" i="1" dirty="0">
                <a:solidFill>
                  <a:srgbClr val="00B050"/>
                </a:solidFill>
              </a:rPr>
              <a:t>Mencius</a:t>
            </a:r>
          </a:p>
          <a:p>
            <a:r>
              <a:rPr lang="en-US" b="1" dirty="0">
                <a:solidFill>
                  <a:srgbClr val="0070C0"/>
                </a:solidFill>
              </a:rPr>
              <a:t>It is generally much more shameful to lose a good reputation than never to have acquired it.     </a:t>
            </a:r>
            <a:r>
              <a:rPr lang="en-US" b="1" i="1" dirty="0">
                <a:solidFill>
                  <a:srgbClr val="0070C0"/>
                </a:solidFill>
              </a:rPr>
              <a:t>Pliny the Elder</a:t>
            </a:r>
          </a:p>
          <a:p>
            <a:r>
              <a:rPr lang="en-US" b="1" dirty="0">
                <a:solidFill>
                  <a:srgbClr val="7030A0"/>
                </a:solidFill>
              </a:rPr>
              <a:t>M.I.T. has a reputation for turning out </a:t>
            </a:r>
            <a:r>
              <a:rPr lang="en-US" b="1" dirty="0" err="1">
                <a:solidFill>
                  <a:srgbClr val="7030A0"/>
                </a:solidFill>
              </a:rPr>
              <a:t>Dilberts</a:t>
            </a:r>
            <a:r>
              <a:rPr lang="en-US" b="1" dirty="0">
                <a:solidFill>
                  <a:srgbClr val="7030A0"/>
                </a:solidFill>
              </a:rPr>
              <a:t>. They may be brilliant in what they do, but no one can understand what they say.                                                                                                                             </a:t>
            </a:r>
            <a:r>
              <a:rPr lang="en-US" b="1" i="1" dirty="0">
                <a:solidFill>
                  <a:srgbClr val="7030A0"/>
                </a:solidFill>
              </a:rPr>
              <a:t>Steven Pinker</a:t>
            </a:r>
          </a:p>
        </p:txBody>
      </p:sp>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FF0000"/>
                </a:solidFill>
                <a:effectLst>
                  <a:outerShdw blurRad="38100" dist="38100" dir="2700000" algn="tl">
                    <a:srgbClr val="000000">
                      <a:alpha val="43137"/>
                    </a:srgbClr>
                  </a:outerShdw>
                </a:effectLst>
              </a:rPr>
              <a:t>(3)</a:t>
            </a:r>
            <a:r>
              <a:rPr lang="en-GB" sz="4000" b="1" dirty="0">
                <a:solidFill>
                  <a:srgbClr val="0070C0"/>
                </a:solidFill>
                <a:effectLst>
                  <a:outerShdw blurRad="38100" dist="38100" dir="2700000" algn="tl">
                    <a:srgbClr val="000000">
                      <a:alpha val="43137"/>
                    </a:srgbClr>
                  </a:outerShdw>
                </a:effectLst>
              </a:rPr>
              <a:t> </a:t>
            </a:r>
            <a:r>
              <a:rPr lang="en-GB" sz="4000" b="1" dirty="0">
                <a:solidFill>
                  <a:srgbClr val="0070C0"/>
                </a:solidFill>
                <a:effectLst>
                  <a:outerShdw blurRad="38100" dist="38100" dir="2700000" algn="tl">
                    <a:srgbClr val="000000">
                      <a:alpha val="43137"/>
                    </a:srgbClr>
                  </a:outerShdw>
                </a:effectLst>
                <a:latin typeface="+mn-lt"/>
              </a:rPr>
              <a:t>Opinion and</a:t>
            </a:r>
            <a:br>
              <a:rPr lang="en-GB" sz="4000" b="1" dirty="0">
                <a:solidFill>
                  <a:srgbClr val="0070C0"/>
                </a:solidFill>
                <a:effectLst>
                  <a:outerShdw blurRad="38100" dist="38100" dir="2700000" algn="tl">
                    <a:srgbClr val="000000">
                      <a:alpha val="43137"/>
                    </a:srgbClr>
                  </a:outerShdw>
                </a:effectLst>
                <a:latin typeface="+mn-lt"/>
              </a:rPr>
            </a:br>
            <a:r>
              <a:rPr lang="en-GB" sz="4000" b="1" dirty="0">
                <a:solidFill>
                  <a:srgbClr val="0070C0"/>
                </a:solidFill>
                <a:effectLst>
                  <a:outerShdw blurRad="38100" dist="38100" dir="2700000" algn="tl">
                    <a:srgbClr val="000000">
                      <a:alpha val="43137"/>
                    </a:srgbClr>
                  </a:outerShdw>
                </a:effectLst>
                <a:latin typeface="+mn-lt"/>
              </a:rPr>
              <a:t>Opinion-makers</a:t>
            </a:r>
          </a:p>
        </p:txBody>
      </p:sp>
      <p:pic>
        <p:nvPicPr>
          <p:cNvPr id="4" name="Picture 3">
            <a:extLst>
              <a:ext uri="{FF2B5EF4-FFF2-40B4-BE49-F238E27FC236}">
                <a16:creationId xmlns:a16="http://schemas.microsoft.com/office/drawing/2014/main" id="{18A83276-025D-4615-A75A-7D7EB8A68D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496" y="-13396"/>
            <a:ext cx="4928000" cy="3168000"/>
          </a:xfrm>
          <a:prstGeom prst="rect">
            <a:avLst/>
          </a:prstGeom>
        </p:spPr>
      </p:pic>
      <p:sp>
        <p:nvSpPr>
          <p:cNvPr id="5" name="Rectangle 4">
            <a:extLst>
              <a:ext uri="{FF2B5EF4-FFF2-40B4-BE49-F238E27FC236}">
                <a16:creationId xmlns:a16="http://schemas.microsoft.com/office/drawing/2014/main" id="{9644CBD3-43DF-46F8-BA84-A39C42990EEC}"/>
              </a:ext>
            </a:extLst>
          </p:cNvPr>
          <p:cNvSpPr/>
          <p:nvPr/>
        </p:nvSpPr>
        <p:spPr>
          <a:xfrm>
            <a:off x="1533391" y="4183672"/>
            <a:ext cx="6096000" cy="369332"/>
          </a:xfrm>
          <a:prstGeom prst="rect">
            <a:avLst/>
          </a:prstGeom>
        </p:spPr>
        <p:txBody>
          <a:bodyPr>
            <a:spAutoFit/>
          </a:bodyPr>
          <a:lstStyle/>
          <a:p>
            <a:endParaRPr lang="en-GB" dirty="0"/>
          </a:p>
        </p:txBody>
      </p:sp>
      <p:sp>
        <p:nvSpPr>
          <p:cNvPr id="6" name="Rectangle 5">
            <a:extLst>
              <a:ext uri="{FF2B5EF4-FFF2-40B4-BE49-F238E27FC236}">
                <a16:creationId xmlns:a16="http://schemas.microsoft.com/office/drawing/2014/main" id="{A5E550E7-E583-4906-87D7-5815A8F1E8BA}"/>
              </a:ext>
            </a:extLst>
          </p:cNvPr>
          <p:cNvSpPr/>
          <p:nvPr/>
        </p:nvSpPr>
        <p:spPr>
          <a:xfrm>
            <a:off x="1559496" y="5013176"/>
            <a:ext cx="6096000" cy="369332"/>
          </a:xfrm>
          <a:prstGeom prst="rect">
            <a:avLst/>
          </a:prstGeom>
        </p:spPr>
        <p:txBody>
          <a:bodyPr>
            <a:spAutoFit/>
          </a:bodyPr>
          <a:lstStyle/>
          <a:p>
            <a:endParaRPr lang="en-GB" dirty="0"/>
          </a:p>
        </p:txBody>
      </p:sp>
      <p:sp>
        <p:nvSpPr>
          <p:cNvPr id="7" name="Rectangle 6">
            <a:extLst>
              <a:ext uri="{FF2B5EF4-FFF2-40B4-BE49-F238E27FC236}">
                <a16:creationId xmlns:a16="http://schemas.microsoft.com/office/drawing/2014/main" id="{AB7BF26B-FA89-408E-9949-7577CC88E1B1}"/>
              </a:ext>
            </a:extLst>
          </p:cNvPr>
          <p:cNvSpPr/>
          <p:nvPr/>
        </p:nvSpPr>
        <p:spPr>
          <a:xfrm>
            <a:off x="1576900" y="5936506"/>
            <a:ext cx="6096000" cy="369332"/>
          </a:xfrm>
          <a:prstGeom prst="rect">
            <a:avLst/>
          </a:prstGeom>
        </p:spPr>
        <p:txBody>
          <a:bodyPr>
            <a:spAutoFit/>
          </a:bodyPr>
          <a:lstStyle/>
          <a:p>
            <a:endParaRPr lang="en-GB" dirty="0"/>
          </a:p>
        </p:txBody>
      </p:sp>
      <p:sp>
        <p:nvSpPr>
          <p:cNvPr id="8" name="Rectangle 7">
            <a:extLst>
              <a:ext uri="{FF2B5EF4-FFF2-40B4-BE49-F238E27FC236}">
                <a16:creationId xmlns:a16="http://schemas.microsoft.com/office/drawing/2014/main" id="{4F1F4AF5-87C0-4F77-88D8-82BEC343238D}"/>
              </a:ext>
            </a:extLst>
          </p:cNvPr>
          <p:cNvSpPr/>
          <p:nvPr/>
        </p:nvSpPr>
        <p:spPr>
          <a:xfrm>
            <a:off x="7584504" y="4672124"/>
            <a:ext cx="6096000" cy="369332"/>
          </a:xfrm>
          <a:prstGeom prst="rect">
            <a:avLst/>
          </a:prstGeom>
        </p:spPr>
        <p:txBody>
          <a:bodyPr>
            <a:spAutoFit/>
          </a:bodyPr>
          <a:lstStyle/>
          <a:p>
            <a:endParaRPr lang="en-GB" dirty="0"/>
          </a:p>
        </p:txBody>
      </p:sp>
      <p:pic>
        <p:nvPicPr>
          <p:cNvPr id="11" name="Picture 10">
            <a:extLst>
              <a:ext uri="{FF2B5EF4-FFF2-40B4-BE49-F238E27FC236}">
                <a16:creationId xmlns:a16="http://schemas.microsoft.com/office/drawing/2014/main" id="{94D4064C-F89C-4ACD-B7F4-5CA1CCCE54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4938" y="-15823"/>
            <a:ext cx="5707062" cy="3168000"/>
          </a:xfrm>
          <a:prstGeom prst="rect">
            <a:avLst/>
          </a:prstGeom>
        </p:spPr>
      </p:pic>
    </p:spTree>
    <p:extLst>
      <p:ext uri="{BB962C8B-B14F-4D97-AF65-F5344CB8AC3E}">
        <p14:creationId xmlns:p14="http://schemas.microsoft.com/office/powerpoint/2010/main" val="327030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750" fill="hold"/>
                                        <p:tgtEl>
                                          <p:spTgt spid="11"/>
                                        </p:tgtEl>
                                        <p:attrNameLst>
                                          <p:attrName>ppt_w</p:attrName>
                                        </p:attrNameLst>
                                      </p:cBhvr>
                                      <p:tavLst>
                                        <p:tav tm="0">
                                          <p:val>
                                            <p:fltVal val="0"/>
                                          </p:val>
                                        </p:tav>
                                        <p:tav tm="100000">
                                          <p:val>
                                            <p:strVal val="#ppt_w"/>
                                          </p:val>
                                        </p:tav>
                                      </p:tavLst>
                                    </p:anim>
                                    <p:anim calcmode="lin" valueType="num">
                                      <p:cBhvr>
                                        <p:cTn id="14" dur="750" fill="hold"/>
                                        <p:tgtEl>
                                          <p:spTgt spid="11"/>
                                        </p:tgtEl>
                                        <p:attrNameLst>
                                          <p:attrName>ppt_h</p:attrName>
                                        </p:attrNameLst>
                                      </p:cBhvr>
                                      <p:tavLst>
                                        <p:tav tm="0">
                                          <p:val>
                                            <p:fltVal val="0"/>
                                          </p:val>
                                        </p:tav>
                                        <p:tav tm="100000">
                                          <p:val>
                                            <p:strVal val="#ppt_h"/>
                                          </p:val>
                                        </p:tav>
                                      </p:tavLst>
                                    </p:anim>
                                    <p:animEffect transition="in" filter="fade">
                                      <p:cBhvr>
                                        <p:cTn id="15" dur="750"/>
                                        <p:tgtEl>
                                          <p:spTgt spid="1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FF0000"/>
                </a:solidFill>
                <a:effectLst>
                  <a:outerShdw blurRad="38100" dist="38100" dir="2700000" algn="tl">
                    <a:srgbClr val="000000">
                      <a:alpha val="43137"/>
                    </a:srgbClr>
                  </a:outerShdw>
                </a:effectLst>
              </a:rPr>
              <a:t>(3)</a:t>
            </a:r>
            <a:r>
              <a:rPr lang="en-GB" sz="4000" b="1" dirty="0">
                <a:solidFill>
                  <a:srgbClr val="0070C0"/>
                </a:solidFill>
                <a:effectLst>
                  <a:outerShdw blurRad="38100" dist="38100" dir="2700000" algn="tl">
                    <a:srgbClr val="000000">
                      <a:alpha val="43137"/>
                    </a:srgbClr>
                  </a:outerShdw>
                </a:effectLst>
              </a:rPr>
              <a:t> </a:t>
            </a:r>
            <a:r>
              <a:rPr lang="en-GB" sz="4000" b="1" dirty="0">
                <a:solidFill>
                  <a:srgbClr val="0070C0"/>
                </a:solidFill>
                <a:effectLst>
                  <a:outerShdw blurRad="38100" dist="38100" dir="2700000" algn="tl">
                    <a:srgbClr val="000000">
                      <a:alpha val="43137"/>
                    </a:srgbClr>
                  </a:outerShdw>
                </a:effectLst>
                <a:latin typeface="+mn-lt"/>
              </a:rPr>
              <a:t>Other-awareness</a:t>
            </a:r>
            <a:br>
              <a:rPr lang="en-GB" sz="4000" b="1" dirty="0">
                <a:solidFill>
                  <a:srgbClr val="0070C0"/>
                </a:solidFill>
                <a:effectLst>
                  <a:outerShdw blurRad="38100" dist="38100" dir="2700000" algn="tl">
                    <a:srgbClr val="000000">
                      <a:alpha val="43137"/>
                    </a:srgbClr>
                  </a:outerShdw>
                </a:effectLst>
                <a:latin typeface="+mn-lt"/>
              </a:rPr>
            </a:br>
            <a:r>
              <a:rPr lang="en-GB" sz="4000" b="1" dirty="0">
                <a:solidFill>
                  <a:srgbClr val="0070C0"/>
                </a:solidFill>
                <a:effectLst>
                  <a:outerShdw blurRad="38100" dist="38100" dir="2700000" algn="tl">
                    <a:srgbClr val="000000">
                      <a:alpha val="43137"/>
                    </a:srgbClr>
                  </a:outerShdw>
                </a:effectLst>
                <a:latin typeface="+mn-lt"/>
              </a:rPr>
              <a:t>and Self-awareness</a:t>
            </a:r>
          </a:p>
        </p:txBody>
      </p:sp>
      <p:pic>
        <p:nvPicPr>
          <p:cNvPr id="7" name="Picture 6">
            <a:extLst>
              <a:ext uri="{FF2B5EF4-FFF2-40B4-BE49-F238E27FC236}">
                <a16:creationId xmlns:a16="http://schemas.microsoft.com/office/drawing/2014/main" id="{EE41E3AB-5777-4BC2-99BB-C3FC81CE8C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5447" y="4104000"/>
            <a:ext cx="8832304" cy="2749054"/>
          </a:xfrm>
          <a:prstGeom prst="rect">
            <a:avLst/>
          </a:prstGeom>
        </p:spPr>
      </p:pic>
      <p:pic>
        <p:nvPicPr>
          <p:cNvPr id="5" name="Picture 4">
            <a:extLst>
              <a:ext uri="{FF2B5EF4-FFF2-40B4-BE49-F238E27FC236}">
                <a16:creationId xmlns:a16="http://schemas.microsoft.com/office/drawing/2014/main" id="{EECF867C-3D43-470D-B061-17F7229DA332}"/>
              </a:ext>
            </a:extLst>
          </p:cNvPr>
          <p:cNvPicPr>
            <a:picLocks noChangeAspect="1"/>
          </p:cNvPicPr>
          <p:nvPr/>
        </p:nvPicPr>
        <p:blipFill rotWithShape="1">
          <a:blip r:embed="rId4"/>
          <a:srcRect b="7182"/>
          <a:stretch/>
        </p:blipFill>
        <p:spPr>
          <a:xfrm>
            <a:off x="4925528" y="0"/>
            <a:ext cx="2812598" cy="4104000"/>
          </a:xfrm>
          <a:prstGeom prst="rect">
            <a:avLst/>
          </a:prstGeom>
        </p:spPr>
      </p:pic>
      <p:pic>
        <p:nvPicPr>
          <p:cNvPr id="9" name="Picture 8">
            <a:extLst>
              <a:ext uri="{FF2B5EF4-FFF2-40B4-BE49-F238E27FC236}">
                <a16:creationId xmlns:a16="http://schemas.microsoft.com/office/drawing/2014/main" id="{E6AA6967-2D46-43D3-A01C-0C8FC00C05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7528" y="0"/>
            <a:ext cx="3078000" cy="4104000"/>
          </a:xfrm>
          <a:prstGeom prst="rect">
            <a:avLst/>
          </a:prstGeom>
        </p:spPr>
      </p:pic>
      <p:pic>
        <p:nvPicPr>
          <p:cNvPr id="11" name="Picture 10">
            <a:extLst>
              <a:ext uri="{FF2B5EF4-FFF2-40B4-BE49-F238E27FC236}">
                <a16:creationId xmlns:a16="http://schemas.microsoft.com/office/drawing/2014/main" id="{69D1D84D-220E-41DD-AA7D-A52D7F2B117E}"/>
              </a:ext>
            </a:extLst>
          </p:cNvPr>
          <p:cNvPicPr>
            <a:picLocks noChangeAspect="1"/>
          </p:cNvPicPr>
          <p:nvPr/>
        </p:nvPicPr>
        <p:blipFill rotWithShape="1">
          <a:blip r:embed="rId6">
            <a:extLst>
              <a:ext uri="{28A0092B-C50C-407E-A947-70E740481C1C}">
                <a14:useLocalDpi xmlns:a14="http://schemas.microsoft.com/office/drawing/2010/main" val="0"/>
              </a:ext>
            </a:extLst>
          </a:blip>
          <a:srcRect l="1730" t="2180" r="2368" b="1633"/>
          <a:stretch/>
        </p:blipFill>
        <p:spPr>
          <a:xfrm>
            <a:off x="7738126" y="0"/>
            <a:ext cx="4053952" cy="4104000"/>
          </a:xfrm>
          <a:prstGeom prst="rect">
            <a:avLst/>
          </a:prstGeom>
        </p:spPr>
      </p:pic>
    </p:spTree>
    <p:extLst>
      <p:ext uri="{BB962C8B-B14F-4D97-AF65-F5344CB8AC3E}">
        <p14:creationId xmlns:p14="http://schemas.microsoft.com/office/powerpoint/2010/main" val="705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fltVal val="0"/>
                                          </p:val>
                                        </p:tav>
                                        <p:tav tm="100000">
                                          <p:val>
                                            <p:strVal val="#ppt_h"/>
                                          </p:val>
                                        </p:tav>
                                      </p:tavLst>
                                    </p:anim>
                                    <p:animEffect transition="in" filter="fade">
                                      <p:cBhvr>
                                        <p:cTn id="15" dur="750"/>
                                        <p:tgtEl>
                                          <p:spTgt spid="5"/>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750" fill="hold"/>
                                        <p:tgtEl>
                                          <p:spTgt spid="11"/>
                                        </p:tgtEl>
                                        <p:attrNameLst>
                                          <p:attrName>ppt_w</p:attrName>
                                        </p:attrNameLst>
                                      </p:cBhvr>
                                      <p:tavLst>
                                        <p:tav tm="0">
                                          <p:val>
                                            <p:fltVal val="0"/>
                                          </p:val>
                                        </p:tav>
                                        <p:tav tm="100000">
                                          <p:val>
                                            <p:strVal val="#ppt_w"/>
                                          </p:val>
                                        </p:tav>
                                      </p:tavLst>
                                    </p:anim>
                                    <p:anim calcmode="lin" valueType="num">
                                      <p:cBhvr>
                                        <p:cTn id="20" dur="750" fill="hold"/>
                                        <p:tgtEl>
                                          <p:spTgt spid="11"/>
                                        </p:tgtEl>
                                        <p:attrNameLst>
                                          <p:attrName>ppt_h</p:attrName>
                                        </p:attrNameLst>
                                      </p:cBhvr>
                                      <p:tavLst>
                                        <p:tav tm="0">
                                          <p:val>
                                            <p:fltVal val="0"/>
                                          </p:val>
                                        </p:tav>
                                        <p:tav tm="100000">
                                          <p:val>
                                            <p:strVal val="#ppt_h"/>
                                          </p:val>
                                        </p:tav>
                                      </p:tavLst>
                                    </p:anim>
                                    <p:animEffect transition="in" filter="fade">
                                      <p:cBhvr>
                                        <p:cTn id="21" dur="750"/>
                                        <p:tgtEl>
                                          <p:spTgt spid="11"/>
                                        </p:tgtEl>
                                      </p:cBhvr>
                                    </p:animEffect>
                                  </p:childTnLst>
                                </p:cTn>
                              </p:par>
                            </p:childTnLst>
                          </p:cTn>
                        </p:par>
                        <p:par>
                          <p:cTn id="22" fill="hold">
                            <p:stCondLst>
                              <p:cond delay="225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750" fill="hold"/>
                                        <p:tgtEl>
                                          <p:spTgt spid="7"/>
                                        </p:tgtEl>
                                        <p:attrNameLst>
                                          <p:attrName>ppt_w</p:attrName>
                                        </p:attrNameLst>
                                      </p:cBhvr>
                                      <p:tavLst>
                                        <p:tav tm="0">
                                          <p:val>
                                            <p:fltVal val="0"/>
                                          </p:val>
                                        </p:tav>
                                        <p:tav tm="100000">
                                          <p:val>
                                            <p:strVal val="#ppt_w"/>
                                          </p:val>
                                        </p:tav>
                                      </p:tavLst>
                                    </p:anim>
                                    <p:anim calcmode="lin" valueType="num">
                                      <p:cBhvr>
                                        <p:cTn id="26" dur="750" fill="hold"/>
                                        <p:tgtEl>
                                          <p:spTgt spid="7"/>
                                        </p:tgtEl>
                                        <p:attrNameLst>
                                          <p:attrName>ppt_h</p:attrName>
                                        </p:attrNameLst>
                                      </p:cBhvr>
                                      <p:tavLst>
                                        <p:tav tm="0">
                                          <p:val>
                                            <p:fltVal val="0"/>
                                          </p:val>
                                        </p:tav>
                                        <p:tav tm="100000">
                                          <p:val>
                                            <p:strVal val="#ppt_h"/>
                                          </p:val>
                                        </p:tav>
                                      </p:tavLst>
                                    </p:anim>
                                    <p:animEffect transition="in" filter="fade">
                                      <p:cBhvr>
                                        <p:cTn id="2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4371</TotalTime>
  <Words>1095</Words>
  <Application>Microsoft Office PowerPoint</Application>
  <PresentationFormat>Widescreen</PresentationFormat>
  <Paragraphs>159</Paragraphs>
  <Slides>14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Finger Paint</vt:lpstr>
      <vt:lpstr>Office Theme</vt:lpstr>
      <vt:lpstr>6SSEL045 – Language Origins Lecture 10 Self-Awareness and Language</vt:lpstr>
      <vt:lpstr>Sharing of Models: Shared Intentionality</vt:lpstr>
      <vt:lpstr>Language from Gossip to Discourse</vt:lpstr>
      <vt:lpstr>(1) Protolanguage 2 – Revisited</vt:lpstr>
      <vt:lpstr>(2) Self as Object</vt:lpstr>
      <vt:lpstr>(2) Self as Image</vt:lpstr>
      <vt:lpstr>(2) Self as Image: How not to do it</vt:lpstr>
      <vt:lpstr>(3) Opinion and Opinion-makers</vt:lpstr>
      <vt:lpstr>(3) Other-awareness and Self-awareness</vt:lpstr>
      <vt:lpstr>(4) Out of Sight Not Out of Mind</vt:lpstr>
      <vt:lpstr>(5) Establishing a Dialogue</vt:lpstr>
      <vt:lpstr>(6) Hierarchy, Iteration, Recursion and MERGE</vt:lpstr>
      <vt:lpstr>(6) The difference between Iteration and Recursion</vt:lpstr>
      <vt:lpstr>And finally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3 Psycholinguistics and the -isms</dc:title>
  <dc:creator>Martin Edwardes</dc:creator>
  <cp:lastModifiedBy>Martin Edwardes</cp:lastModifiedBy>
  <cp:revision>179</cp:revision>
  <dcterms:created xsi:type="dcterms:W3CDTF">2013-07-15T11:34:14Z</dcterms:created>
  <dcterms:modified xsi:type="dcterms:W3CDTF">2020-03-16T19:15:15Z</dcterms:modified>
</cp:coreProperties>
</file>