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84" r:id="rId4"/>
    <p:sldId id="273" r:id="rId5"/>
    <p:sldId id="281" r:id="rId6"/>
    <p:sldId id="278" r:id="rId7"/>
    <p:sldId id="283" r:id="rId8"/>
    <p:sldId id="274" r:id="rId9"/>
    <p:sldId id="270" r:id="rId10"/>
    <p:sldId id="285" r:id="rId11"/>
    <p:sldId id="275"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60"/>
  </p:normalViewPr>
  <p:slideViewPr>
    <p:cSldViewPr>
      <p:cViewPr varScale="1">
        <p:scale>
          <a:sx n="104" d="100"/>
          <a:sy n="104" d="100"/>
        </p:scale>
        <p:origin x="894"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006E8-2856-4EF6-B917-6D995B995E66}" type="datetimeFigureOut">
              <a:rPr lang="en-GB" smtClean="0"/>
              <a:t>31/12/2019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5FE40-EC75-4733-81BD-F3094C8149E4}" type="slidenum">
              <a:rPr lang="en-GB" smtClean="0"/>
              <a:t>‹#›</a:t>
            </a:fld>
            <a:endParaRPr lang="en-GB"/>
          </a:p>
        </p:txBody>
      </p:sp>
    </p:spTree>
    <p:extLst>
      <p:ext uri="{BB962C8B-B14F-4D97-AF65-F5344CB8AC3E}">
        <p14:creationId xmlns:p14="http://schemas.microsoft.com/office/powerpoint/2010/main" val="319890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CC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FB12-BE0D-43CE-A139-F31923BBE6CE}" type="datetimeFigureOut">
              <a:rPr lang="en-GB" smtClean="0"/>
              <a:pPr/>
              <a:t>31/12/2019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CD7-5A4E-427F-A646-6581E9CDF2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artinedwardes.me.uk/eaorc/eaorc_languageroute.html" TargetMode="External"/><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gi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1997460"/>
          </a:xfrm>
        </p:spPr>
        <p:txBody>
          <a:bodyPr>
            <a:normAutofit/>
          </a:bodyPr>
          <a:lstStyle/>
          <a:p>
            <a:pPr eaLnBrk="1" hangingPunct="1">
              <a:defRPr/>
            </a:pPr>
            <a:r>
              <a:rPr lang="en-GB" sz="2400" b="1" dirty="0">
                <a:solidFill>
                  <a:srgbClr val="0070C0"/>
                </a:solidFill>
                <a:effectLst>
                  <a:outerShdw blurRad="38100" dist="38100" dir="2700000" algn="tl">
                    <a:srgbClr val="000000">
                      <a:alpha val="43137"/>
                    </a:srgbClr>
                  </a:outerShdw>
                </a:effectLst>
                <a:latin typeface="+mn-lt"/>
              </a:rPr>
              <a:t>6SSEL045 – Language Origins</a:t>
            </a:r>
            <a:br>
              <a:rPr lang="en-GB" sz="24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Lecture 1</a:t>
            </a:r>
            <a:br>
              <a:rPr lang="en-GB" sz="48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What Is Language?</a:t>
            </a:r>
            <a:endParaRPr lang="en-GB" sz="4800" dirty="0">
              <a:solidFill>
                <a:srgbClr val="0070C0"/>
              </a:solidFill>
              <a:effectLst>
                <a:outerShdw blurRad="38100" dist="38100" dir="2700000" algn="tl">
                  <a:srgbClr val="000000">
                    <a:alpha val="43137"/>
                  </a:srgbClr>
                </a:outerShdw>
              </a:effectLst>
              <a:latin typeface="+mn-lt"/>
            </a:endParaRPr>
          </a:p>
        </p:txBody>
      </p:sp>
      <p:pic>
        <p:nvPicPr>
          <p:cNvPr id="3074" name="Picture 2" descr="http://chronicle.com/img/photos/biz/photo_19711_portrait_wide.jpg"/>
          <p:cNvPicPr>
            <a:picLocks noChangeAspect="1" noChangeArrowheads="1"/>
          </p:cNvPicPr>
          <p:nvPr/>
        </p:nvPicPr>
        <p:blipFill>
          <a:blip r:embed="rId2" cstate="print"/>
          <a:srcRect/>
          <a:stretch>
            <a:fillRect/>
          </a:stretch>
        </p:blipFill>
        <p:spPr bwMode="auto">
          <a:xfrm>
            <a:off x="4439816" y="1997460"/>
            <a:ext cx="3240360" cy="48605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Is language uniquely human?</a:t>
            </a:r>
          </a:p>
        </p:txBody>
      </p:sp>
      <p:pic>
        <p:nvPicPr>
          <p:cNvPr id="4" name="Picture 3">
            <a:extLst>
              <a:ext uri="{FF2B5EF4-FFF2-40B4-BE49-F238E27FC236}">
                <a16:creationId xmlns:a16="http://schemas.microsoft.com/office/drawing/2014/main" id="{3240B08B-4651-4208-9003-9D7240992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083" y="116632"/>
            <a:ext cx="6468746" cy="4484997"/>
          </a:xfrm>
          <a:prstGeom prst="rect">
            <a:avLst/>
          </a:prstGeom>
        </p:spPr>
      </p:pic>
      <p:sp>
        <p:nvSpPr>
          <p:cNvPr id="6" name="TextBox 5">
            <a:extLst>
              <a:ext uri="{FF2B5EF4-FFF2-40B4-BE49-F238E27FC236}">
                <a16:creationId xmlns:a16="http://schemas.microsoft.com/office/drawing/2014/main" id="{58ABD315-FE6A-43C7-81E9-6A65BD910F64}"/>
              </a:ext>
            </a:extLst>
          </p:cNvPr>
          <p:cNvSpPr txBox="1"/>
          <p:nvPr/>
        </p:nvSpPr>
        <p:spPr>
          <a:xfrm>
            <a:off x="1440000" y="4601629"/>
            <a:ext cx="8208912" cy="923330"/>
          </a:xfrm>
          <a:prstGeom prst="rect">
            <a:avLst/>
          </a:prstGeom>
          <a:noFill/>
        </p:spPr>
        <p:txBody>
          <a:bodyPr wrap="square" rtlCol="0">
            <a:spAutoFit/>
          </a:bodyPr>
          <a:lstStyle/>
          <a:p>
            <a:pPr algn="ctr"/>
            <a:r>
              <a:rPr lang="en-GB" i="1" dirty="0"/>
              <a:t>Just because brains have different shapes and are wrapped in different bodies, it does not mean they are incapable of doing similar things. The brain is primarily for interpreting and responding to sensation, and primates have the same senses as us.</a:t>
            </a:r>
          </a:p>
        </p:txBody>
      </p:sp>
      <p:sp>
        <p:nvSpPr>
          <p:cNvPr id="7" name="Rectangle: Rounded Corners 6">
            <a:extLst>
              <a:ext uri="{FF2B5EF4-FFF2-40B4-BE49-F238E27FC236}">
                <a16:creationId xmlns:a16="http://schemas.microsoft.com/office/drawing/2014/main" id="{71A6C5A0-AF06-4185-AD90-E71492E0D080}"/>
              </a:ext>
            </a:extLst>
          </p:cNvPr>
          <p:cNvSpPr/>
          <p:nvPr/>
        </p:nvSpPr>
        <p:spPr>
          <a:xfrm>
            <a:off x="9336360" y="116632"/>
            <a:ext cx="2664296" cy="3888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Human spoken language seems to be adventitious. The exploitation of organ systems with other functions for communication in humans is also indicative of the comparatively recent evolution of our linguistic abilities.</a:t>
            </a:r>
          </a:p>
          <a:p>
            <a:pPr algn="r"/>
            <a:r>
              <a:rPr lang="en-US" b="1" dirty="0"/>
              <a:t>Carl Sagan </a:t>
            </a:r>
            <a:endParaRPr lang="en-GB" dirty="0"/>
          </a:p>
        </p:txBody>
      </p:sp>
      <p:sp>
        <p:nvSpPr>
          <p:cNvPr id="8" name="Rectangle: Rounded Corners 7">
            <a:extLst>
              <a:ext uri="{FF2B5EF4-FFF2-40B4-BE49-F238E27FC236}">
                <a16:creationId xmlns:a16="http://schemas.microsoft.com/office/drawing/2014/main" id="{3EF0734E-1BD1-4117-92E6-F2B71D88053E}"/>
              </a:ext>
            </a:extLst>
          </p:cNvPr>
          <p:cNvSpPr/>
          <p:nvPr/>
        </p:nvSpPr>
        <p:spPr>
          <a:xfrm>
            <a:off x="2999656" y="5628338"/>
            <a:ext cx="9001000" cy="11521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 chimpanzee study was - well, it's still going on, and I think it's taught us perhaps more than anything else to be a little humble; that we are, indeed, unique primates, we humans, but we're simply not as different from the rest of the animal kingdom as we used to think. </a:t>
            </a:r>
          </a:p>
          <a:p>
            <a:pPr algn="r"/>
            <a:r>
              <a:rPr lang="en-US" b="1" i="1" dirty="0"/>
              <a:t>Jane Goodall</a:t>
            </a:r>
          </a:p>
        </p:txBody>
      </p:sp>
    </p:spTree>
    <p:extLst>
      <p:ext uri="{BB962C8B-B14F-4D97-AF65-F5344CB8AC3E}">
        <p14:creationId xmlns:p14="http://schemas.microsoft.com/office/powerpoint/2010/main" val="86947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ppt_w</p:attrName>
                                        </p:attrNameLst>
                                      </p:cBhvr>
                                      <p:tavLst>
                                        <p:tav tm="0">
                                          <p:val>
                                            <p:fltVal val="0"/>
                                          </p:val>
                                        </p:tav>
                                        <p:tav tm="100000">
                                          <p:val>
                                            <p:strVal val="#ppt_w"/>
                                          </p:val>
                                        </p:tav>
                                      </p:tavLst>
                                    </p:anim>
                                    <p:anim calcmode="lin" valueType="num">
                                      <p:cBhvr>
                                        <p:cTn id="20" dur="750" fill="hold"/>
                                        <p:tgtEl>
                                          <p:spTgt spid="4"/>
                                        </p:tgtEl>
                                        <p:attrNameLst>
                                          <p:attrName>ppt_h</p:attrName>
                                        </p:attrNameLst>
                                      </p:cBhvr>
                                      <p:tavLst>
                                        <p:tav tm="0">
                                          <p:val>
                                            <p:fltVal val="0"/>
                                          </p:val>
                                        </p:tav>
                                        <p:tav tm="100000">
                                          <p:val>
                                            <p:strVal val="#ppt_h"/>
                                          </p:val>
                                        </p:tav>
                                      </p:tavLst>
                                    </p:anim>
                                    <p:animEffect transition="in" filter="fade">
                                      <p:cBhvr>
                                        <p:cTn id="21" dur="750"/>
                                        <p:tgtEl>
                                          <p:spTgt spid="4"/>
                                        </p:tgtEl>
                                      </p:cBhvr>
                                    </p:animEffect>
                                  </p:childTnLst>
                                </p:cTn>
                              </p:par>
                            </p:childTnLst>
                          </p:cTn>
                        </p:par>
                        <p:par>
                          <p:cTn id="22" fill="hold">
                            <p:stCondLst>
                              <p:cond delay="22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440000" cy="6858000"/>
          </a:xfrm>
          <a:ln w="38100">
            <a:solidFill>
              <a:srgbClr val="00B0F0"/>
            </a:solidFill>
            <a:prstDash val="sysDash"/>
          </a:ln>
        </p:spPr>
        <p:txBody>
          <a:bodyPr vert="vert270">
            <a:normAutofit/>
          </a:bodyPr>
          <a:lstStyle/>
          <a:p>
            <a:pPr eaLnBrk="1" hangingPunct="1">
              <a:defRPr/>
            </a:pPr>
            <a:r>
              <a:rPr lang="en-GB" sz="4000" b="1" dirty="0">
                <a:solidFill>
                  <a:srgbClr val="0070C0"/>
                </a:solidFill>
                <a:effectLst>
                  <a:outerShdw blurRad="38100" dist="38100" dir="2700000" algn="tl">
                    <a:srgbClr val="000000">
                      <a:alpha val="43137"/>
                    </a:srgbClr>
                  </a:outerShdw>
                </a:effectLst>
                <a:latin typeface="+mn-lt"/>
              </a:rPr>
              <a:t>How we got to language</a:t>
            </a:r>
          </a:p>
        </p:txBody>
      </p:sp>
      <p:pic>
        <p:nvPicPr>
          <p:cNvPr id="3" name="Picture 2">
            <a:extLst>
              <a:ext uri="{FF2B5EF4-FFF2-40B4-BE49-F238E27FC236}">
                <a16:creationId xmlns:a16="http://schemas.microsoft.com/office/drawing/2014/main" id="{36188C1B-4591-46F4-86C0-82047D7BE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0"/>
            <a:ext cx="4389120" cy="6858000"/>
          </a:xfrm>
          <a:prstGeom prst="rect">
            <a:avLst/>
          </a:prstGeom>
        </p:spPr>
      </p:pic>
      <p:sp>
        <p:nvSpPr>
          <p:cNvPr id="4" name="Bevel 3"/>
          <p:cNvSpPr/>
          <p:nvPr/>
        </p:nvSpPr>
        <p:spPr>
          <a:xfrm>
            <a:off x="1487488" y="1988840"/>
            <a:ext cx="6408712" cy="2880320"/>
          </a:xfrm>
          <a:prstGeom prst="bevel">
            <a:avLst>
              <a:gd name="adj" fmla="val 62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4000" dirty="0">
                <a:effectLst>
                  <a:outerShdw blurRad="38100" dist="38100" dir="2700000" algn="tl">
                    <a:srgbClr val="000000">
                      <a:alpha val="43137"/>
                    </a:srgbClr>
                  </a:outerShdw>
                </a:effectLst>
                <a:hlinkClick r:id="rId3"/>
              </a:rPr>
              <a:t>http://martinedwardes.me.uk/eaorc/eaorc_languageroute.html</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par>
                          <p:cTn id="8" fill="hold">
                            <p:stCondLst>
                              <p:cond delay="2000"/>
                            </p:stCondLst>
                            <p:childTnLst>
                              <p:par>
                                <p:cTn id="9" presetID="47"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 y="0"/>
            <a:ext cx="1440000" cy="6858000"/>
          </a:xfrm>
          <a:ln w="38100">
            <a:solidFill>
              <a:srgbClr val="00B0F0"/>
            </a:solidFill>
            <a:prstDash val="sysDash"/>
          </a:ln>
        </p:spPr>
        <p:txBody>
          <a:bodyPr vert="vert270">
            <a:normAutofit/>
          </a:bodyPr>
          <a:lstStyle/>
          <a:p>
            <a:pPr eaLnBrk="1" hangingPunct="1">
              <a:defRPr/>
            </a:pPr>
            <a:r>
              <a:rPr lang="en-GB" sz="4000" b="1" dirty="0">
                <a:solidFill>
                  <a:srgbClr val="0070C0"/>
                </a:solidFill>
                <a:effectLst>
                  <a:outerShdw blurRad="38100" dist="38100" dir="2700000" algn="tl">
                    <a:srgbClr val="000000">
                      <a:alpha val="43137"/>
                    </a:srgbClr>
                  </a:outerShdw>
                </a:effectLst>
                <a:latin typeface="+mn-lt"/>
              </a:rPr>
              <a:t>And finally ...</a:t>
            </a:r>
          </a:p>
        </p:txBody>
      </p:sp>
      <p:pic>
        <p:nvPicPr>
          <p:cNvPr id="4" name="Picture 3">
            <a:extLst>
              <a:ext uri="{FF2B5EF4-FFF2-40B4-BE49-F238E27FC236}">
                <a16:creationId xmlns:a16="http://schemas.microsoft.com/office/drawing/2014/main" id="{549DC71C-F67B-45B1-97EC-2BF27CF7C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899" y="1725198"/>
            <a:ext cx="10704512" cy="34076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What is language?</a:t>
            </a:r>
          </a:p>
        </p:txBody>
      </p:sp>
      <p:sp>
        <p:nvSpPr>
          <p:cNvPr id="3" name="Rounded Rectangle 2"/>
          <p:cNvSpPr/>
          <p:nvPr/>
        </p:nvSpPr>
        <p:spPr>
          <a:xfrm>
            <a:off x="1631504" y="193709"/>
            <a:ext cx="3600000" cy="1316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personally believe we developed language because of our deep inner need to complain.”</a:t>
            </a:r>
          </a:p>
          <a:p>
            <a:pPr algn="ctr"/>
            <a:r>
              <a:rPr lang="en-GB" b="1" i="1" dirty="0"/>
              <a:t>― Jane Wagner</a:t>
            </a:r>
          </a:p>
        </p:txBody>
      </p:sp>
      <p:sp>
        <p:nvSpPr>
          <p:cNvPr id="11" name="Rounded Rectangle 10"/>
          <p:cNvSpPr/>
          <p:nvPr/>
        </p:nvSpPr>
        <p:spPr>
          <a:xfrm>
            <a:off x="8374368" y="4699312"/>
            <a:ext cx="3600000" cy="9923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“Language is a virus from outer space”</a:t>
            </a:r>
          </a:p>
          <a:p>
            <a:pPr algn="ctr"/>
            <a:r>
              <a:rPr lang="en-GB" b="1" i="1" dirty="0"/>
              <a:t>― William S. Burroughs </a:t>
            </a:r>
          </a:p>
        </p:txBody>
      </p:sp>
      <p:sp>
        <p:nvSpPr>
          <p:cNvPr id="15" name="Rounded Rectangle 14"/>
          <p:cNvSpPr/>
          <p:nvPr/>
        </p:nvSpPr>
        <p:spPr>
          <a:xfrm>
            <a:off x="8375280" y="193709"/>
            <a:ext cx="3600000" cy="11151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“The limits of my language means the limits of my world.”</a:t>
            </a:r>
          </a:p>
          <a:p>
            <a:pPr algn="ctr"/>
            <a:r>
              <a:rPr lang="en-GB" b="1" i="1" dirty="0"/>
              <a:t>― Ludwig Wittgenstein</a:t>
            </a:r>
          </a:p>
        </p:txBody>
      </p:sp>
      <p:sp>
        <p:nvSpPr>
          <p:cNvPr id="16" name="Rounded Rectangle 15"/>
          <p:cNvSpPr/>
          <p:nvPr/>
        </p:nvSpPr>
        <p:spPr>
          <a:xfrm>
            <a:off x="8375280" y="1487336"/>
            <a:ext cx="3600000" cy="11237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“Language is the source of misunderstandings.”</a:t>
            </a:r>
          </a:p>
          <a:p>
            <a:pPr algn="ctr"/>
            <a:r>
              <a:rPr lang="en-GB" b="1" i="1" dirty="0"/>
              <a:t>― Antoine de Saint-</a:t>
            </a:r>
            <a:r>
              <a:rPr lang="en-GB" b="1" i="1" dirty="0" err="1"/>
              <a:t>Exupéry</a:t>
            </a:r>
            <a:endParaRPr lang="en-GB" b="1" i="1" dirty="0"/>
          </a:p>
        </p:txBody>
      </p:sp>
      <p:sp>
        <p:nvSpPr>
          <p:cNvPr id="17" name="Rounded Rectangle 16"/>
          <p:cNvSpPr/>
          <p:nvPr/>
        </p:nvSpPr>
        <p:spPr>
          <a:xfrm>
            <a:off x="1631504" y="1702059"/>
            <a:ext cx="3600000" cy="20392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“Using words to talk of words is like using a pencil to draw a picture of itself, on itself. Impossible. Confusing. Frustrating ... but there are other ways to understanding.”</a:t>
            </a:r>
          </a:p>
          <a:p>
            <a:pPr algn="ctr"/>
            <a:r>
              <a:rPr lang="en-GB" b="1" i="1" dirty="0"/>
              <a:t>― Patrick </a:t>
            </a:r>
            <a:r>
              <a:rPr lang="en-GB" b="1" i="1" dirty="0" err="1"/>
              <a:t>Rothfuss</a:t>
            </a:r>
            <a:endParaRPr lang="en-GB" b="1" i="1" dirty="0"/>
          </a:p>
        </p:txBody>
      </p:sp>
      <p:sp>
        <p:nvSpPr>
          <p:cNvPr id="18" name="Rounded Rectangle 17"/>
          <p:cNvSpPr/>
          <p:nvPr/>
        </p:nvSpPr>
        <p:spPr>
          <a:xfrm>
            <a:off x="8374368" y="2789529"/>
            <a:ext cx="3600000" cy="17370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“For in spite of language, in spite of intelligence and intuition and sympathy, one can never really communicate anything to anybody.”</a:t>
            </a:r>
          </a:p>
          <a:p>
            <a:pPr algn="ctr"/>
            <a:r>
              <a:rPr lang="en-GB" b="1" i="1" dirty="0"/>
              <a:t>― Aldous Huxley</a:t>
            </a:r>
          </a:p>
        </p:txBody>
      </p:sp>
      <p:sp>
        <p:nvSpPr>
          <p:cNvPr id="19" name="Rounded Rectangle 18"/>
          <p:cNvSpPr/>
          <p:nvPr/>
        </p:nvSpPr>
        <p:spPr>
          <a:xfrm>
            <a:off x="1631504" y="3933057"/>
            <a:ext cx="3600000" cy="27312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“All this twaddle, the existence of God, atheism, determinism, liberation, societies, death, etc., are pieces of a chess game called language, and they are amusing only if one does not preoccupy oneself with winning or losing this game of chess.”</a:t>
            </a:r>
          </a:p>
          <a:p>
            <a:pPr algn="ctr"/>
            <a:r>
              <a:rPr lang="en-GB" b="1" i="1" dirty="0"/>
              <a:t>― Marcel Duchamp</a:t>
            </a:r>
          </a:p>
        </p:txBody>
      </p:sp>
      <p:sp>
        <p:nvSpPr>
          <p:cNvPr id="4" name="Rectangle: Rounded Corners 3">
            <a:extLst>
              <a:ext uri="{FF2B5EF4-FFF2-40B4-BE49-F238E27FC236}">
                <a16:creationId xmlns:a16="http://schemas.microsoft.com/office/drawing/2014/main" id="{D101288A-90E3-4471-AF44-EE2532D2496B}"/>
              </a:ext>
            </a:extLst>
          </p:cNvPr>
          <p:cNvSpPr/>
          <p:nvPr/>
        </p:nvSpPr>
        <p:spPr>
          <a:xfrm>
            <a:off x="5422324" y="193709"/>
            <a:ext cx="2761224" cy="5497963"/>
          </a:xfrm>
          <a:prstGeom prst="roundRect">
            <a:avLst>
              <a:gd name="adj" fmla="val 15663"/>
            </a:avLst>
          </a:prstGeom>
          <a:solidFill>
            <a:srgbClr val="FFFF6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“Language is my whore, my mistress, my wife, my pen-friend, my check-out girl. Language is a complimentary moist lemon-scented cleansing square or handy freshen-up </a:t>
            </a:r>
            <a:r>
              <a:rPr lang="en-US" dirty="0" err="1">
                <a:solidFill>
                  <a:schemeClr val="tx1"/>
                </a:solidFill>
              </a:rPr>
              <a:t>wipette</a:t>
            </a:r>
            <a:r>
              <a:rPr lang="en-US" dirty="0">
                <a:solidFill>
                  <a:schemeClr val="tx1"/>
                </a:solidFill>
              </a:rPr>
              <a:t>. Language is the breath of God, the dew on a fresh apple, it's the soft rain of dust that falls into a shaft of morning sun when you pull from an old bookshelf a forgotten volume of erotic diaries.” </a:t>
            </a:r>
          </a:p>
          <a:p>
            <a:pPr algn="ctr"/>
            <a:r>
              <a:rPr lang="en-US" b="1" i="1" dirty="0">
                <a:solidFill>
                  <a:schemeClr val="tx1"/>
                </a:solidFill>
              </a:rPr>
              <a:t>― Stephen Fry </a:t>
            </a:r>
            <a:endParaRPr lang="en-GB" b="1" i="1" dirty="0">
              <a:solidFill>
                <a:schemeClr val="tx1"/>
              </a:solidFill>
            </a:endParaRPr>
          </a:p>
        </p:txBody>
      </p:sp>
      <p:sp>
        <p:nvSpPr>
          <p:cNvPr id="5" name="Rectangle: Rounded Corners 4">
            <a:extLst>
              <a:ext uri="{FF2B5EF4-FFF2-40B4-BE49-F238E27FC236}">
                <a16:creationId xmlns:a16="http://schemas.microsoft.com/office/drawing/2014/main" id="{2EB077E6-4083-4862-A041-29766268A023}"/>
              </a:ext>
            </a:extLst>
          </p:cNvPr>
          <p:cNvSpPr/>
          <p:nvPr/>
        </p:nvSpPr>
        <p:spPr>
          <a:xfrm>
            <a:off x="5422324" y="5864398"/>
            <a:ext cx="6552044" cy="799894"/>
          </a:xfrm>
          <a:prstGeom prst="roundRect">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“Anyone can speak Troll. All you have to do is point and grunt.” </a:t>
            </a:r>
          </a:p>
          <a:p>
            <a:pPr algn="ctr"/>
            <a:r>
              <a:rPr lang="en-US" b="1" i="1" dirty="0">
                <a:solidFill>
                  <a:schemeClr val="tx1"/>
                </a:solidFill>
              </a:rPr>
              <a:t>― J.K. Rowling</a:t>
            </a:r>
            <a:endParaRPr lang="en-GB"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5" grpId="0" animBg="1"/>
      <p:bldP spid="16" grpId="0" animBg="1"/>
      <p:bldP spid="17" grpId="0" animBg="1"/>
      <p:bldP spid="18" grpId="0" animBg="1"/>
      <p:bldP spid="19"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What is language for?</a:t>
            </a:r>
          </a:p>
        </p:txBody>
      </p:sp>
      <p:sp>
        <p:nvSpPr>
          <p:cNvPr id="20" name="TextBox 19">
            <a:extLst>
              <a:ext uri="{FF2B5EF4-FFF2-40B4-BE49-F238E27FC236}">
                <a16:creationId xmlns:a16="http://schemas.microsoft.com/office/drawing/2014/main" id="{E0CC9A6E-8AB4-4D3B-9862-114D90E610B5}"/>
              </a:ext>
            </a:extLst>
          </p:cNvPr>
          <p:cNvSpPr txBox="1"/>
          <p:nvPr/>
        </p:nvSpPr>
        <p:spPr>
          <a:xfrm>
            <a:off x="5064647" y="3287234"/>
            <a:ext cx="3384376" cy="800219"/>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Social Instrument?</a:t>
            </a:r>
          </a:p>
          <a:p>
            <a:pPr algn="ctr"/>
            <a:r>
              <a:rPr lang="en-GB" sz="1400" i="1" dirty="0"/>
              <a:t>Hands across the Divide,</a:t>
            </a:r>
          </a:p>
          <a:p>
            <a:pPr algn="ctr"/>
            <a:r>
              <a:rPr lang="en-GB" sz="1400" i="1" dirty="0"/>
              <a:t>Maurice </a:t>
            </a:r>
            <a:r>
              <a:rPr lang="en-GB" sz="1400" i="1" dirty="0" err="1"/>
              <a:t>Harron</a:t>
            </a:r>
            <a:r>
              <a:rPr lang="en-GB" sz="1400" i="1" dirty="0"/>
              <a:t>, Derry, Island of Ireland</a:t>
            </a:r>
          </a:p>
        </p:txBody>
      </p:sp>
      <p:sp>
        <p:nvSpPr>
          <p:cNvPr id="21" name="TextBox 20">
            <a:extLst>
              <a:ext uri="{FF2B5EF4-FFF2-40B4-BE49-F238E27FC236}">
                <a16:creationId xmlns:a16="http://schemas.microsoft.com/office/drawing/2014/main" id="{D57727ED-8C62-4702-9AF6-284EA86D77BA}"/>
              </a:ext>
            </a:extLst>
          </p:cNvPr>
          <p:cNvSpPr txBox="1"/>
          <p:nvPr/>
        </p:nvSpPr>
        <p:spPr>
          <a:xfrm>
            <a:off x="8537772" y="3477512"/>
            <a:ext cx="3311309" cy="800219"/>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Communication?</a:t>
            </a:r>
          </a:p>
          <a:p>
            <a:pPr algn="ctr"/>
            <a:r>
              <a:rPr lang="en-GB" sz="1400" i="1" dirty="0"/>
              <a:t>Les </a:t>
            </a:r>
            <a:r>
              <a:rPr lang="en-GB" sz="1400" i="1" dirty="0" err="1"/>
              <a:t>Chuchoteuses</a:t>
            </a:r>
            <a:r>
              <a:rPr lang="en-GB" sz="1400" i="1" dirty="0"/>
              <a:t>,</a:t>
            </a:r>
          </a:p>
          <a:p>
            <a:pPr algn="ctr"/>
            <a:r>
              <a:rPr lang="en-GB" sz="1400" i="1" dirty="0"/>
              <a:t>Rose-</a:t>
            </a:r>
            <a:r>
              <a:rPr lang="en-GB" sz="1400" i="1" dirty="0" err="1"/>
              <a:t>Aimée</a:t>
            </a:r>
            <a:r>
              <a:rPr lang="en-GB" sz="1400" i="1" dirty="0"/>
              <a:t> </a:t>
            </a:r>
            <a:r>
              <a:rPr lang="en-GB" sz="1400" i="1" cap="all" dirty="0" err="1"/>
              <a:t>B</a:t>
            </a:r>
            <a:r>
              <a:rPr lang="en-GB" sz="1400" i="1" dirty="0" err="1"/>
              <a:t>élanger</a:t>
            </a:r>
            <a:r>
              <a:rPr lang="en-GB" sz="1400" i="1" cap="all" dirty="0"/>
              <a:t>, </a:t>
            </a:r>
            <a:r>
              <a:rPr lang="en-GB" sz="1400" i="1" dirty="0"/>
              <a:t>Montréal, Canada</a:t>
            </a:r>
          </a:p>
        </p:txBody>
      </p:sp>
      <p:sp>
        <p:nvSpPr>
          <p:cNvPr id="22" name="TextBox 21">
            <a:extLst>
              <a:ext uri="{FF2B5EF4-FFF2-40B4-BE49-F238E27FC236}">
                <a16:creationId xmlns:a16="http://schemas.microsoft.com/office/drawing/2014/main" id="{B50B1D7B-D43B-480A-9614-78653759EC85}"/>
              </a:ext>
            </a:extLst>
          </p:cNvPr>
          <p:cNvSpPr txBox="1"/>
          <p:nvPr/>
        </p:nvSpPr>
        <p:spPr>
          <a:xfrm>
            <a:off x="1591119" y="3692956"/>
            <a:ext cx="3277047" cy="584775"/>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Socialisation?</a:t>
            </a:r>
          </a:p>
          <a:p>
            <a:pPr algn="ctr"/>
            <a:r>
              <a:rPr lang="en-GB" sz="1400" i="1" dirty="0"/>
              <a:t>Living statues on lunch break</a:t>
            </a:r>
          </a:p>
        </p:txBody>
      </p:sp>
      <p:sp>
        <p:nvSpPr>
          <p:cNvPr id="23" name="TextBox 22">
            <a:extLst>
              <a:ext uri="{FF2B5EF4-FFF2-40B4-BE49-F238E27FC236}">
                <a16:creationId xmlns:a16="http://schemas.microsoft.com/office/drawing/2014/main" id="{5C74272A-6326-4C8A-822D-EFC72B6EA229}"/>
              </a:ext>
            </a:extLst>
          </p:cNvPr>
          <p:cNvSpPr txBox="1"/>
          <p:nvPr/>
        </p:nvSpPr>
        <p:spPr>
          <a:xfrm>
            <a:off x="6739711" y="1064972"/>
            <a:ext cx="1552262" cy="1231106"/>
          </a:xfrm>
          <a:prstGeom prst="rect">
            <a:avLst/>
          </a:prstGeom>
          <a:noFill/>
        </p:spPr>
        <p:txBody>
          <a:bodyPr wrap="square" rtlCol="0">
            <a:spAutoFit/>
          </a:bodyPr>
          <a:lstStyle/>
          <a:p>
            <a:pPr algn="r"/>
            <a:r>
              <a:rPr lang="en-GB" dirty="0">
                <a:solidFill>
                  <a:srgbClr val="FF0000"/>
                </a:solidFill>
                <a:effectLst>
                  <a:outerShdw blurRad="38100" dist="38100" dir="2700000" algn="tl">
                    <a:srgbClr val="000000">
                      <a:alpha val="43137"/>
                    </a:srgbClr>
                  </a:outerShdw>
                </a:effectLst>
              </a:rPr>
              <a:t>Signalling?</a:t>
            </a:r>
          </a:p>
          <a:p>
            <a:pPr algn="r"/>
            <a:r>
              <a:rPr lang="en-US" sz="1400" i="1" dirty="0"/>
              <a:t>The Smoke Signal,</a:t>
            </a:r>
          </a:p>
          <a:p>
            <a:pPr algn="r"/>
            <a:r>
              <a:rPr lang="en-US" sz="1400" i="1" dirty="0"/>
              <a:t>Ellis Luis Burman,</a:t>
            </a:r>
          </a:p>
          <a:p>
            <a:pPr algn="r"/>
            <a:r>
              <a:rPr lang="en-US" sz="1400" i="1" dirty="0"/>
              <a:t>Pioneer's Park, Lincoln, Nebraska</a:t>
            </a:r>
          </a:p>
        </p:txBody>
      </p:sp>
      <p:sp>
        <p:nvSpPr>
          <p:cNvPr id="24" name="TextBox 23">
            <a:extLst>
              <a:ext uri="{FF2B5EF4-FFF2-40B4-BE49-F238E27FC236}">
                <a16:creationId xmlns:a16="http://schemas.microsoft.com/office/drawing/2014/main" id="{9BC63CBB-8015-4300-979B-5ACCFE4658CC}"/>
              </a:ext>
            </a:extLst>
          </p:cNvPr>
          <p:cNvSpPr txBox="1"/>
          <p:nvPr/>
        </p:nvSpPr>
        <p:spPr>
          <a:xfrm>
            <a:off x="4314662" y="1172694"/>
            <a:ext cx="1335525" cy="1015663"/>
          </a:xfrm>
          <a:prstGeom prst="rect">
            <a:avLst/>
          </a:prstGeom>
          <a:noFill/>
        </p:spPr>
        <p:txBody>
          <a:bodyPr wrap="square" rtlCol="0">
            <a:spAutoFit/>
          </a:bodyPr>
          <a:lstStyle/>
          <a:p>
            <a:r>
              <a:rPr lang="en-GB" dirty="0">
                <a:solidFill>
                  <a:srgbClr val="FF0000"/>
                </a:solidFill>
                <a:effectLst>
                  <a:outerShdw blurRad="38100" dist="38100" dir="2700000" algn="tl">
                    <a:srgbClr val="000000">
                      <a:alpha val="43137"/>
                    </a:srgbClr>
                  </a:outerShdw>
                </a:effectLst>
              </a:rPr>
              <a:t>Thinking?</a:t>
            </a:r>
          </a:p>
          <a:p>
            <a:r>
              <a:rPr lang="en-GB" sz="1400" i="1" dirty="0"/>
              <a:t>The Thinker, Auguste Rodin, Paris</a:t>
            </a:r>
          </a:p>
        </p:txBody>
      </p:sp>
      <p:pic>
        <p:nvPicPr>
          <p:cNvPr id="5" name="Picture 4">
            <a:extLst>
              <a:ext uri="{FF2B5EF4-FFF2-40B4-BE49-F238E27FC236}">
                <a16:creationId xmlns:a16="http://schemas.microsoft.com/office/drawing/2014/main" id="{32B9239A-9BA7-4F8B-B285-61D84A10D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273" y="221250"/>
            <a:ext cx="2623389" cy="2852936"/>
          </a:xfrm>
          <a:prstGeom prst="rect">
            <a:avLst/>
          </a:prstGeom>
        </p:spPr>
      </p:pic>
      <p:pic>
        <p:nvPicPr>
          <p:cNvPr id="7" name="Picture 6">
            <a:extLst>
              <a:ext uri="{FF2B5EF4-FFF2-40B4-BE49-F238E27FC236}">
                <a16:creationId xmlns:a16="http://schemas.microsoft.com/office/drawing/2014/main" id="{E8E9BA9F-668E-42E8-9DF4-84619BD43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334" y="-2549"/>
            <a:ext cx="2244100" cy="3366150"/>
          </a:xfrm>
          <a:prstGeom prst="rect">
            <a:avLst/>
          </a:prstGeom>
        </p:spPr>
      </p:pic>
      <p:pic>
        <p:nvPicPr>
          <p:cNvPr id="9" name="Picture 8">
            <a:extLst>
              <a:ext uri="{FF2B5EF4-FFF2-40B4-BE49-F238E27FC236}">
                <a16:creationId xmlns:a16="http://schemas.microsoft.com/office/drawing/2014/main" id="{4BAC1962-6B43-40E6-9937-B04194850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7772" y="4277731"/>
            <a:ext cx="3311309" cy="2486861"/>
          </a:xfrm>
          <a:prstGeom prst="rect">
            <a:avLst/>
          </a:prstGeom>
        </p:spPr>
      </p:pic>
      <p:pic>
        <p:nvPicPr>
          <p:cNvPr id="29" name="Picture 28">
            <a:extLst>
              <a:ext uri="{FF2B5EF4-FFF2-40B4-BE49-F238E27FC236}">
                <a16:creationId xmlns:a16="http://schemas.microsoft.com/office/drawing/2014/main" id="{EE8FD00D-0A44-4761-949E-CDCC515DA7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1119" y="4277731"/>
            <a:ext cx="3277047" cy="2182936"/>
          </a:xfrm>
          <a:prstGeom prst="rect">
            <a:avLst/>
          </a:prstGeom>
        </p:spPr>
      </p:pic>
      <p:pic>
        <p:nvPicPr>
          <p:cNvPr id="31" name="Picture 30">
            <a:extLst>
              <a:ext uri="{FF2B5EF4-FFF2-40B4-BE49-F238E27FC236}">
                <a16:creationId xmlns:a16="http://schemas.microsoft.com/office/drawing/2014/main" id="{27DEA9D9-8DEB-413D-AA24-C206A98CD8EF}"/>
              </a:ext>
            </a:extLst>
          </p:cNvPr>
          <p:cNvPicPr>
            <a:picLocks noChangeAspect="1"/>
          </p:cNvPicPr>
          <p:nvPr/>
        </p:nvPicPr>
        <p:blipFill rotWithShape="1">
          <a:blip r:embed="rId6">
            <a:extLst>
              <a:ext uri="{28A0092B-C50C-407E-A947-70E740481C1C}">
                <a14:useLocalDpi xmlns:a14="http://schemas.microsoft.com/office/drawing/2010/main" val="0"/>
              </a:ext>
            </a:extLst>
          </a:blip>
          <a:srcRect l="7361" t="6755" r="16316"/>
          <a:stretch/>
        </p:blipFill>
        <p:spPr>
          <a:xfrm>
            <a:off x="5064647" y="4087453"/>
            <a:ext cx="3384376" cy="2750025"/>
          </a:xfrm>
          <a:prstGeom prst="rect">
            <a:avLst/>
          </a:prstGeom>
        </p:spPr>
      </p:pic>
    </p:spTree>
    <p:extLst>
      <p:ext uri="{BB962C8B-B14F-4D97-AF65-F5344CB8AC3E}">
        <p14:creationId xmlns:p14="http://schemas.microsoft.com/office/powerpoint/2010/main" val="24990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Effect transition="in" filter="fade">
                                      <p:cBhvr>
                                        <p:cTn id="15" dur="750"/>
                                        <p:tgtEl>
                                          <p:spTgt spid="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750" fill="hold"/>
                                        <p:tgtEl>
                                          <p:spTgt spid="31"/>
                                        </p:tgtEl>
                                        <p:attrNameLst>
                                          <p:attrName>ppt_w</p:attrName>
                                        </p:attrNameLst>
                                      </p:cBhvr>
                                      <p:tavLst>
                                        <p:tav tm="0">
                                          <p:val>
                                            <p:fltVal val="0"/>
                                          </p:val>
                                        </p:tav>
                                        <p:tav tm="100000">
                                          <p:val>
                                            <p:strVal val="#ppt_w"/>
                                          </p:val>
                                        </p:tav>
                                      </p:tavLst>
                                    </p:anim>
                                    <p:anim calcmode="lin" valueType="num">
                                      <p:cBhvr>
                                        <p:cTn id="26" dur="750" fill="hold"/>
                                        <p:tgtEl>
                                          <p:spTgt spid="31"/>
                                        </p:tgtEl>
                                        <p:attrNameLst>
                                          <p:attrName>ppt_h</p:attrName>
                                        </p:attrNameLst>
                                      </p:cBhvr>
                                      <p:tavLst>
                                        <p:tav tm="0">
                                          <p:val>
                                            <p:fltVal val="0"/>
                                          </p:val>
                                        </p:tav>
                                        <p:tav tm="100000">
                                          <p:val>
                                            <p:strVal val="#ppt_h"/>
                                          </p:val>
                                        </p:tav>
                                      </p:tavLst>
                                    </p:anim>
                                    <p:animEffect transition="in" filter="fade">
                                      <p:cBhvr>
                                        <p:cTn id="27" dur="750"/>
                                        <p:tgtEl>
                                          <p:spTgt spid="31"/>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750" fill="hold"/>
                                        <p:tgtEl>
                                          <p:spTgt spid="29"/>
                                        </p:tgtEl>
                                        <p:attrNameLst>
                                          <p:attrName>ppt_w</p:attrName>
                                        </p:attrNameLst>
                                      </p:cBhvr>
                                      <p:tavLst>
                                        <p:tav tm="0">
                                          <p:val>
                                            <p:fltVal val="0"/>
                                          </p:val>
                                        </p:tav>
                                        <p:tav tm="100000">
                                          <p:val>
                                            <p:strVal val="#ppt_w"/>
                                          </p:val>
                                        </p:tav>
                                      </p:tavLst>
                                    </p:anim>
                                    <p:anim calcmode="lin" valueType="num">
                                      <p:cBhvr>
                                        <p:cTn id="32" dur="750" fill="hold"/>
                                        <p:tgtEl>
                                          <p:spTgt spid="29"/>
                                        </p:tgtEl>
                                        <p:attrNameLst>
                                          <p:attrName>ppt_h</p:attrName>
                                        </p:attrNameLst>
                                      </p:cBhvr>
                                      <p:tavLst>
                                        <p:tav tm="0">
                                          <p:val>
                                            <p:fltVal val="0"/>
                                          </p:val>
                                        </p:tav>
                                        <p:tav tm="100000">
                                          <p:val>
                                            <p:strVal val="#ppt_h"/>
                                          </p:val>
                                        </p:tav>
                                      </p:tavLst>
                                    </p:anim>
                                    <p:animEffect transition="in" filter="fade">
                                      <p:cBhvr>
                                        <p:cTn id="33" dur="750"/>
                                        <p:tgtEl>
                                          <p:spTgt spid="29"/>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750"/>
                                        <p:tgtEl>
                                          <p:spTgt spid="2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75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750"/>
                                        <p:tgtEl>
                                          <p:spTgt spid="2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75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EB35AD16-2C8D-47D6-9AB4-3A25DE1C18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7272" b="4905"/>
          <a:stretch/>
        </p:blipFill>
        <p:spPr>
          <a:xfrm>
            <a:off x="1546491" y="3010207"/>
            <a:ext cx="5400000" cy="3830245"/>
          </a:xfrm>
          <a:prstGeom prst="rect">
            <a:avLst/>
          </a:prstGeom>
        </p:spPr>
      </p:pic>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37272" b="4905"/>
          <a:stretch/>
        </p:blipFill>
        <p:spPr>
          <a:xfrm>
            <a:off x="6689322" y="116379"/>
            <a:ext cx="5400000" cy="3830245"/>
          </a:xfrm>
          <a:prstGeom prst="rect">
            <a:avLst/>
          </a:prstGeom>
        </p:spPr>
      </p:pic>
      <p:cxnSp>
        <p:nvCxnSpPr>
          <p:cNvPr id="14" name="Straight Arrow Connector 13"/>
          <p:cNvCxnSpPr>
            <a:cxnSpLocks/>
            <a:stCxn id="6" idx="3"/>
            <a:endCxn id="8" idx="1"/>
          </p:cNvCxnSpPr>
          <p:nvPr/>
        </p:nvCxnSpPr>
        <p:spPr>
          <a:xfrm>
            <a:off x="7674151" y="1491477"/>
            <a:ext cx="458070" cy="31559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How does language work?</a:t>
            </a:r>
          </a:p>
        </p:txBody>
      </p:sp>
      <p:sp>
        <p:nvSpPr>
          <p:cNvPr id="4" name="TextBox 4"/>
          <p:cNvSpPr txBox="1">
            <a:spLocks noChangeArrowheads="1"/>
          </p:cNvSpPr>
          <p:nvPr/>
        </p:nvSpPr>
        <p:spPr bwMode="auto">
          <a:xfrm>
            <a:off x="7992174" y="5064819"/>
            <a:ext cx="3360371" cy="923330"/>
          </a:xfrm>
          <a:prstGeom prst="rect">
            <a:avLst/>
          </a:prstGeom>
          <a:noFill/>
          <a:ln w="9525">
            <a:noFill/>
            <a:miter lim="800000"/>
            <a:headEnd/>
            <a:tailEnd/>
          </a:ln>
        </p:spPr>
        <p:txBody>
          <a:bodyPr wrap="square">
            <a:spAutoFit/>
          </a:bodyPr>
          <a:lstStyle/>
          <a:p>
            <a:pPr algn="ctr"/>
            <a:r>
              <a:rPr lang="en-GB" b="1" dirty="0">
                <a:solidFill>
                  <a:srgbClr val="0070C0"/>
                </a:solidFill>
              </a:rPr>
              <a:t>A simplistic view of the features involved in language production and reception</a:t>
            </a:r>
          </a:p>
        </p:txBody>
      </p:sp>
      <p:cxnSp>
        <p:nvCxnSpPr>
          <p:cNvPr id="15" name="Straight Arrow Connector 14"/>
          <p:cNvCxnSpPr>
            <a:cxnSpLocks/>
            <a:stCxn id="6" idx="3"/>
            <a:endCxn id="11" idx="1"/>
          </p:cNvCxnSpPr>
          <p:nvPr/>
        </p:nvCxnSpPr>
        <p:spPr>
          <a:xfrm>
            <a:off x="7674151" y="1491477"/>
            <a:ext cx="935350" cy="1141180"/>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cxnSpLocks/>
            <a:stCxn id="6" idx="3"/>
            <a:endCxn id="9" idx="1"/>
          </p:cNvCxnSpPr>
          <p:nvPr/>
        </p:nvCxnSpPr>
        <p:spPr>
          <a:xfrm>
            <a:off x="7674151" y="1491477"/>
            <a:ext cx="130908" cy="741415"/>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cxnSpLocks/>
            <a:stCxn id="6" idx="3"/>
            <a:endCxn id="10" idx="1"/>
          </p:cNvCxnSpPr>
          <p:nvPr/>
        </p:nvCxnSpPr>
        <p:spPr>
          <a:xfrm>
            <a:off x="7674151" y="1491477"/>
            <a:ext cx="1866264" cy="709722"/>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cxnSpLocks/>
            <a:stCxn id="6" idx="3"/>
            <a:endCxn id="7" idx="1"/>
          </p:cNvCxnSpPr>
          <p:nvPr/>
        </p:nvCxnSpPr>
        <p:spPr>
          <a:xfrm>
            <a:off x="7674151" y="1491477"/>
            <a:ext cx="2171039" cy="209724"/>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cxnSpLocks/>
            <a:stCxn id="8" idx="0"/>
            <a:endCxn id="12" idx="2"/>
          </p:cNvCxnSpPr>
          <p:nvPr/>
        </p:nvCxnSpPr>
        <p:spPr>
          <a:xfrm flipV="1">
            <a:off x="8538016" y="1109392"/>
            <a:ext cx="789174" cy="517628"/>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p:cNvCxnSpPr>
            <a:cxnSpLocks/>
            <a:stCxn id="11" idx="0"/>
            <a:endCxn id="12" idx="2"/>
          </p:cNvCxnSpPr>
          <p:nvPr/>
        </p:nvCxnSpPr>
        <p:spPr>
          <a:xfrm flipV="1">
            <a:off x="9204251" y="1109392"/>
            <a:ext cx="122939" cy="1343209"/>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p:cNvCxnSpPr>
            <a:cxnSpLocks/>
            <a:stCxn id="7" idx="0"/>
            <a:endCxn id="12" idx="2"/>
          </p:cNvCxnSpPr>
          <p:nvPr/>
        </p:nvCxnSpPr>
        <p:spPr>
          <a:xfrm flipH="1" flipV="1">
            <a:off x="9327190" y="1109392"/>
            <a:ext cx="1069612" cy="411753"/>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p:cNvCxnSpPr>
            <a:cxnSpLocks/>
            <a:stCxn id="9" idx="0"/>
            <a:endCxn id="12" idx="2"/>
          </p:cNvCxnSpPr>
          <p:nvPr/>
        </p:nvCxnSpPr>
        <p:spPr>
          <a:xfrm flipV="1">
            <a:off x="8210854" y="1109392"/>
            <a:ext cx="1116336" cy="943444"/>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38" name="Straight Arrow Connector 37"/>
          <p:cNvCxnSpPr>
            <a:cxnSpLocks/>
            <a:stCxn id="10" idx="0"/>
            <a:endCxn id="12" idx="2"/>
          </p:cNvCxnSpPr>
          <p:nvPr/>
        </p:nvCxnSpPr>
        <p:spPr>
          <a:xfrm flipH="1" flipV="1">
            <a:off x="9327190" y="1109392"/>
            <a:ext cx="749795" cy="911751"/>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6" name="Flowchart: Alternate Process 5"/>
          <p:cNvSpPr/>
          <p:nvPr/>
        </p:nvSpPr>
        <p:spPr>
          <a:xfrm>
            <a:off x="6667269" y="1311421"/>
            <a:ext cx="1006882" cy="36011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70C0"/>
                </a:solidFill>
              </a:rPr>
              <a:t>Intention</a:t>
            </a:r>
          </a:p>
        </p:txBody>
      </p:sp>
      <p:sp>
        <p:nvSpPr>
          <p:cNvPr id="8" name="Flowchart: Alternate Process 7"/>
          <p:cNvSpPr/>
          <p:nvPr/>
        </p:nvSpPr>
        <p:spPr>
          <a:xfrm>
            <a:off x="8132221" y="1627020"/>
            <a:ext cx="811589"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Lexis</a:t>
            </a:r>
          </a:p>
        </p:txBody>
      </p:sp>
      <p:sp>
        <p:nvSpPr>
          <p:cNvPr id="11" name="Flowchart: Alternate Process 10"/>
          <p:cNvSpPr/>
          <p:nvPr/>
        </p:nvSpPr>
        <p:spPr>
          <a:xfrm>
            <a:off x="8609501" y="2452601"/>
            <a:ext cx="1189499"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Phonology</a:t>
            </a:r>
          </a:p>
        </p:txBody>
      </p:sp>
      <p:sp>
        <p:nvSpPr>
          <p:cNvPr id="9" name="Flowchart: Alternate Process 8"/>
          <p:cNvSpPr/>
          <p:nvPr/>
        </p:nvSpPr>
        <p:spPr>
          <a:xfrm>
            <a:off x="7805059" y="2052836"/>
            <a:ext cx="811589"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Syntax</a:t>
            </a:r>
          </a:p>
        </p:txBody>
      </p:sp>
      <p:sp>
        <p:nvSpPr>
          <p:cNvPr id="10" name="Flowchart: Alternate Process 9"/>
          <p:cNvSpPr/>
          <p:nvPr/>
        </p:nvSpPr>
        <p:spPr>
          <a:xfrm>
            <a:off x="9540415" y="2021143"/>
            <a:ext cx="1073139"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Grammar</a:t>
            </a:r>
          </a:p>
        </p:txBody>
      </p:sp>
      <p:sp>
        <p:nvSpPr>
          <p:cNvPr id="7" name="Flowchart: Alternate Process 6"/>
          <p:cNvSpPr/>
          <p:nvPr/>
        </p:nvSpPr>
        <p:spPr>
          <a:xfrm>
            <a:off x="9845190" y="1521145"/>
            <a:ext cx="1103223"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Semantics</a:t>
            </a:r>
          </a:p>
        </p:txBody>
      </p:sp>
      <p:sp>
        <p:nvSpPr>
          <p:cNvPr id="12" name="Rounded Rectangle 11"/>
          <p:cNvSpPr/>
          <p:nvPr/>
        </p:nvSpPr>
        <p:spPr>
          <a:xfrm>
            <a:off x="8795070" y="325540"/>
            <a:ext cx="1064239" cy="783852"/>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B050"/>
                </a:solidFill>
              </a:rPr>
              <a:t>Motor Control Area</a:t>
            </a:r>
          </a:p>
        </p:txBody>
      </p:sp>
      <p:cxnSp>
        <p:nvCxnSpPr>
          <p:cNvPr id="133" name="Straight Arrow Connector 132">
            <a:extLst>
              <a:ext uri="{FF2B5EF4-FFF2-40B4-BE49-F238E27FC236}">
                <a16:creationId xmlns:a16="http://schemas.microsoft.com/office/drawing/2014/main" id="{9D4E3F8F-FB63-43E1-814A-E3EF46506042}"/>
              </a:ext>
            </a:extLst>
          </p:cNvPr>
          <p:cNvCxnSpPr>
            <a:cxnSpLocks/>
            <a:stCxn id="12" idx="1"/>
            <a:endCxn id="137" idx="6"/>
          </p:cNvCxnSpPr>
          <p:nvPr/>
        </p:nvCxnSpPr>
        <p:spPr>
          <a:xfrm flipH="1">
            <a:off x="5191500" y="717466"/>
            <a:ext cx="3603570" cy="800259"/>
          </a:xfrm>
          <a:prstGeom prst="straightConnector1">
            <a:avLst/>
          </a:prstGeom>
          <a:ln w="63500">
            <a:solidFill>
              <a:srgbClr val="C00000"/>
            </a:solidFill>
            <a:tailEnd type="triangle"/>
          </a:ln>
        </p:spPr>
        <p:style>
          <a:lnRef idx="1">
            <a:schemeClr val="accent6"/>
          </a:lnRef>
          <a:fillRef idx="0">
            <a:schemeClr val="accent6"/>
          </a:fillRef>
          <a:effectRef idx="0">
            <a:schemeClr val="accent6"/>
          </a:effectRef>
          <a:fontRef idx="minor">
            <a:schemeClr val="tx1"/>
          </a:fontRef>
        </p:style>
      </p:cxnSp>
      <p:sp>
        <p:nvSpPr>
          <p:cNvPr id="137" name="Flowchart: Connector 136">
            <a:extLst>
              <a:ext uri="{FF2B5EF4-FFF2-40B4-BE49-F238E27FC236}">
                <a16:creationId xmlns:a16="http://schemas.microsoft.com/office/drawing/2014/main" id="{8E2D34F1-7238-41F8-AF7D-4CEEF65ECFF7}"/>
              </a:ext>
            </a:extLst>
          </p:cNvPr>
          <p:cNvSpPr/>
          <p:nvPr/>
        </p:nvSpPr>
        <p:spPr>
          <a:xfrm>
            <a:off x="2279575" y="361575"/>
            <a:ext cx="2911925" cy="23123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Signal</a:t>
            </a:r>
          </a:p>
          <a:p>
            <a:pPr algn="ctr"/>
            <a:endParaRPr lang="en-GB" sz="2400" b="1" dirty="0"/>
          </a:p>
          <a:p>
            <a:pPr algn="ctr"/>
            <a:endParaRPr lang="en-GB" sz="2400" b="1" dirty="0"/>
          </a:p>
        </p:txBody>
      </p:sp>
      <p:cxnSp>
        <p:nvCxnSpPr>
          <p:cNvPr id="139" name="Straight Arrow Connector 138">
            <a:extLst>
              <a:ext uri="{FF2B5EF4-FFF2-40B4-BE49-F238E27FC236}">
                <a16:creationId xmlns:a16="http://schemas.microsoft.com/office/drawing/2014/main" id="{A5F7201B-8E78-4356-B74E-62C4330A9770}"/>
              </a:ext>
            </a:extLst>
          </p:cNvPr>
          <p:cNvCxnSpPr>
            <a:cxnSpLocks/>
            <a:stCxn id="137" idx="4"/>
            <a:endCxn id="155" idx="0"/>
          </p:cNvCxnSpPr>
          <p:nvPr/>
        </p:nvCxnSpPr>
        <p:spPr>
          <a:xfrm>
            <a:off x="3735538" y="2673875"/>
            <a:ext cx="325882" cy="2672554"/>
          </a:xfrm>
          <a:prstGeom prst="straightConnector1">
            <a:avLst/>
          </a:prstGeom>
          <a:ln w="63500">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143" name="Straight Arrow Connector 142">
            <a:extLst>
              <a:ext uri="{FF2B5EF4-FFF2-40B4-BE49-F238E27FC236}">
                <a16:creationId xmlns:a16="http://schemas.microsoft.com/office/drawing/2014/main" id="{2F68D0A0-7977-4B29-9A86-8B427FCA0718}"/>
              </a:ext>
            </a:extLst>
          </p:cNvPr>
          <p:cNvCxnSpPr>
            <a:cxnSpLocks/>
            <a:stCxn id="154" idx="1"/>
            <a:endCxn id="153" idx="3"/>
          </p:cNvCxnSpPr>
          <p:nvPr/>
        </p:nvCxnSpPr>
        <p:spPr>
          <a:xfrm flipH="1" flipV="1">
            <a:off x="2531320" y="4285213"/>
            <a:ext cx="461324" cy="36336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C32A436C-33DA-4B3E-B150-BA7E918A4E4E}"/>
              </a:ext>
            </a:extLst>
          </p:cNvPr>
          <p:cNvCxnSpPr>
            <a:cxnSpLocks/>
            <a:stCxn id="159" idx="2"/>
            <a:endCxn id="154" idx="0"/>
          </p:cNvCxnSpPr>
          <p:nvPr/>
        </p:nvCxnSpPr>
        <p:spPr>
          <a:xfrm flipH="1">
            <a:off x="3398439" y="4188378"/>
            <a:ext cx="725611" cy="280148"/>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49" name="Straight Arrow Connector 148">
            <a:extLst>
              <a:ext uri="{FF2B5EF4-FFF2-40B4-BE49-F238E27FC236}">
                <a16:creationId xmlns:a16="http://schemas.microsoft.com/office/drawing/2014/main" id="{7C6C0F2D-6360-4EB2-A791-B84478DE6301}"/>
              </a:ext>
            </a:extLst>
          </p:cNvPr>
          <p:cNvCxnSpPr>
            <a:cxnSpLocks/>
            <a:stCxn id="155" idx="0"/>
            <a:endCxn id="159" idx="2"/>
          </p:cNvCxnSpPr>
          <p:nvPr/>
        </p:nvCxnSpPr>
        <p:spPr>
          <a:xfrm flipV="1">
            <a:off x="4061420" y="4188378"/>
            <a:ext cx="62630" cy="1158051"/>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50" name="Straight Arrow Connector 149">
            <a:extLst>
              <a:ext uri="{FF2B5EF4-FFF2-40B4-BE49-F238E27FC236}">
                <a16:creationId xmlns:a16="http://schemas.microsoft.com/office/drawing/2014/main" id="{3FECA74D-0301-41B5-8EAD-7FB8F94211E9}"/>
              </a:ext>
            </a:extLst>
          </p:cNvPr>
          <p:cNvCxnSpPr>
            <a:cxnSpLocks/>
            <a:stCxn id="159" idx="2"/>
            <a:endCxn id="158" idx="0"/>
          </p:cNvCxnSpPr>
          <p:nvPr/>
        </p:nvCxnSpPr>
        <p:spPr>
          <a:xfrm>
            <a:off x="4124050" y="4188378"/>
            <a:ext cx="1129921" cy="226595"/>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51" name="Straight Arrow Connector 150">
            <a:extLst>
              <a:ext uri="{FF2B5EF4-FFF2-40B4-BE49-F238E27FC236}">
                <a16:creationId xmlns:a16="http://schemas.microsoft.com/office/drawing/2014/main" id="{348C710B-9C7F-4E11-BFBB-3C190A88295F}"/>
              </a:ext>
            </a:extLst>
          </p:cNvPr>
          <p:cNvCxnSpPr>
            <a:cxnSpLocks/>
            <a:stCxn id="159" idx="2"/>
            <a:endCxn id="156" idx="0"/>
          </p:cNvCxnSpPr>
          <p:nvPr/>
        </p:nvCxnSpPr>
        <p:spPr>
          <a:xfrm flipH="1">
            <a:off x="3086891" y="4188378"/>
            <a:ext cx="1037159" cy="757076"/>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52" name="Straight Arrow Connector 151">
            <a:extLst>
              <a:ext uri="{FF2B5EF4-FFF2-40B4-BE49-F238E27FC236}">
                <a16:creationId xmlns:a16="http://schemas.microsoft.com/office/drawing/2014/main" id="{B0489A6E-4A45-4521-B3BD-BFAFBCEA9E6C}"/>
              </a:ext>
            </a:extLst>
          </p:cNvPr>
          <p:cNvCxnSpPr>
            <a:cxnSpLocks/>
            <a:stCxn id="159" idx="2"/>
            <a:endCxn id="157" idx="0"/>
          </p:cNvCxnSpPr>
          <p:nvPr/>
        </p:nvCxnSpPr>
        <p:spPr>
          <a:xfrm>
            <a:off x="4124050" y="4188378"/>
            <a:ext cx="810104" cy="726593"/>
          </a:xfrm>
          <a:prstGeom prst="straightConnector1">
            <a:avLst/>
          </a:prstGeom>
          <a:ln w="6350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159" name="Rounded Rectangle 11">
            <a:extLst>
              <a:ext uri="{FF2B5EF4-FFF2-40B4-BE49-F238E27FC236}">
                <a16:creationId xmlns:a16="http://schemas.microsoft.com/office/drawing/2014/main" id="{73CC8E39-B7A2-4785-8FFE-8AB55E531F04}"/>
              </a:ext>
            </a:extLst>
          </p:cNvPr>
          <p:cNvSpPr/>
          <p:nvPr/>
        </p:nvSpPr>
        <p:spPr>
          <a:xfrm>
            <a:off x="3591930" y="2954023"/>
            <a:ext cx="1064239" cy="1234355"/>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B050"/>
                </a:solidFill>
              </a:rPr>
              <a:t>Motor Control Area</a:t>
            </a:r>
          </a:p>
          <a:p>
            <a:pPr algn="ctr"/>
            <a:r>
              <a:rPr lang="en-GB" sz="1600" dirty="0">
                <a:solidFill>
                  <a:srgbClr val="00B050"/>
                </a:solidFill>
              </a:rPr>
              <a:t>(Mirror Neurons)</a:t>
            </a:r>
          </a:p>
        </p:txBody>
      </p:sp>
      <p:sp>
        <p:nvSpPr>
          <p:cNvPr id="45" name="Flowchart: Connector 44">
            <a:extLst>
              <a:ext uri="{FF2B5EF4-FFF2-40B4-BE49-F238E27FC236}">
                <a16:creationId xmlns:a16="http://schemas.microsoft.com/office/drawing/2014/main" id="{8F9C4FAA-0956-4FB9-98F5-D828ACBD448E}"/>
              </a:ext>
            </a:extLst>
          </p:cNvPr>
          <p:cNvSpPr/>
          <p:nvPr/>
        </p:nvSpPr>
        <p:spPr>
          <a:xfrm>
            <a:off x="2783632" y="1491477"/>
            <a:ext cx="1871300" cy="889777"/>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a:t>Message</a:t>
            </a:r>
          </a:p>
        </p:txBody>
      </p:sp>
      <p:cxnSp>
        <p:nvCxnSpPr>
          <p:cNvPr id="147" name="Straight Arrow Connector 146">
            <a:extLst>
              <a:ext uri="{FF2B5EF4-FFF2-40B4-BE49-F238E27FC236}">
                <a16:creationId xmlns:a16="http://schemas.microsoft.com/office/drawing/2014/main" id="{6531430B-8922-448F-A8BB-97E08926DF94}"/>
              </a:ext>
            </a:extLst>
          </p:cNvPr>
          <p:cNvCxnSpPr>
            <a:cxnSpLocks/>
            <a:stCxn id="158" idx="1"/>
            <a:endCxn id="153" idx="3"/>
          </p:cNvCxnSpPr>
          <p:nvPr/>
        </p:nvCxnSpPr>
        <p:spPr>
          <a:xfrm flipH="1" flipV="1">
            <a:off x="2531320" y="4285213"/>
            <a:ext cx="2171039" cy="309816"/>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88C235DC-E105-48E5-BBF9-681BBD4EDE7C}"/>
              </a:ext>
            </a:extLst>
          </p:cNvPr>
          <p:cNvCxnSpPr>
            <a:cxnSpLocks/>
            <a:stCxn id="157" idx="1"/>
            <a:endCxn id="153" idx="3"/>
          </p:cNvCxnSpPr>
          <p:nvPr/>
        </p:nvCxnSpPr>
        <p:spPr>
          <a:xfrm flipH="1" flipV="1">
            <a:off x="2531320" y="4285213"/>
            <a:ext cx="1866264" cy="809814"/>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5534EB27-C459-48D0-87B6-CB3CA01D4DF5}"/>
              </a:ext>
            </a:extLst>
          </p:cNvPr>
          <p:cNvCxnSpPr>
            <a:cxnSpLocks/>
            <a:stCxn id="155" idx="1"/>
            <a:endCxn id="153" idx="3"/>
          </p:cNvCxnSpPr>
          <p:nvPr/>
        </p:nvCxnSpPr>
        <p:spPr>
          <a:xfrm flipH="1" flipV="1">
            <a:off x="2531320" y="4285213"/>
            <a:ext cx="935350" cy="1241272"/>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230C37BE-B016-4D91-8689-7B76CD24B830}"/>
              </a:ext>
            </a:extLst>
          </p:cNvPr>
          <p:cNvCxnSpPr>
            <a:cxnSpLocks/>
            <a:stCxn id="156" idx="1"/>
            <a:endCxn id="153" idx="3"/>
          </p:cNvCxnSpPr>
          <p:nvPr/>
        </p:nvCxnSpPr>
        <p:spPr>
          <a:xfrm flipH="1" flipV="1">
            <a:off x="2531320" y="4285213"/>
            <a:ext cx="149776" cy="840297"/>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154" name="Flowchart: Alternate Process 153">
            <a:extLst>
              <a:ext uri="{FF2B5EF4-FFF2-40B4-BE49-F238E27FC236}">
                <a16:creationId xmlns:a16="http://schemas.microsoft.com/office/drawing/2014/main" id="{D10C5594-4F70-4527-A929-12FBEEF81ABD}"/>
              </a:ext>
            </a:extLst>
          </p:cNvPr>
          <p:cNvSpPr/>
          <p:nvPr/>
        </p:nvSpPr>
        <p:spPr>
          <a:xfrm>
            <a:off x="2992644" y="4468526"/>
            <a:ext cx="811589"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Lexis</a:t>
            </a:r>
          </a:p>
        </p:txBody>
      </p:sp>
      <p:sp>
        <p:nvSpPr>
          <p:cNvPr id="156" name="Flowchart: Alternate Process 155">
            <a:extLst>
              <a:ext uri="{FF2B5EF4-FFF2-40B4-BE49-F238E27FC236}">
                <a16:creationId xmlns:a16="http://schemas.microsoft.com/office/drawing/2014/main" id="{B5CEC644-CDCC-4D20-83D0-470208AC3210}"/>
              </a:ext>
            </a:extLst>
          </p:cNvPr>
          <p:cNvSpPr/>
          <p:nvPr/>
        </p:nvSpPr>
        <p:spPr>
          <a:xfrm>
            <a:off x="2681096" y="4945454"/>
            <a:ext cx="811589"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Syntax</a:t>
            </a:r>
          </a:p>
        </p:txBody>
      </p:sp>
      <p:sp>
        <p:nvSpPr>
          <p:cNvPr id="158" name="Flowchart: Alternate Process 157">
            <a:extLst>
              <a:ext uri="{FF2B5EF4-FFF2-40B4-BE49-F238E27FC236}">
                <a16:creationId xmlns:a16="http://schemas.microsoft.com/office/drawing/2014/main" id="{4BD693C6-7D23-4D22-8278-6E936494FBD5}"/>
              </a:ext>
            </a:extLst>
          </p:cNvPr>
          <p:cNvSpPr/>
          <p:nvPr/>
        </p:nvSpPr>
        <p:spPr>
          <a:xfrm>
            <a:off x="4702359" y="4414973"/>
            <a:ext cx="1103223"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Semantics</a:t>
            </a:r>
          </a:p>
        </p:txBody>
      </p:sp>
      <p:sp>
        <p:nvSpPr>
          <p:cNvPr id="157" name="Flowchart: Alternate Process 156">
            <a:extLst>
              <a:ext uri="{FF2B5EF4-FFF2-40B4-BE49-F238E27FC236}">
                <a16:creationId xmlns:a16="http://schemas.microsoft.com/office/drawing/2014/main" id="{6D141626-C355-40B7-9744-8E6A68A9EC42}"/>
              </a:ext>
            </a:extLst>
          </p:cNvPr>
          <p:cNvSpPr/>
          <p:nvPr/>
        </p:nvSpPr>
        <p:spPr>
          <a:xfrm>
            <a:off x="4397584" y="4914971"/>
            <a:ext cx="1073139"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Grammar</a:t>
            </a:r>
          </a:p>
        </p:txBody>
      </p:sp>
      <p:sp>
        <p:nvSpPr>
          <p:cNvPr id="155" name="Flowchart: Alternate Process 154">
            <a:extLst>
              <a:ext uri="{FF2B5EF4-FFF2-40B4-BE49-F238E27FC236}">
                <a16:creationId xmlns:a16="http://schemas.microsoft.com/office/drawing/2014/main" id="{8AF6728B-5DD0-4145-B042-C4BD66DA559E}"/>
              </a:ext>
            </a:extLst>
          </p:cNvPr>
          <p:cNvSpPr/>
          <p:nvPr/>
        </p:nvSpPr>
        <p:spPr>
          <a:xfrm>
            <a:off x="3466670" y="5346429"/>
            <a:ext cx="1189499" cy="360111"/>
          </a:xfrm>
          <a:prstGeom prst="flowChartAlternateProcess">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rPr>
              <a:t>Phonology</a:t>
            </a:r>
          </a:p>
        </p:txBody>
      </p:sp>
      <p:sp>
        <p:nvSpPr>
          <p:cNvPr id="153" name="Flowchart: Alternate Process 152">
            <a:extLst>
              <a:ext uri="{FF2B5EF4-FFF2-40B4-BE49-F238E27FC236}">
                <a16:creationId xmlns:a16="http://schemas.microsoft.com/office/drawing/2014/main" id="{E571CA3C-1313-47A3-A55D-D2C1BE60A328}"/>
              </a:ext>
            </a:extLst>
          </p:cNvPr>
          <p:cNvSpPr/>
          <p:nvPr/>
        </p:nvSpPr>
        <p:spPr>
          <a:xfrm>
            <a:off x="1524438" y="4005065"/>
            <a:ext cx="1006882" cy="56029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70C0"/>
                </a:solidFill>
              </a:rPr>
              <a:t>Under-standing</a:t>
            </a:r>
          </a:p>
        </p:txBody>
      </p:sp>
    </p:spTree>
    <p:extLst>
      <p:ext uri="{BB962C8B-B14F-4D97-AF65-F5344CB8AC3E}">
        <p14:creationId xmlns:p14="http://schemas.microsoft.com/office/powerpoint/2010/main" val="23300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75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75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par>
                                <p:cTn id="20" presetID="2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750"/>
                                        <p:tgtEl>
                                          <p:spTgt spid="19"/>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fltVal val="0"/>
                                          </p:val>
                                        </p:tav>
                                        <p:tav tm="100000">
                                          <p:val>
                                            <p:strVal val="#ppt_w"/>
                                          </p:val>
                                        </p:tav>
                                      </p:tavLst>
                                    </p:anim>
                                    <p:anim calcmode="lin" valueType="num">
                                      <p:cBhvr>
                                        <p:cTn id="30" dur="750" fill="hold"/>
                                        <p:tgtEl>
                                          <p:spTgt spid="8"/>
                                        </p:tgtEl>
                                        <p:attrNameLst>
                                          <p:attrName>ppt_h</p:attrName>
                                        </p:attrNameLst>
                                      </p:cBhvr>
                                      <p:tavLst>
                                        <p:tav tm="0">
                                          <p:val>
                                            <p:fltVal val="0"/>
                                          </p:val>
                                        </p:tav>
                                        <p:tav tm="100000">
                                          <p:val>
                                            <p:strVal val="#ppt_h"/>
                                          </p:val>
                                        </p:tav>
                                      </p:tavLst>
                                    </p:anim>
                                    <p:animEffect transition="in" filter="fade">
                                      <p:cBhvr>
                                        <p:cTn id="31" dur="75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Effect transition="in" filter="fade">
                                      <p:cBhvr>
                                        <p:cTn id="36" dur="75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750" fill="hold"/>
                                        <p:tgtEl>
                                          <p:spTgt spid="9"/>
                                        </p:tgtEl>
                                        <p:attrNameLst>
                                          <p:attrName>ppt_w</p:attrName>
                                        </p:attrNameLst>
                                      </p:cBhvr>
                                      <p:tavLst>
                                        <p:tav tm="0">
                                          <p:val>
                                            <p:fltVal val="0"/>
                                          </p:val>
                                        </p:tav>
                                        <p:tav tm="100000">
                                          <p:val>
                                            <p:strVal val="#ppt_w"/>
                                          </p:val>
                                        </p:tav>
                                      </p:tavLst>
                                    </p:anim>
                                    <p:anim calcmode="lin" valueType="num">
                                      <p:cBhvr>
                                        <p:cTn id="40" dur="750" fill="hold"/>
                                        <p:tgtEl>
                                          <p:spTgt spid="9"/>
                                        </p:tgtEl>
                                        <p:attrNameLst>
                                          <p:attrName>ppt_h</p:attrName>
                                        </p:attrNameLst>
                                      </p:cBhvr>
                                      <p:tavLst>
                                        <p:tav tm="0">
                                          <p:val>
                                            <p:fltVal val="0"/>
                                          </p:val>
                                        </p:tav>
                                        <p:tav tm="100000">
                                          <p:val>
                                            <p:strVal val="#ppt_h"/>
                                          </p:val>
                                        </p:tav>
                                      </p:tavLst>
                                    </p:anim>
                                    <p:animEffect transition="in" filter="fade">
                                      <p:cBhvr>
                                        <p:cTn id="41" dur="75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750" fill="hold"/>
                                        <p:tgtEl>
                                          <p:spTgt spid="7"/>
                                        </p:tgtEl>
                                        <p:attrNameLst>
                                          <p:attrName>ppt_w</p:attrName>
                                        </p:attrNameLst>
                                      </p:cBhvr>
                                      <p:tavLst>
                                        <p:tav tm="0">
                                          <p:val>
                                            <p:fltVal val="0"/>
                                          </p:val>
                                        </p:tav>
                                        <p:tav tm="100000">
                                          <p:val>
                                            <p:strVal val="#ppt_w"/>
                                          </p:val>
                                        </p:tav>
                                      </p:tavLst>
                                    </p:anim>
                                    <p:anim calcmode="lin" valueType="num">
                                      <p:cBhvr>
                                        <p:cTn id="50" dur="750" fill="hold"/>
                                        <p:tgtEl>
                                          <p:spTgt spid="7"/>
                                        </p:tgtEl>
                                        <p:attrNameLst>
                                          <p:attrName>ppt_h</p:attrName>
                                        </p:attrNameLst>
                                      </p:cBhvr>
                                      <p:tavLst>
                                        <p:tav tm="0">
                                          <p:val>
                                            <p:fltVal val="0"/>
                                          </p:val>
                                        </p:tav>
                                        <p:tav tm="100000">
                                          <p:val>
                                            <p:strVal val="#ppt_h"/>
                                          </p:val>
                                        </p:tav>
                                      </p:tavLst>
                                    </p:anim>
                                    <p:animEffect transition="in" filter="fade">
                                      <p:cBhvr>
                                        <p:cTn id="51" dur="750"/>
                                        <p:tgtEl>
                                          <p:spTgt spid="7"/>
                                        </p:tgtEl>
                                      </p:cBhvr>
                                    </p:animEffect>
                                  </p:childTnLst>
                                </p:cTn>
                              </p:par>
                            </p:childTnLst>
                          </p:cTn>
                        </p:par>
                        <p:par>
                          <p:cTn id="52" fill="hold">
                            <p:stCondLst>
                              <p:cond delay="225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750"/>
                                        <p:tgtEl>
                                          <p:spTgt spid="30"/>
                                        </p:tgtEl>
                                      </p:cBhvr>
                                    </p:animEffect>
                                  </p:childTnLst>
                                </p:cTn>
                              </p:par>
                              <p:par>
                                <p:cTn id="59" presetID="22" presetClass="entr" presetSubtype="4"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750"/>
                                        <p:tgtEl>
                                          <p:spTgt spid="38"/>
                                        </p:tgtEl>
                                      </p:cBhvr>
                                    </p:animEffect>
                                  </p:childTnLst>
                                </p:cTn>
                              </p:par>
                              <p:par>
                                <p:cTn id="62" presetID="22" presetClass="entr" presetSubtype="8"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750"/>
                                        <p:tgtEl>
                                          <p:spTgt spid="34"/>
                                        </p:tgtEl>
                                      </p:cBhvr>
                                    </p:animEffect>
                                  </p:childTnLst>
                                </p:cTn>
                              </p:par>
                              <p:par>
                                <p:cTn id="65" presetID="22" presetClass="entr" presetSubtype="2"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right)">
                                      <p:cBhvr>
                                        <p:cTn id="67" dur="750"/>
                                        <p:tgtEl>
                                          <p:spTgt spid="32"/>
                                        </p:tgtEl>
                                      </p:cBhvr>
                                    </p:animEffect>
                                  </p:childTnLst>
                                </p:cTn>
                              </p:par>
                            </p:childTnLst>
                          </p:cTn>
                        </p:par>
                        <p:par>
                          <p:cTn id="68" fill="hold">
                            <p:stCondLst>
                              <p:cond delay="3000"/>
                            </p:stCondLst>
                            <p:childTnLst>
                              <p:par>
                                <p:cTn id="69" presetID="53" presetClass="entr" presetSubtype="16"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750" fill="hold"/>
                                        <p:tgtEl>
                                          <p:spTgt spid="12"/>
                                        </p:tgtEl>
                                        <p:attrNameLst>
                                          <p:attrName>ppt_w</p:attrName>
                                        </p:attrNameLst>
                                      </p:cBhvr>
                                      <p:tavLst>
                                        <p:tav tm="0">
                                          <p:val>
                                            <p:fltVal val="0"/>
                                          </p:val>
                                        </p:tav>
                                        <p:tav tm="100000">
                                          <p:val>
                                            <p:strVal val="#ppt_w"/>
                                          </p:val>
                                        </p:tav>
                                      </p:tavLst>
                                    </p:anim>
                                    <p:anim calcmode="lin" valueType="num">
                                      <p:cBhvr>
                                        <p:cTn id="72" dur="750" fill="hold"/>
                                        <p:tgtEl>
                                          <p:spTgt spid="12"/>
                                        </p:tgtEl>
                                        <p:attrNameLst>
                                          <p:attrName>ppt_h</p:attrName>
                                        </p:attrNameLst>
                                      </p:cBhvr>
                                      <p:tavLst>
                                        <p:tav tm="0">
                                          <p:val>
                                            <p:fltVal val="0"/>
                                          </p:val>
                                        </p:tav>
                                        <p:tav tm="100000">
                                          <p:val>
                                            <p:strVal val="#ppt_h"/>
                                          </p:val>
                                        </p:tav>
                                      </p:tavLst>
                                    </p:anim>
                                    <p:animEffect transition="in" filter="fade">
                                      <p:cBhvr>
                                        <p:cTn id="73" dur="750"/>
                                        <p:tgtEl>
                                          <p:spTgt spid="12"/>
                                        </p:tgtEl>
                                      </p:cBhvr>
                                    </p:animEffect>
                                  </p:childTnLst>
                                </p:cTn>
                              </p:par>
                              <p:par>
                                <p:cTn id="74" presetID="22" presetClass="entr" presetSubtype="2" fill="hold" nodeType="withEffect">
                                  <p:stCondLst>
                                    <p:cond delay="750"/>
                                  </p:stCondLst>
                                  <p:childTnLst>
                                    <p:set>
                                      <p:cBhvr>
                                        <p:cTn id="75" dur="1" fill="hold">
                                          <p:stCondLst>
                                            <p:cond delay="0"/>
                                          </p:stCondLst>
                                        </p:cTn>
                                        <p:tgtEl>
                                          <p:spTgt spid="133"/>
                                        </p:tgtEl>
                                        <p:attrNameLst>
                                          <p:attrName>style.visibility</p:attrName>
                                        </p:attrNameLst>
                                      </p:cBhvr>
                                      <p:to>
                                        <p:strVal val="visible"/>
                                      </p:to>
                                    </p:set>
                                    <p:animEffect transition="in" filter="wipe(right)">
                                      <p:cBhvr>
                                        <p:cTn id="76" dur="750"/>
                                        <p:tgtEl>
                                          <p:spTgt spid="133"/>
                                        </p:tgtEl>
                                      </p:cBhvr>
                                    </p:animEffect>
                                  </p:childTnLst>
                                </p:cTn>
                              </p:par>
                            </p:childTnLst>
                          </p:cTn>
                        </p:par>
                        <p:par>
                          <p:cTn id="77" fill="hold">
                            <p:stCondLst>
                              <p:cond delay="4500"/>
                            </p:stCondLst>
                            <p:childTnLst>
                              <p:par>
                                <p:cTn id="78" presetID="53" presetClass="entr" presetSubtype="16" fill="hold" grpId="0" nodeType="afterEffect">
                                  <p:stCondLst>
                                    <p:cond delay="0"/>
                                  </p:stCondLst>
                                  <p:childTnLst>
                                    <p:set>
                                      <p:cBhvr>
                                        <p:cTn id="79" dur="1" fill="hold">
                                          <p:stCondLst>
                                            <p:cond delay="0"/>
                                          </p:stCondLst>
                                        </p:cTn>
                                        <p:tgtEl>
                                          <p:spTgt spid="137"/>
                                        </p:tgtEl>
                                        <p:attrNameLst>
                                          <p:attrName>style.visibility</p:attrName>
                                        </p:attrNameLst>
                                      </p:cBhvr>
                                      <p:to>
                                        <p:strVal val="visible"/>
                                      </p:to>
                                    </p:set>
                                    <p:anim calcmode="lin" valueType="num">
                                      <p:cBhvr>
                                        <p:cTn id="80" dur="750" fill="hold"/>
                                        <p:tgtEl>
                                          <p:spTgt spid="137"/>
                                        </p:tgtEl>
                                        <p:attrNameLst>
                                          <p:attrName>ppt_w</p:attrName>
                                        </p:attrNameLst>
                                      </p:cBhvr>
                                      <p:tavLst>
                                        <p:tav tm="0">
                                          <p:val>
                                            <p:fltVal val="0"/>
                                          </p:val>
                                        </p:tav>
                                        <p:tav tm="100000">
                                          <p:val>
                                            <p:strVal val="#ppt_w"/>
                                          </p:val>
                                        </p:tav>
                                      </p:tavLst>
                                    </p:anim>
                                    <p:anim calcmode="lin" valueType="num">
                                      <p:cBhvr>
                                        <p:cTn id="81" dur="750" fill="hold"/>
                                        <p:tgtEl>
                                          <p:spTgt spid="137"/>
                                        </p:tgtEl>
                                        <p:attrNameLst>
                                          <p:attrName>ppt_h</p:attrName>
                                        </p:attrNameLst>
                                      </p:cBhvr>
                                      <p:tavLst>
                                        <p:tav tm="0">
                                          <p:val>
                                            <p:fltVal val="0"/>
                                          </p:val>
                                        </p:tav>
                                        <p:tav tm="100000">
                                          <p:val>
                                            <p:strVal val="#ppt_h"/>
                                          </p:val>
                                        </p:tav>
                                      </p:tavLst>
                                    </p:anim>
                                    <p:animEffect transition="in" filter="fade">
                                      <p:cBhvr>
                                        <p:cTn id="82" dur="750"/>
                                        <p:tgtEl>
                                          <p:spTgt spid="137"/>
                                        </p:tgtEl>
                                      </p:cBhvr>
                                    </p:animEffect>
                                  </p:childTnLst>
                                </p:cTn>
                              </p:par>
                            </p:childTnLst>
                          </p:cTn>
                        </p:par>
                        <p:par>
                          <p:cTn id="83" fill="hold">
                            <p:stCondLst>
                              <p:cond delay="5250"/>
                            </p:stCondLst>
                            <p:childTnLst>
                              <p:par>
                                <p:cTn id="84" presetID="53" presetClass="entr" presetSubtype="16"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p:cTn id="86" dur="750" fill="hold"/>
                                        <p:tgtEl>
                                          <p:spTgt spid="45"/>
                                        </p:tgtEl>
                                        <p:attrNameLst>
                                          <p:attrName>ppt_w</p:attrName>
                                        </p:attrNameLst>
                                      </p:cBhvr>
                                      <p:tavLst>
                                        <p:tav tm="0">
                                          <p:val>
                                            <p:fltVal val="0"/>
                                          </p:val>
                                        </p:tav>
                                        <p:tav tm="100000">
                                          <p:val>
                                            <p:strVal val="#ppt_w"/>
                                          </p:val>
                                        </p:tav>
                                      </p:tavLst>
                                    </p:anim>
                                    <p:anim calcmode="lin" valueType="num">
                                      <p:cBhvr>
                                        <p:cTn id="87" dur="750" fill="hold"/>
                                        <p:tgtEl>
                                          <p:spTgt spid="45"/>
                                        </p:tgtEl>
                                        <p:attrNameLst>
                                          <p:attrName>ppt_h</p:attrName>
                                        </p:attrNameLst>
                                      </p:cBhvr>
                                      <p:tavLst>
                                        <p:tav tm="0">
                                          <p:val>
                                            <p:fltVal val="0"/>
                                          </p:val>
                                        </p:tav>
                                        <p:tav tm="100000">
                                          <p:val>
                                            <p:strVal val="#ppt_h"/>
                                          </p:val>
                                        </p:tav>
                                      </p:tavLst>
                                    </p:anim>
                                    <p:animEffect transition="in" filter="fade">
                                      <p:cBhvr>
                                        <p:cTn id="88" dur="750"/>
                                        <p:tgtEl>
                                          <p:spTgt spid="45"/>
                                        </p:tgtEl>
                                      </p:cBhvr>
                                    </p:animEffect>
                                  </p:childTnLst>
                                </p:cTn>
                              </p:par>
                              <p:par>
                                <p:cTn id="89" presetID="22" presetClass="entr" presetSubtype="1" fill="hold" nodeType="withEffect">
                                  <p:stCondLst>
                                    <p:cond delay="750"/>
                                  </p:stCondLst>
                                  <p:childTnLst>
                                    <p:set>
                                      <p:cBhvr>
                                        <p:cTn id="90" dur="1" fill="hold">
                                          <p:stCondLst>
                                            <p:cond delay="0"/>
                                          </p:stCondLst>
                                        </p:cTn>
                                        <p:tgtEl>
                                          <p:spTgt spid="139"/>
                                        </p:tgtEl>
                                        <p:attrNameLst>
                                          <p:attrName>style.visibility</p:attrName>
                                        </p:attrNameLst>
                                      </p:cBhvr>
                                      <p:to>
                                        <p:strVal val="visible"/>
                                      </p:to>
                                    </p:set>
                                    <p:animEffect transition="in" filter="wipe(up)">
                                      <p:cBhvr>
                                        <p:cTn id="91" dur="750"/>
                                        <p:tgtEl>
                                          <p:spTgt spid="139"/>
                                        </p:tgtEl>
                                      </p:cBhvr>
                                    </p:animEffect>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155"/>
                                        </p:tgtEl>
                                        <p:attrNameLst>
                                          <p:attrName>style.visibility</p:attrName>
                                        </p:attrNameLst>
                                      </p:cBhvr>
                                      <p:to>
                                        <p:strVal val="visible"/>
                                      </p:to>
                                    </p:set>
                                    <p:anim calcmode="lin" valueType="num">
                                      <p:cBhvr>
                                        <p:cTn id="95" dur="750" fill="hold"/>
                                        <p:tgtEl>
                                          <p:spTgt spid="155"/>
                                        </p:tgtEl>
                                        <p:attrNameLst>
                                          <p:attrName>ppt_w</p:attrName>
                                        </p:attrNameLst>
                                      </p:cBhvr>
                                      <p:tavLst>
                                        <p:tav tm="0">
                                          <p:val>
                                            <p:fltVal val="0"/>
                                          </p:val>
                                        </p:tav>
                                        <p:tav tm="100000">
                                          <p:val>
                                            <p:strVal val="#ppt_w"/>
                                          </p:val>
                                        </p:tav>
                                      </p:tavLst>
                                    </p:anim>
                                    <p:anim calcmode="lin" valueType="num">
                                      <p:cBhvr>
                                        <p:cTn id="96" dur="750" fill="hold"/>
                                        <p:tgtEl>
                                          <p:spTgt spid="155"/>
                                        </p:tgtEl>
                                        <p:attrNameLst>
                                          <p:attrName>ppt_h</p:attrName>
                                        </p:attrNameLst>
                                      </p:cBhvr>
                                      <p:tavLst>
                                        <p:tav tm="0">
                                          <p:val>
                                            <p:fltVal val="0"/>
                                          </p:val>
                                        </p:tav>
                                        <p:tav tm="100000">
                                          <p:val>
                                            <p:strVal val="#ppt_h"/>
                                          </p:val>
                                        </p:tav>
                                      </p:tavLst>
                                    </p:anim>
                                    <p:animEffect transition="in" filter="fade">
                                      <p:cBhvr>
                                        <p:cTn id="97" dur="750"/>
                                        <p:tgtEl>
                                          <p:spTgt spid="155"/>
                                        </p:tgtEl>
                                      </p:cBhvr>
                                    </p:animEffect>
                                  </p:childTnLst>
                                </p:cTn>
                              </p:par>
                            </p:childTnLst>
                          </p:cTn>
                        </p:par>
                        <p:par>
                          <p:cTn id="98" fill="hold">
                            <p:stCondLst>
                              <p:cond delay="7500"/>
                            </p:stCondLst>
                            <p:childTnLst>
                              <p:par>
                                <p:cTn id="99" presetID="22" presetClass="entr" presetSubtype="4" fill="hold" nodeType="after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wipe(down)">
                                      <p:cBhvr>
                                        <p:cTn id="101" dur="750"/>
                                        <p:tgtEl>
                                          <p:spTgt spid="149"/>
                                        </p:tgtEl>
                                      </p:cBhvr>
                                    </p:animEffect>
                                  </p:childTnLst>
                                </p:cTn>
                              </p:par>
                            </p:childTnLst>
                          </p:cTn>
                        </p:par>
                        <p:par>
                          <p:cTn id="102" fill="hold">
                            <p:stCondLst>
                              <p:cond delay="8250"/>
                            </p:stCondLst>
                            <p:childTnLst>
                              <p:par>
                                <p:cTn id="103" presetID="53" presetClass="entr" presetSubtype="16" fill="hold" grpId="0" nodeType="afterEffect">
                                  <p:stCondLst>
                                    <p:cond delay="0"/>
                                  </p:stCondLst>
                                  <p:childTnLst>
                                    <p:set>
                                      <p:cBhvr>
                                        <p:cTn id="104" dur="1" fill="hold">
                                          <p:stCondLst>
                                            <p:cond delay="0"/>
                                          </p:stCondLst>
                                        </p:cTn>
                                        <p:tgtEl>
                                          <p:spTgt spid="159"/>
                                        </p:tgtEl>
                                        <p:attrNameLst>
                                          <p:attrName>style.visibility</p:attrName>
                                        </p:attrNameLst>
                                      </p:cBhvr>
                                      <p:to>
                                        <p:strVal val="visible"/>
                                      </p:to>
                                    </p:set>
                                    <p:anim calcmode="lin" valueType="num">
                                      <p:cBhvr>
                                        <p:cTn id="105" dur="750" fill="hold"/>
                                        <p:tgtEl>
                                          <p:spTgt spid="159"/>
                                        </p:tgtEl>
                                        <p:attrNameLst>
                                          <p:attrName>ppt_w</p:attrName>
                                        </p:attrNameLst>
                                      </p:cBhvr>
                                      <p:tavLst>
                                        <p:tav tm="0">
                                          <p:val>
                                            <p:fltVal val="0"/>
                                          </p:val>
                                        </p:tav>
                                        <p:tav tm="100000">
                                          <p:val>
                                            <p:strVal val="#ppt_w"/>
                                          </p:val>
                                        </p:tav>
                                      </p:tavLst>
                                    </p:anim>
                                    <p:anim calcmode="lin" valueType="num">
                                      <p:cBhvr>
                                        <p:cTn id="106" dur="750" fill="hold"/>
                                        <p:tgtEl>
                                          <p:spTgt spid="159"/>
                                        </p:tgtEl>
                                        <p:attrNameLst>
                                          <p:attrName>ppt_h</p:attrName>
                                        </p:attrNameLst>
                                      </p:cBhvr>
                                      <p:tavLst>
                                        <p:tav tm="0">
                                          <p:val>
                                            <p:fltVal val="0"/>
                                          </p:val>
                                        </p:tav>
                                        <p:tav tm="100000">
                                          <p:val>
                                            <p:strVal val="#ppt_h"/>
                                          </p:val>
                                        </p:tav>
                                      </p:tavLst>
                                    </p:anim>
                                    <p:animEffect transition="in" filter="fade">
                                      <p:cBhvr>
                                        <p:cTn id="107" dur="750"/>
                                        <p:tgtEl>
                                          <p:spTgt spid="159"/>
                                        </p:tgtEl>
                                      </p:cBhvr>
                                    </p:animEffect>
                                  </p:childTnLst>
                                </p:cTn>
                              </p:par>
                            </p:childTnLst>
                          </p:cTn>
                        </p:par>
                        <p:par>
                          <p:cTn id="108" fill="hold">
                            <p:stCondLst>
                              <p:cond delay="9000"/>
                            </p:stCondLst>
                            <p:childTnLst>
                              <p:par>
                                <p:cTn id="109" presetID="22" presetClass="entr" presetSubtype="2" fill="hold" nodeType="afterEffect">
                                  <p:stCondLst>
                                    <p:cond delay="0"/>
                                  </p:stCondLst>
                                  <p:childTnLst>
                                    <p:set>
                                      <p:cBhvr>
                                        <p:cTn id="110" dur="1" fill="hold">
                                          <p:stCondLst>
                                            <p:cond delay="0"/>
                                          </p:stCondLst>
                                        </p:cTn>
                                        <p:tgtEl>
                                          <p:spTgt spid="148"/>
                                        </p:tgtEl>
                                        <p:attrNameLst>
                                          <p:attrName>style.visibility</p:attrName>
                                        </p:attrNameLst>
                                      </p:cBhvr>
                                      <p:to>
                                        <p:strVal val="visible"/>
                                      </p:to>
                                    </p:set>
                                    <p:animEffect transition="in" filter="wipe(right)">
                                      <p:cBhvr>
                                        <p:cTn id="111" dur="750"/>
                                        <p:tgtEl>
                                          <p:spTgt spid="148"/>
                                        </p:tgtEl>
                                      </p:cBhvr>
                                    </p:animEffect>
                                  </p:childTnLst>
                                </p:cTn>
                              </p:par>
                              <p:par>
                                <p:cTn id="112" presetID="22" presetClass="entr" presetSubtype="8" fill="hold" nodeType="withEffect">
                                  <p:stCondLst>
                                    <p:cond delay="0"/>
                                  </p:stCondLst>
                                  <p:childTnLst>
                                    <p:set>
                                      <p:cBhvr>
                                        <p:cTn id="113" dur="1" fill="hold">
                                          <p:stCondLst>
                                            <p:cond delay="0"/>
                                          </p:stCondLst>
                                        </p:cTn>
                                        <p:tgtEl>
                                          <p:spTgt spid="152"/>
                                        </p:tgtEl>
                                        <p:attrNameLst>
                                          <p:attrName>style.visibility</p:attrName>
                                        </p:attrNameLst>
                                      </p:cBhvr>
                                      <p:to>
                                        <p:strVal val="visible"/>
                                      </p:to>
                                    </p:set>
                                    <p:animEffect transition="in" filter="wipe(left)">
                                      <p:cBhvr>
                                        <p:cTn id="114" dur="750"/>
                                        <p:tgtEl>
                                          <p:spTgt spid="152"/>
                                        </p:tgtEl>
                                      </p:cBhvr>
                                    </p:animEffect>
                                  </p:childTnLst>
                                </p:cTn>
                              </p:par>
                              <p:par>
                                <p:cTn id="115" presetID="22" presetClass="entr" presetSubtype="2" fill="hold" nodeType="withEffect">
                                  <p:stCondLst>
                                    <p:cond delay="0"/>
                                  </p:stCondLst>
                                  <p:childTnLst>
                                    <p:set>
                                      <p:cBhvr>
                                        <p:cTn id="116" dur="1" fill="hold">
                                          <p:stCondLst>
                                            <p:cond delay="0"/>
                                          </p:stCondLst>
                                        </p:cTn>
                                        <p:tgtEl>
                                          <p:spTgt spid="151"/>
                                        </p:tgtEl>
                                        <p:attrNameLst>
                                          <p:attrName>style.visibility</p:attrName>
                                        </p:attrNameLst>
                                      </p:cBhvr>
                                      <p:to>
                                        <p:strVal val="visible"/>
                                      </p:to>
                                    </p:set>
                                    <p:animEffect transition="in" filter="wipe(right)">
                                      <p:cBhvr>
                                        <p:cTn id="117" dur="750"/>
                                        <p:tgtEl>
                                          <p:spTgt spid="151"/>
                                        </p:tgtEl>
                                      </p:cBhvr>
                                    </p:animEffect>
                                  </p:childTnLst>
                                </p:cTn>
                              </p:par>
                              <p:par>
                                <p:cTn id="118" presetID="22" presetClass="entr" presetSubtype="8" fill="hold" nodeType="with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wipe(left)">
                                      <p:cBhvr>
                                        <p:cTn id="120" dur="750"/>
                                        <p:tgtEl>
                                          <p:spTgt spid="150"/>
                                        </p:tgtEl>
                                      </p:cBhvr>
                                    </p:animEffect>
                                  </p:childTnLst>
                                </p:cTn>
                              </p:par>
                            </p:childTnLst>
                          </p:cTn>
                        </p:par>
                        <p:par>
                          <p:cTn id="121" fill="hold">
                            <p:stCondLst>
                              <p:cond delay="9750"/>
                            </p:stCondLst>
                            <p:childTnLst>
                              <p:par>
                                <p:cTn id="122" presetID="53" presetClass="entr" presetSubtype="16" fill="hold" grpId="0" nodeType="afterEffect">
                                  <p:stCondLst>
                                    <p:cond delay="0"/>
                                  </p:stCondLst>
                                  <p:childTnLst>
                                    <p:set>
                                      <p:cBhvr>
                                        <p:cTn id="123" dur="1" fill="hold">
                                          <p:stCondLst>
                                            <p:cond delay="0"/>
                                          </p:stCondLst>
                                        </p:cTn>
                                        <p:tgtEl>
                                          <p:spTgt spid="154"/>
                                        </p:tgtEl>
                                        <p:attrNameLst>
                                          <p:attrName>style.visibility</p:attrName>
                                        </p:attrNameLst>
                                      </p:cBhvr>
                                      <p:to>
                                        <p:strVal val="visible"/>
                                      </p:to>
                                    </p:set>
                                    <p:anim calcmode="lin" valueType="num">
                                      <p:cBhvr>
                                        <p:cTn id="124" dur="750" fill="hold"/>
                                        <p:tgtEl>
                                          <p:spTgt spid="154"/>
                                        </p:tgtEl>
                                        <p:attrNameLst>
                                          <p:attrName>ppt_w</p:attrName>
                                        </p:attrNameLst>
                                      </p:cBhvr>
                                      <p:tavLst>
                                        <p:tav tm="0">
                                          <p:val>
                                            <p:fltVal val="0"/>
                                          </p:val>
                                        </p:tav>
                                        <p:tav tm="100000">
                                          <p:val>
                                            <p:strVal val="#ppt_w"/>
                                          </p:val>
                                        </p:tav>
                                      </p:tavLst>
                                    </p:anim>
                                    <p:anim calcmode="lin" valueType="num">
                                      <p:cBhvr>
                                        <p:cTn id="125" dur="750" fill="hold"/>
                                        <p:tgtEl>
                                          <p:spTgt spid="154"/>
                                        </p:tgtEl>
                                        <p:attrNameLst>
                                          <p:attrName>ppt_h</p:attrName>
                                        </p:attrNameLst>
                                      </p:cBhvr>
                                      <p:tavLst>
                                        <p:tav tm="0">
                                          <p:val>
                                            <p:fltVal val="0"/>
                                          </p:val>
                                        </p:tav>
                                        <p:tav tm="100000">
                                          <p:val>
                                            <p:strVal val="#ppt_h"/>
                                          </p:val>
                                        </p:tav>
                                      </p:tavLst>
                                    </p:anim>
                                    <p:animEffect transition="in" filter="fade">
                                      <p:cBhvr>
                                        <p:cTn id="126" dur="750"/>
                                        <p:tgtEl>
                                          <p:spTgt spid="154"/>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156"/>
                                        </p:tgtEl>
                                        <p:attrNameLst>
                                          <p:attrName>style.visibility</p:attrName>
                                        </p:attrNameLst>
                                      </p:cBhvr>
                                      <p:to>
                                        <p:strVal val="visible"/>
                                      </p:to>
                                    </p:set>
                                    <p:anim calcmode="lin" valueType="num">
                                      <p:cBhvr>
                                        <p:cTn id="129" dur="750" fill="hold"/>
                                        <p:tgtEl>
                                          <p:spTgt spid="156"/>
                                        </p:tgtEl>
                                        <p:attrNameLst>
                                          <p:attrName>ppt_w</p:attrName>
                                        </p:attrNameLst>
                                      </p:cBhvr>
                                      <p:tavLst>
                                        <p:tav tm="0">
                                          <p:val>
                                            <p:fltVal val="0"/>
                                          </p:val>
                                        </p:tav>
                                        <p:tav tm="100000">
                                          <p:val>
                                            <p:strVal val="#ppt_w"/>
                                          </p:val>
                                        </p:tav>
                                      </p:tavLst>
                                    </p:anim>
                                    <p:anim calcmode="lin" valueType="num">
                                      <p:cBhvr>
                                        <p:cTn id="130" dur="750" fill="hold"/>
                                        <p:tgtEl>
                                          <p:spTgt spid="156"/>
                                        </p:tgtEl>
                                        <p:attrNameLst>
                                          <p:attrName>ppt_h</p:attrName>
                                        </p:attrNameLst>
                                      </p:cBhvr>
                                      <p:tavLst>
                                        <p:tav tm="0">
                                          <p:val>
                                            <p:fltVal val="0"/>
                                          </p:val>
                                        </p:tav>
                                        <p:tav tm="100000">
                                          <p:val>
                                            <p:strVal val="#ppt_h"/>
                                          </p:val>
                                        </p:tav>
                                      </p:tavLst>
                                    </p:anim>
                                    <p:animEffect transition="in" filter="fade">
                                      <p:cBhvr>
                                        <p:cTn id="131" dur="750"/>
                                        <p:tgtEl>
                                          <p:spTgt spid="15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7"/>
                                        </p:tgtEl>
                                        <p:attrNameLst>
                                          <p:attrName>style.visibility</p:attrName>
                                        </p:attrNameLst>
                                      </p:cBhvr>
                                      <p:to>
                                        <p:strVal val="visible"/>
                                      </p:to>
                                    </p:set>
                                    <p:anim calcmode="lin" valueType="num">
                                      <p:cBhvr>
                                        <p:cTn id="134" dur="750" fill="hold"/>
                                        <p:tgtEl>
                                          <p:spTgt spid="157"/>
                                        </p:tgtEl>
                                        <p:attrNameLst>
                                          <p:attrName>ppt_w</p:attrName>
                                        </p:attrNameLst>
                                      </p:cBhvr>
                                      <p:tavLst>
                                        <p:tav tm="0">
                                          <p:val>
                                            <p:fltVal val="0"/>
                                          </p:val>
                                        </p:tav>
                                        <p:tav tm="100000">
                                          <p:val>
                                            <p:strVal val="#ppt_w"/>
                                          </p:val>
                                        </p:tav>
                                      </p:tavLst>
                                    </p:anim>
                                    <p:anim calcmode="lin" valueType="num">
                                      <p:cBhvr>
                                        <p:cTn id="135" dur="750" fill="hold"/>
                                        <p:tgtEl>
                                          <p:spTgt spid="157"/>
                                        </p:tgtEl>
                                        <p:attrNameLst>
                                          <p:attrName>ppt_h</p:attrName>
                                        </p:attrNameLst>
                                      </p:cBhvr>
                                      <p:tavLst>
                                        <p:tav tm="0">
                                          <p:val>
                                            <p:fltVal val="0"/>
                                          </p:val>
                                        </p:tav>
                                        <p:tav tm="100000">
                                          <p:val>
                                            <p:strVal val="#ppt_h"/>
                                          </p:val>
                                        </p:tav>
                                      </p:tavLst>
                                    </p:anim>
                                    <p:animEffect transition="in" filter="fade">
                                      <p:cBhvr>
                                        <p:cTn id="136" dur="750"/>
                                        <p:tgtEl>
                                          <p:spTgt spid="157"/>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158"/>
                                        </p:tgtEl>
                                        <p:attrNameLst>
                                          <p:attrName>style.visibility</p:attrName>
                                        </p:attrNameLst>
                                      </p:cBhvr>
                                      <p:to>
                                        <p:strVal val="visible"/>
                                      </p:to>
                                    </p:set>
                                    <p:anim calcmode="lin" valueType="num">
                                      <p:cBhvr>
                                        <p:cTn id="139" dur="750" fill="hold"/>
                                        <p:tgtEl>
                                          <p:spTgt spid="158"/>
                                        </p:tgtEl>
                                        <p:attrNameLst>
                                          <p:attrName>ppt_w</p:attrName>
                                        </p:attrNameLst>
                                      </p:cBhvr>
                                      <p:tavLst>
                                        <p:tav tm="0">
                                          <p:val>
                                            <p:fltVal val="0"/>
                                          </p:val>
                                        </p:tav>
                                        <p:tav tm="100000">
                                          <p:val>
                                            <p:strVal val="#ppt_w"/>
                                          </p:val>
                                        </p:tav>
                                      </p:tavLst>
                                    </p:anim>
                                    <p:anim calcmode="lin" valueType="num">
                                      <p:cBhvr>
                                        <p:cTn id="140" dur="750" fill="hold"/>
                                        <p:tgtEl>
                                          <p:spTgt spid="158"/>
                                        </p:tgtEl>
                                        <p:attrNameLst>
                                          <p:attrName>ppt_h</p:attrName>
                                        </p:attrNameLst>
                                      </p:cBhvr>
                                      <p:tavLst>
                                        <p:tav tm="0">
                                          <p:val>
                                            <p:fltVal val="0"/>
                                          </p:val>
                                        </p:tav>
                                        <p:tav tm="100000">
                                          <p:val>
                                            <p:strVal val="#ppt_h"/>
                                          </p:val>
                                        </p:tav>
                                      </p:tavLst>
                                    </p:anim>
                                    <p:animEffect transition="in" filter="fade">
                                      <p:cBhvr>
                                        <p:cTn id="141" dur="750"/>
                                        <p:tgtEl>
                                          <p:spTgt spid="158"/>
                                        </p:tgtEl>
                                      </p:cBhvr>
                                    </p:animEffect>
                                  </p:childTnLst>
                                </p:cTn>
                              </p:par>
                            </p:childTnLst>
                          </p:cTn>
                        </p:par>
                        <p:par>
                          <p:cTn id="142" fill="hold">
                            <p:stCondLst>
                              <p:cond delay="10500"/>
                            </p:stCondLst>
                            <p:childTnLst>
                              <p:par>
                                <p:cTn id="143" presetID="22" presetClass="entr" presetSubtype="2" fill="hold" nodeType="afterEffect">
                                  <p:stCondLst>
                                    <p:cond delay="0"/>
                                  </p:stCondLst>
                                  <p:childTnLst>
                                    <p:set>
                                      <p:cBhvr>
                                        <p:cTn id="144" dur="1" fill="hold">
                                          <p:stCondLst>
                                            <p:cond delay="0"/>
                                          </p:stCondLst>
                                        </p:cTn>
                                        <p:tgtEl>
                                          <p:spTgt spid="143"/>
                                        </p:tgtEl>
                                        <p:attrNameLst>
                                          <p:attrName>style.visibility</p:attrName>
                                        </p:attrNameLst>
                                      </p:cBhvr>
                                      <p:to>
                                        <p:strVal val="visible"/>
                                      </p:to>
                                    </p:set>
                                    <p:animEffect transition="in" filter="wipe(right)">
                                      <p:cBhvr>
                                        <p:cTn id="145" dur="750"/>
                                        <p:tgtEl>
                                          <p:spTgt spid="143"/>
                                        </p:tgtEl>
                                      </p:cBhvr>
                                    </p:animEffect>
                                  </p:childTnLst>
                                </p:cTn>
                              </p:par>
                              <p:par>
                                <p:cTn id="146" presetID="22" presetClass="entr" presetSubtype="2" fill="hold" nodeType="withEffect">
                                  <p:stCondLst>
                                    <p:cond delay="0"/>
                                  </p:stCondLst>
                                  <p:childTnLst>
                                    <p:set>
                                      <p:cBhvr>
                                        <p:cTn id="147" dur="1" fill="hold">
                                          <p:stCondLst>
                                            <p:cond delay="0"/>
                                          </p:stCondLst>
                                        </p:cTn>
                                        <p:tgtEl>
                                          <p:spTgt spid="144"/>
                                        </p:tgtEl>
                                        <p:attrNameLst>
                                          <p:attrName>style.visibility</p:attrName>
                                        </p:attrNameLst>
                                      </p:cBhvr>
                                      <p:to>
                                        <p:strVal val="visible"/>
                                      </p:to>
                                    </p:set>
                                    <p:animEffect transition="in" filter="wipe(right)">
                                      <p:cBhvr>
                                        <p:cTn id="148" dur="750"/>
                                        <p:tgtEl>
                                          <p:spTgt spid="144"/>
                                        </p:tgtEl>
                                      </p:cBhvr>
                                    </p:animEffect>
                                  </p:childTnLst>
                                </p:cTn>
                              </p:par>
                              <p:par>
                                <p:cTn id="149" presetID="22" presetClass="entr" presetSubtype="2" fill="hold" nodeType="withEffect">
                                  <p:stCondLst>
                                    <p:cond delay="0"/>
                                  </p:stCondLst>
                                  <p:childTnLst>
                                    <p:set>
                                      <p:cBhvr>
                                        <p:cTn id="150" dur="1" fill="hold">
                                          <p:stCondLst>
                                            <p:cond delay="0"/>
                                          </p:stCondLst>
                                        </p:cTn>
                                        <p:tgtEl>
                                          <p:spTgt spid="145"/>
                                        </p:tgtEl>
                                        <p:attrNameLst>
                                          <p:attrName>style.visibility</p:attrName>
                                        </p:attrNameLst>
                                      </p:cBhvr>
                                      <p:to>
                                        <p:strVal val="visible"/>
                                      </p:to>
                                    </p:set>
                                    <p:animEffect transition="in" filter="wipe(right)">
                                      <p:cBhvr>
                                        <p:cTn id="151" dur="750"/>
                                        <p:tgtEl>
                                          <p:spTgt spid="145"/>
                                        </p:tgtEl>
                                      </p:cBhvr>
                                    </p:animEffect>
                                  </p:childTnLst>
                                </p:cTn>
                              </p:par>
                              <p:par>
                                <p:cTn id="152" presetID="22" presetClass="entr" presetSubtype="2" fill="hold" nodeType="withEffect">
                                  <p:stCondLst>
                                    <p:cond delay="0"/>
                                  </p:stCondLst>
                                  <p:childTnLst>
                                    <p:set>
                                      <p:cBhvr>
                                        <p:cTn id="153" dur="1" fill="hold">
                                          <p:stCondLst>
                                            <p:cond delay="0"/>
                                          </p:stCondLst>
                                        </p:cTn>
                                        <p:tgtEl>
                                          <p:spTgt spid="146"/>
                                        </p:tgtEl>
                                        <p:attrNameLst>
                                          <p:attrName>style.visibility</p:attrName>
                                        </p:attrNameLst>
                                      </p:cBhvr>
                                      <p:to>
                                        <p:strVal val="visible"/>
                                      </p:to>
                                    </p:set>
                                    <p:animEffect transition="in" filter="wipe(right)">
                                      <p:cBhvr>
                                        <p:cTn id="154" dur="750"/>
                                        <p:tgtEl>
                                          <p:spTgt spid="146"/>
                                        </p:tgtEl>
                                      </p:cBhvr>
                                    </p:animEffect>
                                  </p:childTnLst>
                                </p:cTn>
                              </p:par>
                              <p:par>
                                <p:cTn id="155" presetID="22" presetClass="entr" presetSubtype="2" fill="hold" nodeType="withEffect">
                                  <p:stCondLst>
                                    <p:cond delay="0"/>
                                  </p:stCondLst>
                                  <p:childTnLst>
                                    <p:set>
                                      <p:cBhvr>
                                        <p:cTn id="156" dur="1" fill="hold">
                                          <p:stCondLst>
                                            <p:cond delay="0"/>
                                          </p:stCondLst>
                                        </p:cTn>
                                        <p:tgtEl>
                                          <p:spTgt spid="147"/>
                                        </p:tgtEl>
                                        <p:attrNameLst>
                                          <p:attrName>style.visibility</p:attrName>
                                        </p:attrNameLst>
                                      </p:cBhvr>
                                      <p:to>
                                        <p:strVal val="visible"/>
                                      </p:to>
                                    </p:set>
                                    <p:animEffect transition="in" filter="wipe(right)">
                                      <p:cBhvr>
                                        <p:cTn id="157" dur="750"/>
                                        <p:tgtEl>
                                          <p:spTgt spid="147"/>
                                        </p:tgtEl>
                                      </p:cBhvr>
                                    </p:animEffect>
                                  </p:childTnLst>
                                </p:cTn>
                              </p:par>
                            </p:childTnLst>
                          </p:cTn>
                        </p:par>
                        <p:par>
                          <p:cTn id="158" fill="hold">
                            <p:stCondLst>
                              <p:cond delay="11250"/>
                            </p:stCondLst>
                            <p:childTnLst>
                              <p:par>
                                <p:cTn id="159" presetID="53" presetClass="entr" presetSubtype="16" fill="hold" grpId="0" nodeType="afterEffect">
                                  <p:stCondLst>
                                    <p:cond delay="0"/>
                                  </p:stCondLst>
                                  <p:childTnLst>
                                    <p:set>
                                      <p:cBhvr>
                                        <p:cTn id="160" dur="1" fill="hold">
                                          <p:stCondLst>
                                            <p:cond delay="0"/>
                                          </p:stCondLst>
                                        </p:cTn>
                                        <p:tgtEl>
                                          <p:spTgt spid="153"/>
                                        </p:tgtEl>
                                        <p:attrNameLst>
                                          <p:attrName>style.visibility</p:attrName>
                                        </p:attrNameLst>
                                      </p:cBhvr>
                                      <p:to>
                                        <p:strVal val="visible"/>
                                      </p:to>
                                    </p:set>
                                    <p:anim calcmode="lin" valueType="num">
                                      <p:cBhvr>
                                        <p:cTn id="161" dur="750" fill="hold"/>
                                        <p:tgtEl>
                                          <p:spTgt spid="153"/>
                                        </p:tgtEl>
                                        <p:attrNameLst>
                                          <p:attrName>ppt_w</p:attrName>
                                        </p:attrNameLst>
                                      </p:cBhvr>
                                      <p:tavLst>
                                        <p:tav tm="0">
                                          <p:val>
                                            <p:fltVal val="0"/>
                                          </p:val>
                                        </p:tav>
                                        <p:tav tm="100000">
                                          <p:val>
                                            <p:strVal val="#ppt_w"/>
                                          </p:val>
                                        </p:tav>
                                      </p:tavLst>
                                    </p:anim>
                                    <p:anim calcmode="lin" valueType="num">
                                      <p:cBhvr>
                                        <p:cTn id="162" dur="750" fill="hold"/>
                                        <p:tgtEl>
                                          <p:spTgt spid="153"/>
                                        </p:tgtEl>
                                        <p:attrNameLst>
                                          <p:attrName>ppt_h</p:attrName>
                                        </p:attrNameLst>
                                      </p:cBhvr>
                                      <p:tavLst>
                                        <p:tav tm="0">
                                          <p:val>
                                            <p:fltVal val="0"/>
                                          </p:val>
                                        </p:tav>
                                        <p:tav tm="100000">
                                          <p:val>
                                            <p:strVal val="#ppt_h"/>
                                          </p:val>
                                        </p:tav>
                                      </p:tavLst>
                                    </p:anim>
                                    <p:animEffect transition="in" filter="fade">
                                      <p:cBhvr>
                                        <p:cTn id="163" dur="75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9" grpId="0" animBg="1"/>
      <p:bldP spid="10" grpId="0" animBg="1"/>
      <p:bldP spid="7" grpId="0" animBg="1"/>
      <p:bldP spid="12" grpId="0" animBg="1"/>
      <p:bldP spid="137" grpId="0" animBg="1"/>
      <p:bldP spid="159" grpId="0" animBg="1"/>
      <p:bldP spid="45" grpId="0" animBg="1"/>
      <p:bldP spid="154" grpId="0" animBg="1"/>
      <p:bldP spid="156" grpId="0" animBg="1"/>
      <p:bldP spid="158" grpId="0" animBg="1"/>
      <p:bldP spid="157" grpId="0" animBg="1"/>
      <p:bldP spid="155" grpId="0" animBg="1"/>
      <p:bldP spid="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Autofit/>
          </a:bodyPr>
          <a:lstStyle/>
          <a:p>
            <a:r>
              <a:rPr lang="en-GB" sz="4000" b="1" dirty="0" err="1">
                <a:solidFill>
                  <a:srgbClr val="0070C0"/>
                </a:solidFill>
                <a:effectLst>
                  <a:outerShdw blurRad="38100" dist="38100" dir="2700000" algn="tl">
                    <a:srgbClr val="000000">
                      <a:alpha val="43137"/>
                    </a:srgbClr>
                  </a:outerShdw>
                </a:effectLst>
                <a:latin typeface="+mn-lt"/>
              </a:rPr>
              <a:t>Ardi</a:t>
            </a:r>
            <a:r>
              <a:rPr lang="en-GB" sz="4000" b="1" dirty="0">
                <a:solidFill>
                  <a:srgbClr val="0070C0"/>
                </a:solidFill>
                <a:effectLst>
                  <a:outerShdw blurRad="38100" dist="38100" dir="2700000" algn="tl">
                    <a:srgbClr val="000000">
                      <a:alpha val="43137"/>
                    </a:srgbClr>
                  </a:outerShdw>
                </a:effectLst>
                <a:latin typeface="+mn-lt"/>
              </a:rPr>
              <a:t>, the uncommon ancestor</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59572" y="2849885"/>
            <a:ext cx="1632172" cy="3600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91744" y="2852936"/>
            <a:ext cx="1654050" cy="360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8009" y="4469885"/>
            <a:ext cx="1646914" cy="19800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89039" y="4470065"/>
            <a:ext cx="2494747" cy="1980000"/>
          </a:xfrm>
          <a:prstGeom prst="rect">
            <a:avLst/>
          </a:prstGeom>
        </p:spPr>
      </p:pic>
      <p:sp>
        <p:nvSpPr>
          <p:cNvPr id="9" name="TextBox 8"/>
          <p:cNvSpPr txBox="1"/>
          <p:nvPr/>
        </p:nvSpPr>
        <p:spPr>
          <a:xfrm>
            <a:off x="7242910" y="5198275"/>
            <a:ext cx="1146128" cy="523220"/>
          </a:xfrm>
          <a:prstGeom prst="rect">
            <a:avLst/>
          </a:prstGeom>
          <a:noFill/>
        </p:spPr>
        <p:txBody>
          <a:bodyPr wrap="square" rtlCol="0">
            <a:spAutoFit/>
          </a:bodyPr>
          <a:lstStyle/>
          <a:p>
            <a:pPr algn="ctr"/>
            <a:r>
              <a:rPr lang="en-GB" sz="2800" b="1" dirty="0">
                <a:solidFill>
                  <a:srgbClr val="FF0000"/>
                </a:solidFill>
                <a:effectLst>
                  <a:outerShdw blurRad="38100" dist="38100" dir="2700000" algn="tl">
                    <a:srgbClr val="000000">
                      <a:alpha val="43137"/>
                    </a:srgbClr>
                  </a:outerShdw>
                </a:effectLst>
              </a:rPr>
              <a:t>Not</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1409" y="197829"/>
            <a:ext cx="2375999" cy="1800000"/>
          </a:xfrm>
          <a:prstGeom prst="rect">
            <a:avLst/>
          </a:prstGeom>
        </p:spPr>
      </p:pic>
      <p:sp>
        <p:nvSpPr>
          <p:cNvPr id="4" name="TextBox 3"/>
          <p:cNvSpPr txBox="1"/>
          <p:nvPr/>
        </p:nvSpPr>
        <p:spPr>
          <a:xfrm>
            <a:off x="4050333" y="774664"/>
            <a:ext cx="1512168" cy="646331"/>
          </a:xfrm>
          <a:prstGeom prst="rect">
            <a:avLst/>
          </a:prstGeom>
          <a:noFill/>
        </p:spPr>
        <p:txBody>
          <a:bodyPr wrap="square" rtlCol="0">
            <a:spAutoFit/>
          </a:bodyPr>
          <a:lstStyle/>
          <a:p>
            <a:r>
              <a:rPr lang="en-GB" dirty="0" err="1"/>
              <a:t>Orrorin</a:t>
            </a:r>
            <a:endParaRPr lang="en-GB" dirty="0"/>
          </a:p>
          <a:p>
            <a:r>
              <a:rPr lang="en-GB" dirty="0" err="1"/>
              <a:t>tugenensis</a:t>
            </a:r>
            <a:endParaRPr lang="en-GB" dirty="0"/>
          </a:p>
        </p:txBody>
      </p:sp>
      <p:sp>
        <p:nvSpPr>
          <p:cNvPr id="10" name="TextBox 9"/>
          <p:cNvSpPr txBox="1"/>
          <p:nvPr/>
        </p:nvSpPr>
        <p:spPr>
          <a:xfrm>
            <a:off x="7702585" y="2721167"/>
            <a:ext cx="2880320" cy="369332"/>
          </a:xfrm>
          <a:prstGeom prst="rect">
            <a:avLst/>
          </a:prstGeom>
          <a:noFill/>
        </p:spPr>
        <p:txBody>
          <a:bodyPr wrap="square" rtlCol="0">
            <a:spAutoFit/>
          </a:bodyPr>
          <a:lstStyle/>
          <a:p>
            <a:pPr algn="ctr"/>
            <a:r>
              <a:rPr lang="en-GB" dirty="0" err="1"/>
              <a:t>Sahelanthropus</a:t>
            </a:r>
            <a:r>
              <a:rPr lang="en-GB" dirty="0"/>
              <a:t> </a:t>
            </a:r>
            <a:r>
              <a:rPr lang="en-GB" dirty="0" err="1"/>
              <a:t>tchadensis</a:t>
            </a:r>
            <a:endParaRPr lang="en-GB" dirty="0"/>
          </a:p>
        </p:txBody>
      </p:sp>
      <p:sp>
        <p:nvSpPr>
          <p:cNvPr id="11" name="TextBox 10"/>
          <p:cNvSpPr txBox="1"/>
          <p:nvPr/>
        </p:nvSpPr>
        <p:spPr>
          <a:xfrm>
            <a:off x="5445794" y="4040665"/>
            <a:ext cx="2376264" cy="369332"/>
          </a:xfrm>
          <a:prstGeom prst="rect">
            <a:avLst/>
          </a:prstGeom>
          <a:noFill/>
        </p:spPr>
        <p:txBody>
          <a:bodyPr wrap="square" rtlCol="0">
            <a:spAutoFit/>
          </a:bodyPr>
          <a:lstStyle/>
          <a:p>
            <a:r>
              <a:rPr lang="en-GB" dirty="0" err="1"/>
              <a:t>Ardipithecus</a:t>
            </a:r>
            <a:r>
              <a:rPr lang="en-GB" dirty="0"/>
              <a:t> </a:t>
            </a:r>
            <a:r>
              <a:rPr lang="en-GB" dirty="0" err="1"/>
              <a:t>ramidus</a:t>
            </a:r>
            <a:endParaRPr lang="en-GB"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2745" y="373005"/>
            <a:ext cx="2340000" cy="2340000"/>
          </a:xfrm>
          <a:prstGeom prst="rect">
            <a:avLst/>
          </a:prstGeom>
        </p:spPr>
      </p:pic>
      <p:pic>
        <p:nvPicPr>
          <p:cNvPr id="1026" name="Picture 2" descr="https://c1.staticflickr.com/9/8009/7283202240_416e0deea1_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2746" y="373005"/>
            <a:ext cx="2190075"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Effect transition="in" filter="fade">
                                      <p:cBhvr>
                                        <p:cTn id="25" dur="1000"/>
                                        <p:tgtEl>
                                          <p:spTgt spid="1026"/>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60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Effect transition="in" filter="fade">
                                      <p:cBhvr>
                                        <p:cTn id="41" dur="1000"/>
                                        <p:tgtEl>
                                          <p:spTgt spid="6"/>
                                        </p:tgtEl>
                                      </p:cBhvr>
                                    </p:animEffect>
                                  </p:childTnLst>
                                </p:cTn>
                              </p:par>
                            </p:childTnLst>
                          </p:cTn>
                        </p:par>
                        <p:par>
                          <p:cTn id="42" fill="hold">
                            <p:stCondLst>
                              <p:cond delay="70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childTnLst>
                                </p:cTn>
                              </p:par>
                            </p:childTnLst>
                          </p:cTn>
                        </p:par>
                        <p:par>
                          <p:cTn id="46" fill="hold">
                            <p:stCondLst>
                              <p:cond delay="8000"/>
                            </p:stCondLst>
                            <p:childTnLst>
                              <p:par>
                                <p:cTn id="47" presetID="53" presetClass="entr" presetSubtype="16" fill="hold" nodeType="afterEffect">
                                  <p:stCondLst>
                                    <p:cond delay="100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Effect transition="in" filter="fade">
                                      <p:cBhvr>
                                        <p:cTn id="51" dur="1000"/>
                                        <p:tgtEl>
                                          <p:spTgt spid="7"/>
                                        </p:tgtEl>
                                      </p:cBhvr>
                                    </p:animEffect>
                                  </p:childTnLst>
                                </p:cTn>
                              </p:par>
                            </p:childTnLst>
                          </p:cTn>
                        </p:par>
                        <p:par>
                          <p:cTn id="52" fill="hold">
                            <p:stCondLst>
                              <p:cond delay="10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Effect transition="in" filter="fade">
                                      <p:cBhvr>
                                        <p:cTn id="6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Building bigger brains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488509" y="3429000"/>
            <a:ext cx="4603922" cy="33294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938" y="99599"/>
            <a:ext cx="7632000" cy="31537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462" y="3977576"/>
            <a:ext cx="5985838" cy="223224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205" y="122822"/>
            <a:ext cx="2863226" cy="3234170"/>
          </a:xfrm>
          <a:prstGeom prst="rect">
            <a:avLst/>
          </a:prstGeom>
        </p:spPr>
      </p:pic>
    </p:spTree>
    <p:extLst>
      <p:ext uri="{BB962C8B-B14F-4D97-AF65-F5344CB8AC3E}">
        <p14:creationId xmlns:p14="http://schemas.microsoft.com/office/powerpoint/2010/main" val="301640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440000" cy="6866763"/>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How old is language?</a:t>
            </a:r>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31504" y="548680"/>
            <a:ext cx="7884368" cy="5760845"/>
          </a:xfrm>
          <a:prstGeom prst="rect">
            <a:avLst/>
          </a:prstGeom>
        </p:spPr>
      </p:pic>
      <p:sp>
        <p:nvSpPr>
          <p:cNvPr id="11" name="Rounded Rectangle 10"/>
          <p:cNvSpPr/>
          <p:nvPr/>
        </p:nvSpPr>
        <p:spPr>
          <a:xfrm>
            <a:off x="7067601" y="1787610"/>
            <a:ext cx="1970937" cy="2913326"/>
          </a:xfrm>
          <a:prstGeom prst="roundRect">
            <a:avLst>
              <a:gd name="adj" fmla="val 33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8012088" y="1793685"/>
            <a:ext cx="1026450" cy="2920594"/>
          </a:xfrm>
          <a:prstGeom prst="roundRect">
            <a:avLst>
              <a:gd name="adj" fmla="val 5201"/>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8400256" y="1784875"/>
            <a:ext cx="638282" cy="1715647"/>
          </a:xfrm>
          <a:prstGeom prst="roundRect">
            <a:avLst>
              <a:gd name="adj" fmla="val 11594"/>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8887437" y="2679813"/>
            <a:ext cx="151101" cy="820707"/>
          </a:xfrm>
          <a:prstGeom prst="roundRect">
            <a:avLst>
              <a:gd name="adj" fmla="val 4129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925554" y="2046758"/>
            <a:ext cx="1258186" cy="130386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926317" y="3484143"/>
            <a:ext cx="1256663" cy="146473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9926317" y="5082393"/>
            <a:ext cx="1256663" cy="142113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922979" y="579453"/>
            <a:ext cx="1260000" cy="1333787"/>
          </a:xfrm>
          <a:prstGeom prst="rect">
            <a:avLst/>
          </a:prstGeom>
          <a:ln w="38100">
            <a:solidFill>
              <a:srgbClr val="00B050"/>
            </a:solidFill>
          </a:ln>
        </p:spPr>
      </p:pic>
      <p:pic>
        <p:nvPicPr>
          <p:cNvPr id="12" name="Content Placeholder 3"/>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9259" r="37515" b="14313"/>
          <a:stretch/>
        </p:blipFill>
        <p:spPr>
          <a:xfrm>
            <a:off x="5899892" y="2726046"/>
            <a:ext cx="510818" cy="462863"/>
          </a:xfrm>
        </p:spPr>
      </p:pic>
      <p:sp>
        <p:nvSpPr>
          <p:cNvPr id="13" name="TextBox 12"/>
          <p:cNvSpPr txBox="1"/>
          <p:nvPr/>
        </p:nvSpPr>
        <p:spPr>
          <a:xfrm>
            <a:off x="5739523" y="3097012"/>
            <a:ext cx="1082545" cy="276999"/>
          </a:xfrm>
          <a:prstGeom prst="rect">
            <a:avLst/>
          </a:prstGeom>
          <a:noFill/>
        </p:spPr>
        <p:txBody>
          <a:bodyPr wrap="square" rtlCol="0">
            <a:spAutoFit/>
          </a:bodyPr>
          <a:lstStyle/>
          <a:p>
            <a:r>
              <a:rPr lang="en-GB" sz="1200" i="1" dirty="0">
                <a:solidFill>
                  <a:schemeClr val="accent5">
                    <a:lumMod val="75000"/>
                  </a:schemeClr>
                </a:solidFill>
              </a:rPr>
              <a:t>Homo </a:t>
            </a:r>
            <a:r>
              <a:rPr lang="en-GB" sz="1200" i="1" dirty="0" err="1">
                <a:solidFill>
                  <a:schemeClr val="accent5">
                    <a:lumMod val="75000"/>
                  </a:schemeClr>
                </a:solidFill>
              </a:rPr>
              <a:t>naledi</a:t>
            </a:r>
            <a:endParaRPr lang="en-GB" sz="1200" i="1" dirty="0">
              <a:solidFill>
                <a:schemeClr val="accent5">
                  <a:lumMod val="75000"/>
                </a:schemeClr>
              </a:solidFill>
            </a:endParaRPr>
          </a:p>
        </p:txBody>
      </p:sp>
    </p:spTree>
    <p:extLst>
      <p:ext uri="{BB962C8B-B14F-4D97-AF65-F5344CB8AC3E}">
        <p14:creationId xmlns:p14="http://schemas.microsoft.com/office/powerpoint/2010/main" val="19632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Effect transition="in" filter="fade">
                                      <p:cBhvr>
                                        <p:cTn id="18" dur="1000"/>
                                        <p:tgtEl>
                                          <p:spTgt spid="1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4000"/>
                            </p:stCondLst>
                            <p:childTnLst>
                              <p:par>
                                <p:cTn id="30" presetID="53" presetClass="entr" presetSubtype="16" fill="hold" grpId="0" nodeType="afterEffect">
                                  <p:stCondLst>
                                    <p:cond delay="100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Effect transition="in" filter="fade">
                                      <p:cBhvr>
                                        <p:cTn id="34" dur="1000"/>
                                        <p:tgtEl>
                                          <p:spTgt spid="4"/>
                                        </p:tgtEl>
                                      </p:cBhvr>
                                    </p:animEffect>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childTnLst>
                          </p:cTn>
                        </p:par>
                        <p:par>
                          <p:cTn id="39" fill="hold">
                            <p:stCondLst>
                              <p:cond delay="7000"/>
                            </p:stCondLst>
                            <p:childTnLst>
                              <p:par>
                                <p:cTn id="40" presetID="53" presetClass="entr" presetSubtype="16" fill="hold" grpId="0" nodeType="afterEffect">
                                  <p:stCondLst>
                                    <p:cond delay="100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Effect transition="in" filter="fade">
                                      <p:cBhvr>
                                        <p:cTn id="44" dur="1000"/>
                                        <p:tgtEl>
                                          <p:spTgt spid="5"/>
                                        </p:tgtEl>
                                      </p:cBhvr>
                                    </p:animEffect>
                                  </p:childTnLst>
                                </p:cTn>
                              </p:par>
                            </p:childTnLst>
                          </p:cTn>
                        </p:par>
                        <p:par>
                          <p:cTn id="45" fill="hold">
                            <p:stCondLst>
                              <p:cond delay="90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childTnLst>
                                </p:cTn>
                              </p:par>
                            </p:childTnLst>
                          </p:cTn>
                        </p:par>
                        <p:par>
                          <p:cTn id="49" fill="hold">
                            <p:stCondLst>
                              <p:cond delay="10000"/>
                            </p:stCondLst>
                            <p:childTnLst>
                              <p:par>
                                <p:cTn id="50" presetID="53" presetClass="entr" presetSubtype="16" fill="hold" grpId="0" nodeType="afterEffect">
                                  <p:stCondLst>
                                    <p:cond delay="100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Effect transition="in" filter="fade">
                                      <p:cBhvr>
                                        <p:cTn id="54" dur="1000"/>
                                        <p:tgtEl>
                                          <p:spTgt spid="6"/>
                                        </p:tgtEl>
                                      </p:cBhvr>
                                    </p:animEffect>
                                  </p:childTnLst>
                                </p:cTn>
                              </p:par>
                            </p:childTnLst>
                          </p:cTn>
                        </p:par>
                        <p:par>
                          <p:cTn id="55" fill="hold">
                            <p:stCondLst>
                              <p:cond delay="12000"/>
                            </p:stCondLst>
                            <p:childTnLst>
                              <p:par>
                                <p:cTn id="56" presetID="10"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6"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Three key –isms of linguistics</a:t>
            </a:r>
          </a:p>
        </p:txBody>
      </p:sp>
      <p:sp>
        <p:nvSpPr>
          <p:cNvPr id="13" name="TextBox 12">
            <a:extLst>
              <a:ext uri="{FF2B5EF4-FFF2-40B4-BE49-F238E27FC236}">
                <a16:creationId xmlns:a16="http://schemas.microsoft.com/office/drawing/2014/main" id="{9437B644-7BCE-49A7-896B-3D9B213533D4}"/>
              </a:ext>
            </a:extLst>
          </p:cNvPr>
          <p:cNvSpPr txBox="1"/>
          <p:nvPr/>
        </p:nvSpPr>
        <p:spPr>
          <a:xfrm>
            <a:off x="1529239" y="2084869"/>
            <a:ext cx="3420000" cy="1938992"/>
          </a:xfrm>
          <a:prstGeom prst="rect">
            <a:avLst/>
          </a:prstGeom>
          <a:noFill/>
        </p:spPr>
        <p:txBody>
          <a:bodyPr wrap="square" rtlCol="0">
            <a:spAutoFit/>
          </a:bodyPr>
          <a:lstStyle/>
          <a:p>
            <a:r>
              <a:rPr lang="en-GB" sz="1500" b="1" dirty="0">
                <a:solidFill>
                  <a:srgbClr val="0070C0"/>
                </a:solidFill>
              </a:rPr>
              <a:t>In fact a very tiny part of language is externalized – what comes out of your mouth, or from your hands if you’re using sign. But even that part is often not used for communication in any independently meaningful sense of the term “communication”.</a:t>
            </a:r>
          </a:p>
          <a:p>
            <a:pPr algn="r"/>
            <a:r>
              <a:rPr lang="en-GB" sz="1500" b="1" i="1" dirty="0">
                <a:solidFill>
                  <a:srgbClr val="0070C0"/>
                </a:solidFill>
              </a:rPr>
              <a:t>Noam Chomsky, 2012</a:t>
            </a:r>
          </a:p>
        </p:txBody>
      </p:sp>
      <p:pic>
        <p:nvPicPr>
          <p:cNvPr id="14" name="Picture 2" descr="http://i.telegraph.co.uk/multimedia/archive/01672/noam-1_1672796c.jpg">
            <a:extLst>
              <a:ext uri="{FF2B5EF4-FFF2-40B4-BE49-F238E27FC236}">
                <a16:creationId xmlns:a16="http://schemas.microsoft.com/office/drawing/2014/main" id="{03F6A66E-063C-4DC9-AB95-4DA9D747321D}"/>
              </a:ext>
            </a:extLst>
          </p:cNvPr>
          <p:cNvPicPr>
            <a:picLocks noChangeAspect="1" noChangeArrowheads="1"/>
          </p:cNvPicPr>
          <p:nvPr/>
        </p:nvPicPr>
        <p:blipFill>
          <a:blip r:embed="rId2" cstate="print"/>
          <a:srcRect/>
          <a:stretch>
            <a:fillRect/>
          </a:stretch>
        </p:blipFill>
        <p:spPr bwMode="auto">
          <a:xfrm>
            <a:off x="1529239" y="428"/>
            <a:ext cx="3420000" cy="2141217"/>
          </a:xfrm>
          <a:prstGeom prst="rect">
            <a:avLst/>
          </a:prstGeom>
          <a:noFill/>
        </p:spPr>
      </p:pic>
      <p:pic>
        <p:nvPicPr>
          <p:cNvPr id="4" name="Picture 3">
            <a:extLst>
              <a:ext uri="{FF2B5EF4-FFF2-40B4-BE49-F238E27FC236}">
                <a16:creationId xmlns:a16="http://schemas.microsoft.com/office/drawing/2014/main" id="{E8A932C5-3CC2-4093-8EA6-255917FE3E8D}"/>
              </a:ext>
            </a:extLst>
          </p:cNvPr>
          <p:cNvPicPr>
            <a:picLocks noChangeAspect="1"/>
          </p:cNvPicPr>
          <p:nvPr/>
        </p:nvPicPr>
        <p:blipFill>
          <a:blip r:embed="rId3"/>
          <a:stretch>
            <a:fillRect/>
          </a:stretch>
        </p:blipFill>
        <p:spPr>
          <a:xfrm>
            <a:off x="1740641" y="4023861"/>
            <a:ext cx="2997195" cy="2833711"/>
          </a:xfrm>
          <a:prstGeom prst="rect">
            <a:avLst/>
          </a:prstGeom>
          <a:ln>
            <a:solidFill>
              <a:srgbClr val="C00000"/>
            </a:solidFill>
          </a:ln>
        </p:spPr>
      </p:pic>
      <p:sp>
        <p:nvSpPr>
          <p:cNvPr id="19" name="TextBox 18">
            <a:extLst>
              <a:ext uri="{FF2B5EF4-FFF2-40B4-BE49-F238E27FC236}">
                <a16:creationId xmlns:a16="http://schemas.microsoft.com/office/drawing/2014/main" id="{780F47DF-E001-4A3E-98C2-1A2D509F594A}"/>
              </a:ext>
            </a:extLst>
          </p:cNvPr>
          <p:cNvSpPr txBox="1"/>
          <p:nvPr/>
        </p:nvSpPr>
        <p:spPr>
          <a:xfrm>
            <a:off x="5150619" y="1623204"/>
            <a:ext cx="3420000" cy="2631490"/>
          </a:xfrm>
          <a:prstGeom prst="rect">
            <a:avLst/>
          </a:prstGeom>
          <a:noFill/>
        </p:spPr>
        <p:txBody>
          <a:bodyPr wrap="square" rtlCol="0">
            <a:spAutoFit/>
          </a:bodyPr>
          <a:lstStyle/>
          <a:p>
            <a:r>
              <a:rPr lang="en-GB" sz="1500" b="1" dirty="0">
                <a:solidFill>
                  <a:srgbClr val="0070C0"/>
                </a:solidFill>
              </a:rPr>
              <a:t>Most thought is unconscious. It doesn’t work by mathematical logic. You can’t reason directly about the world—because you can only conceptualise what your brain and body allow, and because ideas are structured using frames … all words are defined in terms of conceptual frames, not in terms of some putative objective, mind-free world.</a:t>
            </a:r>
          </a:p>
          <a:p>
            <a:pPr algn="r"/>
            <a:r>
              <a:rPr lang="en-GB" sz="1500" b="1" i="1" dirty="0">
                <a:solidFill>
                  <a:srgbClr val="0070C0"/>
                </a:solidFill>
              </a:rPr>
              <a:t>George Lakoff</a:t>
            </a:r>
          </a:p>
        </p:txBody>
      </p:sp>
      <p:pic>
        <p:nvPicPr>
          <p:cNvPr id="20" name="Picture 6" descr="http://cloudfront-assets.reason.com/assets/mc/_external/2012_07/you-did-not-build-the-basketba.jpg">
            <a:extLst>
              <a:ext uri="{FF2B5EF4-FFF2-40B4-BE49-F238E27FC236}">
                <a16:creationId xmlns:a16="http://schemas.microsoft.com/office/drawing/2014/main" id="{4E62E152-91D2-4C94-9F34-70EFE162F79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1069" b="17650"/>
          <a:stretch/>
        </p:blipFill>
        <p:spPr bwMode="auto">
          <a:xfrm>
            <a:off x="5150619" y="1"/>
            <a:ext cx="3420000" cy="1696722"/>
          </a:xfrm>
          <a:prstGeom prst="rect">
            <a:avLst/>
          </a:prstGeom>
          <a:noFill/>
        </p:spPr>
      </p:pic>
      <p:pic>
        <p:nvPicPr>
          <p:cNvPr id="6" name="Picture 5">
            <a:extLst>
              <a:ext uri="{FF2B5EF4-FFF2-40B4-BE49-F238E27FC236}">
                <a16:creationId xmlns:a16="http://schemas.microsoft.com/office/drawing/2014/main" id="{EC9CB076-1780-4C4C-841A-C25D7EF7BBE7}"/>
              </a:ext>
            </a:extLst>
          </p:cNvPr>
          <p:cNvPicPr>
            <a:picLocks noChangeAspect="1"/>
          </p:cNvPicPr>
          <p:nvPr/>
        </p:nvPicPr>
        <p:blipFill>
          <a:blip r:embed="rId5"/>
          <a:stretch>
            <a:fillRect/>
          </a:stretch>
        </p:blipFill>
        <p:spPr>
          <a:xfrm>
            <a:off x="5230497" y="4244302"/>
            <a:ext cx="3260244" cy="2613698"/>
          </a:xfrm>
          <a:prstGeom prst="rect">
            <a:avLst/>
          </a:prstGeom>
          <a:ln>
            <a:solidFill>
              <a:srgbClr val="C00000"/>
            </a:solidFill>
          </a:ln>
        </p:spPr>
      </p:pic>
      <p:pic>
        <p:nvPicPr>
          <p:cNvPr id="8" name="Picture 7">
            <a:extLst>
              <a:ext uri="{FF2B5EF4-FFF2-40B4-BE49-F238E27FC236}">
                <a16:creationId xmlns:a16="http://schemas.microsoft.com/office/drawing/2014/main" id="{92ADE9DA-DBE2-4D02-86AE-40E010A8F8B5}"/>
              </a:ext>
            </a:extLst>
          </p:cNvPr>
          <p:cNvPicPr>
            <a:picLocks noChangeAspect="1"/>
          </p:cNvPicPr>
          <p:nvPr/>
        </p:nvPicPr>
        <p:blipFill rotWithShape="1">
          <a:blip r:embed="rId6">
            <a:extLst>
              <a:ext uri="{28A0092B-C50C-407E-A947-70E740481C1C}">
                <a14:useLocalDpi xmlns:a14="http://schemas.microsoft.com/office/drawing/2010/main" val="0"/>
              </a:ext>
            </a:extLst>
          </a:blip>
          <a:srcRect t="14438" b="15090"/>
          <a:stretch/>
        </p:blipFill>
        <p:spPr>
          <a:xfrm>
            <a:off x="8772000" y="0"/>
            <a:ext cx="3420000" cy="1696722"/>
          </a:xfrm>
          <a:prstGeom prst="rect">
            <a:avLst/>
          </a:prstGeom>
        </p:spPr>
      </p:pic>
      <p:sp>
        <p:nvSpPr>
          <p:cNvPr id="17" name="Rectangle 16">
            <a:extLst>
              <a:ext uri="{FF2B5EF4-FFF2-40B4-BE49-F238E27FC236}">
                <a16:creationId xmlns:a16="http://schemas.microsoft.com/office/drawing/2014/main" id="{4EC229A5-614A-48A2-8EEB-54E81FF22C2C}"/>
              </a:ext>
            </a:extLst>
          </p:cNvPr>
          <p:cNvSpPr/>
          <p:nvPr/>
        </p:nvSpPr>
        <p:spPr>
          <a:xfrm>
            <a:off x="8771999" y="1696722"/>
            <a:ext cx="3420000" cy="2400657"/>
          </a:xfrm>
          <a:prstGeom prst="rect">
            <a:avLst/>
          </a:prstGeom>
        </p:spPr>
        <p:txBody>
          <a:bodyPr wrap="square">
            <a:spAutoFit/>
          </a:bodyPr>
          <a:lstStyle/>
          <a:p>
            <a:r>
              <a:rPr lang="en-GB" sz="1500" b="1" dirty="0">
                <a:solidFill>
                  <a:srgbClr val="0070C0"/>
                </a:solidFill>
              </a:rPr>
              <a:t>[On language:] First, it is transmitted physically, by sound waves travelling through the air; secondly, it is produced and received biologically, by the human brain and its associated organs of speech and hearing; thirdly it is exchanged socially, in contexts set up and defined by the social structure; and fourthly it is organized semiotically as a system of meanings.                           </a:t>
            </a:r>
            <a:r>
              <a:rPr lang="en-GB" sz="1500" b="1" i="1" dirty="0">
                <a:solidFill>
                  <a:srgbClr val="0070C0"/>
                </a:solidFill>
              </a:rPr>
              <a:t>M.A.K. Halliday</a:t>
            </a:r>
            <a:endParaRPr lang="en-GB" sz="1500" i="1" dirty="0"/>
          </a:p>
        </p:txBody>
      </p:sp>
      <p:pic>
        <p:nvPicPr>
          <p:cNvPr id="25" name="Picture 2" descr="https://pantherfile.uwm.edu/wash/www/bark.gif">
            <a:extLst>
              <a:ext uri="{FF2B5EF4-FFF2-40B4-BE49-F238E27FC236}">
                <a16:creationId xmlns:a16="http://schemas.microsoft.com/office/drawing/2014/main" id="{465B8828-5323-4782-BBC0-D60AFF352A3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4995" t="7978" r="23099" b="23027"/>
          <a:stretch/>
        </p:blipFill>
        <p:spPr bwMode="auto">
          <a:xfrm>
            <a:off x="9083380" y="4054390"/>
            <a:ext cx="2789013" cy="2262229"/>
          </a:xfrm>
          <a:prstGeom prst="rect">
            <a:avLst/>
          </a:prstGeom>
          <a:noFill/>
          <a:ln>
            <a:solidFill>
              <a:srgbClr val="C00000"/>
            </a:solidFill>
          </a:ln>
        </p:spPr>
      </p:pic>
      <p:sp>
        <p:nvSpPr>
          <p:cNvPr id="26" name="TextBox 25">
            <a:extLst>
              <a:ext uri="{FF2B5EF4-FFF2-40B4-BE49-F238E27FC236}">
                <a16:creationId xmlns:a16="http://schemas.microsoft.com/office/drawing/2014/main" id="{D5D380ED-FC7D-40EE-B95E-0C6A60AF0E7B}"/>
              </a:ext>
            </a:extLst>
          </p:cNvPr>
          <p:cNvSpPr txBox="1"/>
          <p:nvPr/>
        </p:nvSpPr>
        <p:spPr>
          <a:xfrm>
            <a:off x="8873587" y="6334780"/>
            <a:ext cx="3208597" cy="523220"/>
          </a:xfrm>
          <a:prstGeom prst="rect">
            <a:avLst/>
          </a:prstGeom>
          <a:solidFill>
            <a:schemeClr val="bg1"/>
          </a:solidFill>
        </p:spPr>
        <p:txBody>
          <a:bodyPr wrap="square" rtlCol="0">
            <a:spAutoFit/>
          </a:bodyPr>
          <a:lstStyle/>
          <a:p>
            <a:pPr algn="ctr"/>
            <a:r>
              <a:rPr lang="en-GB" sz="1400" dirty="0"/>
              <a:t>You only </a:t>
            </a:r>
            <a:r>
              <a:rPr lang="en-GB" sz="1400" u="sng" dirty="0"/>
              <a:t>think</a:t>
            </a:r>
            <a:r>
              <a:rPr lang="en-GB" sz="1400" dirty="0"/>
              <a:t> you’re barking at nothing. We’re all barking at </a:t>
            </a:r>
            <a:r>
              <a:rPr lang="en-GB" sz="1400" u="sng" dirty="0"/>
              <a:t>something</a:t>
            </a:r>
            <a:r>
              <a:rPr lang="en-GB" sz="1400" dirty="0"/>
              <a:t>. </a:t>
            </a:r>
          </a:p>
        </p:txBody>
      </p:sp>
    </p:spTree>
    <p:extLst>
      <p:ext uri="{BB962C8B-B14F-4D97-AF65-F5344CB8AC3E}">
        <p14:creationId xmlns:p14="http://schemas.microsoft.com/office/powerpoint/2010/main" val="19919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childTnLst>
                          </p:cTn>
                        </p:par>
                        <p:par>
                          <p:cTn id="10" fill="hold">
                            <p:stCondLst>
                              <p:cond delay="750"/>
                            </p:stCondLst>
                            <p:childTnLst>
                              <p:par>
                                <p:cTn id="11" presetID="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ppt_x"/>
                                          </p:val>
                                        </p:tav>
                                        <p:tav tm="100000">
                                          <p:val>
                                            <p:strVal val="#ppt_x"/>
                                          </p:val>
                                        </p:tav>
                                      </p:tavLst>
                                    </p:anim>
                                    <p:anim calcmode="lin" valueType="num">
                                      <p:cBhvr additive="base">
                                        <p:cTn id="14" dur="75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750" fill="hold"/>
                                        <p:tgtEl>
                                          <p:spTgt spid="4"/>
                                        </p:tgtEl>
                                        <p:attrNameLst>
                                          <p:attrName>ppt_x</p:attrName>
                                        </p:attrNameLst>
                                      </p:cBhvr>
                                      <p:tavLst>
                                        <p:tav tm="0">
                                          <p:val>
                                            <p:strVal val="#ppt_x"/>
                                          </p:val>
                                        </p:tav>
                                        <p:tav tm="100000">
                                          <p:val>
                                            <p:strVal val="#ppt_x"/>
                                          </p:val>
                                        </p:tav>
                                      </p:tavLst>
                                    </p:anim>
                                    <p:anim calcmode="lin" valueType="num">
                                      <p:cBhvr additive="base">
                                        <p:cTn id="19" dur="75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750" fill="hold"/>
                                        <p:tgtEl>
                                          <p:spTgt spid="19"/>
                                        </p:tgtEl>
                                        <p:attrNameLst>
                                          <p:attrName>ppt_x</p:attrName>
                                        </p:attrNameLst>
                                      </p:cBhvr>
                                      <p:tavLst>
                                        <p:tav tm="0">
                                          <p:val>
                                            <p:strVal val="#ppt_x"/>
                                          </p:val>
                                        </p:tav>
                                        <p:tav tm="100000">
                                          <p:val>
                                            <p:strVal val="#ppt_x"/>
                                          </p:val>
                                        </p:tav>
                                      </p:tavLst>
                                    </p:anim>
                                    <p:anim calcmode="lin" valueType="num">
                                      <p:cBhvr additive="base">
                                        <p:cTn id="30" dur="75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3750"/>
                            </p:stCondLst>
                            <p:childTnLst>
                              <p:par>
                                <p:cTn id="32" presetID="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750" fill="hold"/>
                                        <p:tgtEl>
                                          <p:spTgt spid="6"/>
                                        </p:tgtEl>
                                        <p:attrNameLst>
                                          <p:attrName>ppt_x</p:attrName>
                                        </p:attrNameLst>
                                      </p:cBhvr>
                                      <p:tavLst>
                                        <p:tav tm="0">
                                          <p:val>
                                            <p:strVal val="#ppt_x"/>
                                          </p:val>
                                        </p:tav>
                                        <p:tav tm="100000">
                                          <p:val>
                                            <p:strVal val="#ppt_x"/>
                                          </p:val>
                                        </p:tav>
                                      </p:tavLst>
                                    </p:anim>
                                    <p:anim calcmode="lin" valueType="num">
                                      <p:cBhvr additive="base">
                                        <p:cTn id="35" dur="75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5250"/>
                            </p:stCondLst>
                            <p:childTnLst>
                              <p:par>
                                <p:cTn id="43" presetID="2" presetClass="entr" presetSubtype="4"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750" fill="hold"/>
                                        <p:tgtEl>
                                          <p:spTgt spid="17"/>
                                        </p:tgtEl>
                                        <p:attrNameLst>
                                          <p:attrName>ppt_x</p:attrName>
                                        </p:attrNameLst>
                                      </p:cBhvr>
                                      <p:tavLst>
                                        <p:tav tm="0">
                                          <p:val>
                                            <p:strVal val="#ppt_x"/>
                                          </p:val>
                                        </p:tav>
                                        <p:tav tm="100000">
                                          <p:val>
                                            <p:strVal val="#ppt_x"/>
                                          </p:val>
                                        </p:tav>
                                      </p:tavLst>
                                    </p:anim>
                                    <p:anim calcmode="lin" valueType="num">
                                      <p:cBhvr additive="base">
                                        <p:cTn id="46" dur="75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6000"/>
                            </p:stCondLst>
                            <p:childTnLst>
                              <p:par>
                                <p:cTn id="48" presetID="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750" fill="hold"/>
                                        <p:tgtEl>
                                          <p:spTgt spid="25"/>
                                        </p:tgtEl>
                                        <p:attrNameLst>
                                          <p:attrName>ppt_x</p:attrName>
                                        </p:attrNameLst>
                                      </p:cBhvr>
                                      <p:tavLst>
                                        <p:tav tm="0">
                                          <p:val>
                                            <p:strVal val="#ppt_x"/>
                                          </p:val>
                                        </p:tav>
                                        <p:tav tm="100000">
                                          <p:val>
                                            <p:strVal val="#ppt_x"/>
                                          </p:val>
                                        </p:tav>
                                      </p:tavLst>
                                    </p:anim>
                                    <p:anim calcmode="lin" valueType="num">
                                      <p:cBhvr additive="base">
                                        <p:cTn id="51" dur="750" fill="hold"/>
                                        <p:tgtEl>
                                          <p:spTgt spid="2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750" fill="hold"/>
                                        <p:tgtEl>
                                          <p:spTgt spid="26"/>
                                        </p:tgtEl>
                                        <p:attrNameLst>
                                          <p:attrName>ppt_x</p:attrName>
                                        </p:attrNameLst>
                                      </p:cBhvr>
                                      <p:tavLst>
                                        <p:tav tm="0">
                                          <p:val>
                                            <p:strVal val="#ppt_x"/>
                                          </p:val>
                                        </p:tav>
                                        <p:tav tm="100000">
                                          <p:val>
                                            <p:strVal val="#ppt_x"/>
                                          </p:val>
                                        </p:tav>
                                      </p:tavLst>
                                    </p:anim>
                                    <p:anim calcmode="lin" valueType="num">
                                      <p:cBhvr additive="base">
                                        <p:cTn id="55"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17"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What is being human?</a:t>
            </a:r>
          </a:p>
        </p:txBody>
      </p:sp>
      <p:sp>
        <p:nvSpPr>
          <p:cNvPr id="3" name="TextBox 2"/>
          <p:cNvSpPr txBox="1"/>
          <p:nvPr/>
        </p:nvSpPr>
        <p:spPr>
          <a:xfrm>
            <a:off x="10135556" y="2690336"/>
            <a:ext cx="2031212" cy="1477328"/>
          </a:xfrm>
          <a:prstGeom prst="rect">
            <a:avLst/>
          </a:prstGeom>
          <a:noFill/>
        </p:spPr>
        <p:txBody>
          <a:bodyPr wrap="square" rtlCol="0">
            <a:spAutoFit/>
          </a:bodyPr>
          <a:lstStyle/>
          <a:p>
            <a:pPr algn="ctr"/>
            <a:r>
              <a:rPr lang="en-GB" b="1" dirty="0">
                <a:solidFill>
                  <a:srgbClr val="0070C0"/>
                </a:solidFill>
              </a:rPr>
              <a:t>This is what we have told aliens about us (a plaque on the Pioneer spacecraft)</a:t>
            </a:r>
          </a:p>
        </p:txBody>
      </p:sp>
      <p:pic>
        <p:nvPicPr>
          <p:cNvPr id="5" name="Picture 4">
            <a:extLst>
              <a:ext uri="{FF2B5EF4-FFF2-40B4-BE49-F238E27FC236}">
                <a16:creationId xmlns:a16="http://schemas.microsoft.com/office/drawing/2014/main" id="{6A04C816-FD1B-425B-8729-299376295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350" y="0"/>
            <a:ext cx="8659176" cy="6858000"/>
          </a:xfrm>
          <a:prstGeom prst="rect">
            <a:avLst/>
          </a:prstGeom>
        </p:spPr>
      </p:pic>
      <p:sp>
        <p:nvSpPr>
          <p:cNvPr id="6" name="TextBox 5">
            <a:extLst>
              <a:ext uri="{FF2B5EF4-FFF2-40B4-BE49-F238E27FC236}">
                <a16:creationId xmlns:a16="http://schemas.microsoft.com/office/drawing/2014/main" id="{8CD9B6E6-35AB-459C-802E-799E6C9E4436}"/>
              </a:ext>
            </a:extLst>
          </p:cNvPr>
          <p:cNvSpPr txBox="1"/>
          <p:nvPr/>
        </p:nvSpPr>
        <p:spPr>
          <a:xfrm>
            <a:off x="8368806" y="6223451"/>
            <a:ext cx="1543618" cy="369332"/>
          </a:xfrm>
          <a:prstGeom prst="rect">
            <a:avLst/>
          </a:prstGeom>
          <a:noFill/>
        </p:spPr>
        <p:txBody>
          <a:bodyPr wrap="square" rtlCol="0">
            <a:spAutoFit/>
          </a:bodyPr>
          <a:lstStyle/>
          <a:p>
            <a:r>
              <a:rPr lang="en-GB" b="1" dirty="0">
                <a:solidFill>
                  <a:srgbClr val="C00000"/>
                </a:solidFill>
              </a:rPr>
              <a:t>Solar system</a:t>
            </a:r>
          </a:p>
        </p:txBody>
      </p:sp>
      <p:sp>
        <p:nvSpPr>
          <p:cNvPr id="8" name="TextBox 7">
            <a:extLst>
              <a:ext uri="{FF2B5EF4-FFF2-40B4-BE49-F238E27FC236}">
                <a16:creationId xmlns:a16="http://schemas.microsoft.com/office/drawing/2014/main" id="{E248E42A-2B21-4EFE-8989-57B90A183189}"/>
              </a:ext>
            </a:extLst>
          </p:cNvPr>
          <p:cNvSpPr txBox="1"/>
          <p:nvPr/>
        </p:nvSpPr>
        <p:spPr>
          <a:xfrm>
            <a:off x="7692738" y="5229200"/>
            <a:ext cx="2031211" cy="369332"/>
          </a:xfrm>
          <a:prstGeom prst="rect">
            <a:avLst/>
          </a:prstGeom>
          <a:noFill/>
        </p:spPr>
        <p:txBody>
          <a:bodyPr wrap="square" rtlCol="0">
            <a:spAutoFit/>
          </a:bodyPr>
          <a:lstStyle/>
          <a:p>
            <a:r>
              <a:rPr lang="en-GB" b="1" dirty="0">
                <a:solidFill>
                  <a:srgbClr val="C00000"/>
                </a:solidFill>
              </a:rPr>
              <a:t>The Happy Couple</a:t>
            </a:r>
          </a:p>
        </p:txBody>
      </p:sp>
      <p:sp>
        <p:nvSpPr>
          <p:cNvPr id="9" name="TextBox 8">
            <a:extLst>
              <a:ext uri="{FF2B5EF4-FFF2-40B4-BE49-F238E27FC236}">
                <a16:creationId xmlns:a16="http://schemas.microsoft.com/office/drawing/2014/main" id="{FDBC9356-C5AD-4BFE-AE92-C6974053C0F8}"/>
              </a:ext>
            </a:extLst>
          </p:cNvPr>
          <p:cNvSpPr txBox="1"/>
          <p:nvPr/>
        </p:nvSpPr>
        <p:spPr>
          <a:xfrm>
            <a:off x="4655840" y="165625"/>
            <a:ext cx="1809308" cy="369332"/>
          </a:xfrm>
          <a:prstGeom prst="rect">
            <a:avLst/>
          </a:prstGeom>
          <a:noFill/>
        </p:spPr>
        <p:txBody>
          <a:bodyPr wrap="square" rtlCol="0">
            <a:spAutoFit/>
          </a:bodyPr>
          <a:lstStyle/>
          <a:p>
            <a:r>
              <a:rPr lang="en-GB" b="1" dirty="0">
                <a:solidFill>
                  <a:srgbClr val="C00000"/>
                </a:solidFill>
              </a:rPr>
              <a:t>Hydrogen atom</a:t>
            </a:r>
          </a:p>
        </p:txBody>
      </p:sp>
      <p:sp>
        <p:nvSpPr>
          <p:cNvPr id="10" name="TextBox 9">
            <a:extLst>
              <a:ext uri="{FF2B5EF4-FFF2-40B4-BE49-F238E27FC236}">
                <a16:creationId xmlns:a16="http://schemas.microsoft.com/office/drawing/2014/main" id="{211DB0AD-4459-404A-AE5D-5AFF8C5DFB5C}"/>
              </a:ext>
            </a:extLst>
          </p:cNvPr>
          <p:cNvSpPr txBox="1"/>
          <p:nvPr/>
        </p:nvSpPr>
        <p:spPr>
          <a:xfrm>
            <a:off x="1483350" y="1340768"/>
            <a:ext cx="1809308" cy="1477328"/>
          </a:xfrm>
          <a:prstGeom prst="rect">
            <a:avLst/>
          </a:prstGeom>
          <a:noFill/>
        </p:spPr>
        <p:txBody>
          <a:bodyPr wrap="square" rtlCol="0">
            <a:spAutoFit/>
          </a:bodyPr>
          <a:lstStyle/>
          <a:p>
            <a:r>
              <a:rPr lang="en-GB" b="1" dirty="0">
                <a:solidFill>
                  <a:srgbClr val="C00000"/>
                </a:solidFill>
              </a:rPr>
              <a:t>Distances and directions to 14 local pulsars, with pulse sequences</a:t>
            </a:r>
          </a:p>
        </p:txBody>
      </p:sp>
      <p:sp>
        <p:nvSpPr>
          <p:cNvPr id="11" name="TextBox 10">
            <a:extLst>
              <a:ext uri="{FF2B5EF4-FFF2-40B4-BE49-F238E27FC236}">
                <a16:creationId xmlns:a16="http://schemas.microsoft.com/office/drawing/2014/main" id="{EEF115CD-B757-4542-A912-1F52E2E03399}"/>
              </a:ext>
            </a:extLst>
          </p:cNvPr>
          <p:cNvSpPr txBox="1"/>
          <p:nvPr/>
        </p:nvSpPr>
        <p:spPr>
          <a:xfrm>
            <a:off x="7464152" y="532586"/>
            <a:ext cx="1809308" cy="646331"/>
          </a:xfrm>
          <a:prstGeom prst="rect">
            <a:avLst/>
          </a:prstGeom>
          <a:noFill/>
        </p:spPr>
        <p:txBody>
          <a:bodyPr wrap="square" rtlCol="0">
            <a:spAutoFit/>
          </a:bodyPr>
          <a:lstStyle/>
          <a:p>
            <a:r>
              <a:rPr lang="en-GB" b="1" dirty="0">
                <a:solidFill>
                  <a:srgbClr val="C00000"/>
                </a:solidFill>
              </a:rPr>
              <a:t>The Pioneer spacecraft shape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ppt_x</p:attrName>
                                        </p:attrNameLst>
                                      </p:cBhvr>
                                      <p:tavLst>
                                        <p:tav tm="0">
                                          <p:val>
                                            <p:strVal val="#ppt_x"/>
                                          </p:val>
                                        </p:tav>
                                        <p:tav tm="100000">
                                          <p:val>
                                            <p:strVal val="#ppt_x"/>
                                          </p:val>
                                        </p:tav>
                                      </p:tavLst>
                                    </p:anim>
                                    <p:anim calcmode="lin" valueType="num">
                                      <p:cBhvr>
                                        <p:cTn id="27" dur="75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anim calcmode="lin" valueType="num">
                                      <p:cBhvr>
                                        <p:cTn id="32" dur="750" fill="hold"/>
                                        <p:tgtEl>
                                          <p:spTgt spid="11"/>
                                        </p:tgtEl>
                                        <p:attrNameLst>
                                          <p:attrName>ppt_x</p:attrName>
                                        </p:attrNameLst>
                                      </p:cBhvr>
                                      <p:tavLst>
                                        <p:tav tm="0">
                                          <p:val>
                                            <p:strVal val="#ppt_x"/>
                                          </p:val>
                                        </p:tav>
                                        <p:tav tm="100000">
                                          <p:val>
                                            <p:strVal val="#ppt_x"/>
                                          </p:val>
                                        </p:tav>
                                      </p:tavLst>
                                    </p:anim>
                                    <p:anim calcmode="lin" valueType="num">
                                      <p:cBhvr>
                                        <p:cTn id="33" dur="75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750"/>
                                        <p:tgtEl>
                                          <p:spTgt spid="8"/>
                                        </p:tgtEl>
                                      </p:cBhvr>
                                    </p:animEffect>
                                    <p:anim calcmode="lin" valueType="num">
                                      <p:cBhvr>
                                        <p:cTn id="38" dur="750" fill="hold"/>
                                        <p:tgtEl>
                                          <p:spTgt spid="8"/>
                                        </p:tgtEl>
                                        <p:attrNameLst>
                                          <p:attrName>ppt_x</p:attrName>
                                        </p:attrNameLst>
                                      </p:cBhvr>
                                      <p:tavLst>
                                        <p:tav tm="0">
                                          <p:val>
                                            <p:strVal val="#ppt_x"/>
                                          </p:val>
                                        </p:tav>
                                        <p:tav tm="100000">
                                          <p:val>
                                            <p:strVal val="#ppt_x"/>
                                          </p:val>
                                        </p:tav>
                                      </p:tavLst>
                                    </p:anim>
                                    <p:anim calcmode="lin" valueType="num">
                                      <p:cBhvr>
                                        <p:cTn id="39" dur="75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31"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750" fill="hold"/>
                                        <p:tgtEl>
                                          <p:spTgt spid="3"/>
                                        </p:tgtEl>
                                        <p:attrNameLst>
                                          <p:attrName>ppt_w</p:attrName>
                                        </p:attrNameLst>
                                      </p:cBhvr>
                                      <p:tavLst>
                                        <p:tav tm="0">
                                          <p:val>
                                            <p:fltVal val="0"/>
                                          </p:val>
                                        </p:tav>
                                        <p:tav tm="100000">
                                          <p:val>
                                            <p:strVal val="#ppt_w"/>
                                          </p:val>
                                        </p:tav>
                                      </p:tavLst>
                                    </p:anim>
                                    <p:anim calcmode="lin" valueType="num">
                                      <p:cBhvr>
                                        <p:cTn id="44" dur="750" fill="hold"/>
                                        <p:tgtEl>
                                          <p:spTgt spid="3"/>
                                        </p:tgtEl>
                                        <p:attrNameLst>
                                          <p:attrName>ppt_h</p:attrName>
                                        </p:attrNameLst>
                                      </p:cBhvr>
                                      <p:tavLst>
                                        <p:tav tm="0">
                                          <p:val>
                                            <p:fltVal val="0"/>
                                          </p:val>
                                        </p:tav>
                                        <p:tav tm="100000">
                                          <p:val>
                                            <p:strVal val="#ppt_h"/>
                                          </p:val>
                                        </p:tav>
                                      </p:tavLst>
                                    </p:anim>
                                    <p:anim calcmode="lin" valueType="num">
                                      <p:cBhvr>
                                        <p:cTn id="45" dur="750" fill="hold"/>
                                        <p:tgtEl>
                                          <p:spTgt spid="3"/>
                                        </p:tgtEl>
                                        <p:attrNameLst>
                                          <p:attrName>style.rotation</p:attrName>
                                        </p:attrNameLst>
                                      </p:cBhvr>
                                      <p:tavLst>
                                        <p:tav tm="0">
                                          <p:val>
                                            <p:fltVal val="90"/>
                                          </p:val>
                                        </p:tav>
                                        <p:tav tm="100000">
                                          <p:val>
                                            <p:fltVal val="0"/>
                                          </p:val>
                                        </p:tav>
                                      </p:tavLst>
                                    </p:anim>
                                    <p:animEffect transition="in" filter="fade">
                                      <p:cBhvr>
                                        <p:cTn id="4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850</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6SSEL045 – Language Origins Lecture 1 What Is Language?</vt:lpstr>
      <vt:lpstr>What is language?</vt:lpstr>
      <vt:lpstr>What is language for?</vt:lpstr>
      <vt:lpstr>How does language work?</vt:lpstr>
      <vt:lpstr>Ardi, the uncommon ancestor</vt:lpstr>
      <vt:lpstr>Building bigger brains</vt:lpstr>
      <vt:lpstr>How old is language?</vt:lpstr>
      <vt:lpstr>Three key –isms of linguistics</vt:lpstr>
      <vt:lpstr>What is being human?</vt:lpstr>
      <vt:lpstr>Is language uniquely human?</vt:lpstr>
      <vt:lpstr>How we got to language</vt:lpstr>
      <vt:lpstr>And finally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Psycholinguistics and the -isms</dc:title>
  <dc:creator>Martin Edwardes</dc:creator>
  <cp:lastModifiedBy>Martin Edwardes</cp:lastModifiedBy>
  <cp:revision>95</cp:revision>
  <dcterms:created xsi:type="dcterms:W3CDTF">2013-07-15T11:34:14Z</dcterms:created>
  <dcterms:modified xsi:type="dcterms:W3CDTF">2019-12-31T16:32:12Z</dcterms:modified>
</cp:coreProperties>
</file>