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1" r:id="rId3"/>
    <p:sldId id="292" r:id="rId4"/>
    <p:sldId id="275" r:id="rId5"/>
    <p:sldId id="276" r:id="rId6"/>
    <p:sldId id="290" r:id="rId7"/>
    <p:sldId id="288" r:id="rId8"/>
    <p:sldId id="285" r:id="rId9"/>
    <p:sldId id="286" r:id="rId10"/>
    <p:sldId id="287" r:id="rId11"/>
    <p:sldId id="27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0" d="100"/>
          <a:sy n="110" d="100"/>
        </p:scale>
        <p:origin x="552" y="3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A859-6BB0-4219-9DC4-4153A8559F6B}" type="datetimeFigureOut">
              <a:rPr lang="en-GB" smtClean="0"/>
              <a:t>10/11/2018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1FF1D-FCCB-4134-89AC-B1E2FA286185}" type="slidenum">
              <a:rPr lang="en-GB" smtClean="0"/>
              <a:t>‹#›</a:t>
            </a:fld>
            <a:endParaRPr lang="en-GB"/>
          </a:p>
        </p:txBody>
      </p:sp>
    </p:spTree>
    <p:extLst>
      <p:ext uri="{BB962C8B-B14F-4D97-AF65-F5344CB8AC3E}">
        <p14:creationId xmlns:p14="http://schemas.microsoft.com/office/powerpoint/2010/main" val="54673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31FF1D-FCCB-4134-89AC-B1E2FA286185}" type="slidenum">
              <a:rPr lang="en-GB" smtClean="0"/>
              <a:t>8</a:t>
            </a:fld>
            <a:endParaRPr lang="en-GB"/>
          </a:p>
        </p:txBody>
      </p:sp>
    </p:spTree>
    <p:extLst>
      <p:ext uri="{BB962C8B-B14F-4D97-AF65-F5344CB8AC3E}">
        <p14:creationId xmlns:p14="http://schemas.microsoft.com/office/powerpoint/2010/main" val="118608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10/11/2018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TtmLVP0HvDg" TargetMode="External"/><Relationship Id="rId3" Type="http://schemas.openxmlformats.org/officeDocument/2006/relationships/image" Target="../media/image48.png"/><Relationship Id="rId7" Type="http://schemas.openxmlformats.org/officeDocument/2006/relationships/hyperlink" Target="http://video.nationalgeographic.com/video/news/chimps-pound-missions-vin?source=relatedvideo"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emf"/><Relationship Id="rId4" Type="http://schemas.openxmlformats.org/officeDocument/2006/relationships/image" Target="../media/image49.jpeg"/><Relationship Id="rId9" Type="http://schemas.openxmlformats.org/officeDocument/2006/relationships/hyperlink" Target="https://www.youtube.com/watch?v=Wex59IATah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844824"/>
          </a:xfrm>
        </p:spPr>
        <p:txBody>
          <a:bodyPr>
            <a:normAutofit fontScale="90000"/>
          </a:bodyPr>
          <a:lstStyle/>
          <a:p>
            <a:pPr>
              <a:defRPr/>
            </a:pPr>
            <a:r>
              <a:rPr lang="en-GB" sz="2700" b="1" dirty="0">
                <a:solidFill>
                  <a:srgbClr val="0070C0"/>
                </a:solidFill>
                <a:effectLst>
                  <a:outerShdw blurRad="38100" dist="38100" dir="2700000" algn="tl">
                    <a:srgbClr val="000000">
                      <a:alpha val="43137"/>
                    </a:srgbClr>
                  </a:outerShdw>
                </a:effectLst>
                <a:latin typeface="+mn-lt"/>
              </a:rPr>
              <a:t>6SSEL045 – Language Origins</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2</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Nonhuman Communication</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6" name="Picture 5">
            <a:extLst>
              <a:ext uri="{FF2B5EF4-FFF2-40B4-BE49-F238E27FC236}">
                <a16:creationId xmlns:a16="http://schemas.microsoft.com/office/drawing/2014/main" id="{F55BEF75-012A-4535-AE8F-2797B60F9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4864"/>
            <a:ext cx="7010400" cy="4391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Humans and language</a:t>
            </a:r>
          </a:p>
        </p:txBody>
      </p:sp>
      <p:sp>
        <p:nvSpPr>
          <p:cNvPr id="5" name="TextBox 4"/>
          <p:cNvSpPr txBox="1"/>
          <p:nvPr/>
        </p:nvSpPr>
        <p:spPr>
          <a:xfrm>
            <a:off x="1624692" y="5168504"/>
            <a:ext cx="4604103" cy="1477328"/>
          </a:xfrm>
          <a:prstGeom prst="rect">
            <a:avLst/>
          </a:prstGeom>
          <a:noFill/>
        </p:spPr>
        <p:txBody>
          <a:bodyPr wrap="square" rtlCol="0">
            <a:spAutoFit/>
          </a:bodyPr>
          <a:lstStyle/>
          <a:p>
            <a:r>
              <a:rPr lang="en-GB" b="1" dirty="0">
                <a:solidFill>
                  <a:srgbClr val="0070C0"/>
                </a:solidFill>
              </a:rPr>
              <a:t>In 1963 Hockett added Deceit, Reflexivity and Learnability. We now know all three of these are present in nonhuman communication. Nonhumans using human language also seem able to master features 10 and 11.</a:t>
            </a:r>
          </a:p>
        </p:txBody>
      </p:sp>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55"/>
          <a:stretch/>
        </p:blipFill>
        <p:spPr bwMode="auto">
          <a:xfrm>
            <a:off x="1465608" y="0"/>
            <a:ext cx="5760000" cy="4956337"/>
          </a:xfrm>
          <a:prstGeom prst="rect">
            <a:avLst/>
          </a:prstGeom>
          <a:noFill/>
          <a:ln w="9525">
            <a:noFill/>
            <a:miter lim="800000"/>
            <a:headEnd/>
            <a:tailEnd/>
          </a:ln>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8"/>
          <a:stretch/>
        </p:blipFill>
        <p:spPr bwMode="auto">
          <a:xfrm>
            <a:off x="6439694" y="3882457"/>
            <a:ext cx="5760000" cy="2975543"/>
          </a:xfrm>
          <a:prstGeom prst="rect">
            <a:avLst/>
          </a:prstGeom>
          <a:noFill/>
          <a:ln w="9525">
            <a:noFill/>
            <a:miter lim="800000"/>
            <a:headEnd/>
            <a:tailEnd/>
          </a:ln>
        </p:spPr>
      </p:pic>
      <p:sp>
        <p:nvSpPr>
          <p:cNvPr id="10" name="TextBox 9"/>
          <p:cNvSpPr txBox="1"/>
          <p:nvPr/>
        </p:nvSpPr>
        <p:spPr>
          <a:xfrm>
            <a:off x="7428697" y="188640"/>
            <a:ext cx="4536000" cy="3600986"/>
          </a:xfrm>
          <a:prstGeom prst="rect">
            <a:avLst/>
          </a:prstGeom>
          <a:noFill/>
        </p:spPr>
        <p:txBody>
          <a:bodyPr wrap="square" rtlCol="0">
            <a:spAutoFit/>
          </a:bodyPr>
          <a:lstStyle/>
          <a:p>
            <a:r>
              <a:rPr lang="en-GB" sz="2400" b="1" dirty="0">
                <a:solidFill>
                  <a:srgbClr val="0070C0"/>
                </a:solidFill>
              </a:rPr>
              <a:t>Charles </a:t>
            </a:r>
            <a:r>
              <a:rPr lang="en-GB" sz="2400" b="1" dirty="0" err="1">
                <a:solidFill>
                  <a:srgbClr val="0070C0"/>
                </a:solidFill>
              </a:rPr>
              <a:t>Hockett’s</a:t>
            </a:r>
            <a:r>
              <a:rPr lang="en-GB" sz="2400" b="1" dirty="0">
                <a:solidFill>
                  <a:srgbClr val="0070C0"/>
                </a:solidFill>
              </a:rPr>
              <a:t> design features of language, 1960</a:t>
            </a:r>
          </a:p>
          <a:p>
            <a:r>
              <a:rPr lang="en-GB" b="1" dirty="0">
                <a:solidFill>
                  <a:srgbClr val="0070C0"/>
                </a:solidFill>
              </a:rPr>
              <a:t>According to </a:t>
            </a:r>
            <a:r>
              <a:rPr lang="en-GB" b="1" dirty="0" err="1">
                <a:solidFill>
                  <a:srgbClr val="0070C0"/>
                </a:solidFill>
              </a:rPr>
              <a:t>Hockett</a:t>
            </a:r>
            <a:r>
              <a:rPr lang="en-GB" b="1" dirty="0">
                <a:solidFill>
                  <a:srgbClr val="0070C0"/>
                </a:solidFill>
              </a:rPr>
              <a:t>:</a:t>
            </a:r>
          </a:p>
          <a:p>
            <a:pPr marL="269875" indent="-269875">
              <a:buFont typeface="Arial" pitchFamily="34" charset="0"/>
              <a:buChar char="•"/>
            </a:pPr>
            <a:r>
              <a:rPr lang="en-GB" b="1" dirty="0">
                <a:solidFill>
                  <a:srgbClr val="0070C0"/>
                </a:solidFill>
              </a:rPr>
              <a:t>Only features 9 through 13 are exclusive to the hominoid clade.</a:t>
            </a:r>
          </a:p>
          <a:p>
            <a:pPr marL="269875" indent="-269875">
              <a:buFont typeface="Arial" pitchFamily="34" charset="0"/>
              <a:buChar char="•"/>
            </a:pPr>
            <a:r>
              <a:rPr lang="en-GB" b="1" dirty="0">
                <a:solidFill>
                  <a:srgbClr val="0070C0"/>
                </a:solidFill>
              </a:rPr>
              <a:t>Only features 10, 11 and 13 are exclusive to modern humans.</a:t>
            </a:r>
          </a:p>
          <a:p>
            <a:pPr marL="269875" indent="-269875">
              <a:buFont typeface="Arial" pitchFamily="34" charset="0"/>
              <a:buChar char="•"/>
            </a:pPr>
            <a:r>
              <a:rPr lang="en-GB" b="1" dirty="0">
                <a:solidFill>
                  <a:srgbClr val="0070C0"/>
                </a:solidFill>
              </a:rPr>
              <a:t>The other 8 features are common to all primates.</a:t>
            </a:r>
          </a:p>
          <a:p>
            <a:r>
              <a:rPr lang="en-GB" b="1" dirty="0">
                <a:solidFill>
                  <a:srgbClr val="0070C0"/>
                </a:solidFill>
              </a:rPr>
              <a:t>Features 9, 12 and 13 are now known to be present in nonhuman communication, leaving only 10 &amp; 11 as exclusively human.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750" fill="hold"/>
                                        <p:tgtEl>
                                          <p:spTgt spid="2053"/>
                                        </p:tgtEl>
                                        <p:attrNameLst>
                                          <p:attrName>ppt_w</p:attrName>
                                        </p:attrNameLst>
                                      </p:cBhvr>
                                      <p:tavLst>
                                        <p:tav tm="0">
                                          <p:val>
                                            <p:fltVal val="0"/>
                                          </p:val>
                                        </p:tav>
                                        <p:tav tm="100000">
                                          <p:val>
                                            <p:strVal val="#ppt_w"/>
                                          </p:val>
                                        </p:tav>
                                      </p:tavLst>
                                    </p:anim>
                                    <p:anim calcmode="lin" valueType="num">
                                      <p:cBhvr>
                                        <p:cTn id="8" dur="750" fill="hold"/>
                                        <p:tgtEl>
                                          <p:spTgt spid="2053"/>
                                        </p:tgtEl>
                                        <p:attrNameLst>
                                          <p:attrName>ppt_h</p:attrName>
                                        </p:attrNameLst>
                                      </p:cBhvr>
                                      <p:tavLst>
                                        <p:tav tm="0">
                                          <p:val>
                                            <p:fltVal val="0"/>
                                          </p:val>
                                        </p:tav>
                                        <p:tav tm="100000">
                                          <p:val>
                                            <p:strVal val="#ppt_h"/>
                                          </p:val>
                                        </p:tav>
                                      </p:tavLst>
                                    </p:anim>
                                    <p:animEffect transition="in" filter="fade">
                                      <p:cBhvr>
                                        <p:cTn id="9" dur="750"/>
                                        <p:tgtEl>
                                          <p:spTgt spid="205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750" fill="hold"/>
                                        <p:tgtEl>
                                          <p:spTgt spid="2054"/>
                                        </p:tgtEl>
                                        <p:attrNameLst>
                                          <p:attrName>ppt_w</p:attrName>
                                        </p:attrNameLst>
                                      </p:cBhvr>
                                      <p:tavLst>
                                        <p:tav tm="0">
                                          <p:val>
                                            <p:fltVal val="0"/>
                                          </p:val>
                                        </p:tav>
                                        <p:tav tm="100000">
                                          <p:val>
                                            <p:strVal val="#ppt_w"/>
                                          </p:val>
                                        </p:tav>
                                      </p:tavLst>
                                    </p:anim>
                                    <p:anim calcmode="lin" valueType="num">
                                      <p:cBhvr>
                                        <p:cTn id="14" dur="750" fill="hold"/>
                                        <p:tgtEl>
                                          <p:spTgt spid="2054"/>
                                        </p:tgtEl>
                                        <p:attrNameLst>
                                          <p:attrName>ppt_h</p:attrName>
                                        </p:attrNameLst>
                                      </p:cBhvr>
                                      <p:tavLst>
                                        <p:tav tm="0">
                                          <p:val>
                                            <p:fltVal val="0"/>
                                          </p:val>
                                        </p:tav>
                                        <p:tav tm="100000">
                                          <p:val>
                                            <p:strVal val="#ppt_h"/>
                                          </p:val>
                                        </p:tav>
                                      </p:tavLst>
                                    </p:anim>
                                    <p:animEffect transition="in" filter="fade">
                                      <p:cBhvr>
                                        <p:cTn id="15" dur="750"/>
                                        <p:tgtEl>
                                          <p:spTgt spid="2054"/>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1+#ppt_w/2"/>
                                          </p:val>
                                        </p:tav>
                                        <p:tav tm="100000">
                                          <p:val>
                                            <p:strVal val="#ppt_x"/>
                                          </p:val>
                                        </p:tav>
                                      </p:tavLst>
                                    </p:anim>
                                    <p:anim calcmode="lin" valueType="num">
                                      <p:cBhvr additive="base">
                                        <p:cTn id="25"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6"/>
            <a:ext cx="1440000" cy="6863815"/>
          </a:xfrm>
          <a:ln w="38100">
            <a:solidFill>
              <a:srgbClr val="00B0F0"/>
            </a:solidFill>
            <a:prstDash val="sysDash"/>
          </a:ln>
        </p:spPr>
        <p:txBody>
          <a:bodyPr vert="vert270">
            <a:noAutofit/>
          </a:bodyPr>
          <a:lstStyle/>
          <a:p>
            <a:r>
              <a:rPr lang="en-GB" sz="4000" b="1" dirty="0">
                <a:solidFill>
                  <a:srgbClr val="0070C0"/>
                </a:solidFill>
                <a:effectLst>
                  <a:outerShdw blurRad="38100" dist="38100" dir="2700000" algn="tl">
                    <a:srgbClr val="000000">
                      <a:alpha val="43137"/>
                    </a:srgbClr>
                  </a:outerShdw>
                </a:effectLst>
                <a:latin typeface="+mn-lt"/>
              </a:rPr>
              <a:t>Where nonhuman meaning resembles human meaning</a:t>
            </a:r>
          </a:p>
        </p:txBody>
      </p:sp>
      <p:sp>
        <p:nvSpPr>
          <p:cNvPr id="3" name="TextBox 2"/>
          <p:cNvSpPr txBox="1"/>
          <p:nvPr/>
        </p:nvSpPr>
        <p:spPr>
          <a:xfrm>
            <a:off x="2063512" y="251356"/>
            <a:ext cx="2160000"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Deception</a:t>
            </a:r>
          </a:p>
        </p:txBody>
      </p:sp>
      <p:sp>
        <p:nvSpPr>
          <p:cNvPr id="4" name="TextBox 3"/>
          <p:cNvSpPr txBox="1"/>
          <p:nvPr/>
        </p:nvSpPr>
        <p:spPr>
          <a:xfrm>
            <a:off x="5592064" y="710602"/>
            <a:ext cx="2160000"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Calculation</a:t>
            </a:r>
          </a:p>
        </p:txBody>
      </p:sp>
      <p:sp>
        <p:nvSpPr>
          <p:cNvPr id="5" name="TextBox 4"/>
          <p:cNvSpPr txBox="1"/>
          <p:nvPr/>
        </p:nvSpPr>
        <p:spPr>
          <a:xfrm>
            <a:off x="9121514" y="1216639"/>
            <a:ext cx="2160000"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Tool-making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03512" y="620688"/>
            <a:ext cx="2880000" cy="22651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2857388"/>
            <a:ext cx="2880000" cy="286678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31904" y="1079934"/>
            <a:ext cx="2880000" cy="170388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6838" r="5618" b="10809"/>
          <a:stretch/>
        </p:blipFill>
        <p:spPr>
          <a:xfrm>
            <a:off x="5231904" y="2780928"/>
            <a:ext cx="2880000" cy="184570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31904" y="4633479"/>
            <a:ext cx="2880000" cy="1580280"/>
          </a:xfrm>
          <a:prstGeom prst="rect">
            <a:avLst/>
          </a:prstGeom>
        </p:spPr>
      </p:pic>
      <p:sp>
        <p:nvSpPr>
          <p:cNvPr id="11" name="Rectangle 10"/>
          <p:cNvSpPr/>
          <p:nvPr/>
        </p:nvSpPr>
        <p:spPr>
          <a:xfrm>
            <a:off x="8760296" y="1580599"/>
            <a:ext cx="2880000" cy="1200329"/>
          </a:xfrm>
          <a:prstGeom prst="rect">
            <a:avLst/>
          </a:prstGeom>
        </p:spPr>
        <p:txBody>
          <a:bodyPr wrap="square">
            <a:spAutoFit/>
          </a:bodyPr>
          <a:lstStyle/>
          <a:p>
            <a:r>
              <a:rPr lang="en-GB" dirty="0">
                <a:hlinkClick r:id="rId7"/>
              </a:rPr>
              <a:t>http://video.nationalgeographic.com/video/news/chimps-pound-missions-vin?source=relatedvideo</a:t>
            </a:r>
            <a:endParaRPr lang="en-GB" dirty="0"/>
          </a:p>
        </p:txBody>
      </p:sp>
      <p:sp>
        <p:nvSpPr>
          <p:cNvPr id="12" name="Rectangle 11"/>
          <p:cNvSpPr/>
          <p:nvPr/>
        </p:nvSpPr>
        <p:spPr>
          <a:xfrm>
            <a:off x="8760616" y="3669329"/>
            <a:ext cx="2880000" cy="646331"/>
          </a:xfrm>
          <a:prstGeom prst="rect">
            <a:avLst/>
          </a:prstGeom>
        </p:spPr>
        <p:txBody>
          <a:bodyPr wrap="square">
            <a:spAutoFit/>
          </a:bodyPr>
          <a:lstStyle/>
          <a:p>
            <a:r>
              <a:rPr lang="en-GB" dirty="0">
                <a:hlinkClick r:id="rId8"/>
              </a:rPr>
              <a:t>https://www.youtube.com/watch?v=TtmLVP0HvDg</a:t>
            </a:r>
            <a:endParaRPr lang="en-GB" dirty="0"/>
          </a:p>
        </p:txBody>
      </p:sp>
      <p:sp>
        <p:nvSpPr>
          <p:cNvPr id="13" name="Rectangle 12"/>
          <p:cNvSpPr/>
          <p:nvPr/>
        </p:nvSpPr>
        <p:spPr>
          <a:xfrm>
            <a:off x="8760296" y="4932899"/>
            <a:ext cx="2880000" cy="646331"/>
          </a:xfrm>
          <a:prstGeom prst="rect">
            <a:avLst/>
          </a:prstGeom>
        </p:spPr>
        <p:txBody>
          <a:bodyPr wrap="square">
            <a:spAutoFit/>
          </a:bodyPr>
          <a:lstStyle/>
          <a:p>
            <a:r>
              <a:rPr lang="en-GB" dirty="0">
                <a:hlinkClick r:id="rId9"/>
              </a:rPr>
              <a:t>https://www.youtube.com/watch?v=Wex59IATah4</a:t>
            </a:r>
            <a:endParaRPr lang="en-GB" dirty="0"/>
          </a:p>
        </p:txBody>
      </p:sp>
    </p:spTree>
    <p:extLst>
      <p:ext uri="{BB962C8B-B14F-4D97-AF65-F5344CB8AC3E}">
        <p14:creationId xmlns:p14="http://schemas.microsoft.com/office/powerpoint/2010/main" val="35578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par>
                          <p:cTn id="27" fill="hold">
                            <p:stCondLst>
                              <p:cond delay="225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750" fill="hold"/>
                                        <p:tgtEl>
                                          <p:spTgt spid="9"/>
                                        </p:tgtEl>
                                        <p:attrNameLst>
                                          <p:attrName>ppt_w</p:attrName>
                                        </p:attrNameLst>
                                      </p:cBhvr>
                                      <p:tavLst>
                                        <p:tav tm="0">
                                          <p:val>
                                            <p:fltVal val="0"/>
                                          </p:val>
                                        </p:tav>
                                        <p:tav tm="100000">
                                          <p:val>
                                            <p:strVal val="#ppt_w"/>
                                          </p:val>
                                        </p:tav>
                                      </p:tavLst>
                                    </p:anim>
                                    <p:anim calcmode="lin" valueType="num">
                                      <p:cBhvr>
                                        <p:cTn id="36" dur="750" fill="hold"/>
                                        <p:tgtEl>
                                          <p:spTgt spid="9"/>
                                        </p:tgtEl>
                                        <p:attrNameLst>
                                          <p:attrName>ppt_h</p:attrName>
                                        </p:attrNameLst>
                                      </p:cBhvr>
                                      <p:tavLst>
                                        <p:tav tm="0">
                                          <p:val>
                                            <p:fltVal val="0"/>
                                          </p:val>
                                        </p:tav>
                                        <p:tav tm="100000">
                                          <p:val>
                                            <p:strVal val="#ppt_h"/>
                                          </p:val>
                                        </p:tav>
                                      </p:tavLst>
                                    </p:anim>
                                    <p:animEffect transition="in" filter="fade">
                                      <p:cBhvr>
                                        <p:cTn id="37" dur="75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750" fill="hold"/>
                                        <p:tgtEl>
                                          <p:spTgt spid="10"/>
                                        </p:tgtEl>
                                        <p:attrNameLst>
                                          <p:attrName>ppt_w</p:attrName>
                                        </p:attrNameLst>
                                      </p:cBhvr>
                                      <p:tavLst>
                                        <p:tav tm="0">
                                          <p:val>
                                            <p:fltVal val="0"/>
                                          </p:val>
                                        </p:tav>
                                        <p:tav tm="100000">
                                          <p:val>
                                            <p:strVal val="#ppt_w"/>
                                          </p:val>
                                        </p:tav>
                                      </p:tavLst>
                                    </p:anim>
                                    <p:anim calcmode="lin" valueType="num">
                                      <p:cBhvr>
                                        <p:cTn id="41" dur="750" fill="hold"/>
                                        <p:tgtEl>
                                          <p:spTgt spid="10"/>
                                        </p:tgtEl>
                                        <p:attrNameLst>
                                          <p:attrName>ppt_h</p:attrName>
                                        </p:attrNameLst>
                                      </p:cBhvr>
                                      <p:tavLst>
                                        <p:tav tm="0">
                                          <p:val>
                                            <p:fltVal val="0"/>
                                          </p:val>
                                        </p:tav>
                                        <p:tav tm="100000">
                                          <p:val>
                                            <p:strVal val="#ppt_h"/>
                                          </p:val>
                                        </p:tav>
                                      </p:tavLst>
                                    </p:anim>
                                    <p:animEffect transition="in" filter="fade">
                                      <p:cBhvr>
                                        <p:cTn id="42" dur="750"/>
                                        <p:tgtEl>
                                          <p:spTgt spid="10"/>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750" fill="hold"/>
                                        <p:tgtEl>
                                          <p:spTgt spid="5"/>
                                        </p:tgtEl>
                                        <p:attrNameLst>
                                          <p:attrName>ppt_w</p:attrName>
                                        </p:attrNameLst>
                                      </p:cBhvr>
                                      <p:tavLst>
                                        <p:tav tm="0">
                                          <p:val>
                                            <p:fltVal val="0"/>
                                          </p:val>
                                        </p:tav>
                                        <p:tav tm="100000">
                                          <p:val>
                                            <p:strVal val="#ppt_w"/>
                                          </p:val>
                                        </p:tav>
                                      </p:tavLst>
                                    </p:anim>
                                    <p:anim calcmode="lin" valueType="num">
                                      <p:cBhvr>
                                        <p:cTn id="47" dur="750" fill="hold"/>
                                        <p:tgtEl>
                                          <p:spTgt spid="5"/>
                                        </p:tgtEl>
                                        <p:attrNameLst>
                                          <p:attrName>ppt_h</p:attrName>
                                        </p:attrNameLst>
                                      </p:cBhvr>
                                      <p:tavLst>
                                        <p:tav tm="0">
                                          <p:val>
                                            <p:fltVal val="0"/>
                                          </p:val>
                                        </p:tav>
                                        <p:tav tm="100000">
                                          <p:val>
                                            <p:strVal val="#ppt_h"/>
                                          </p:val>
                                        </p:tav>
                                      </p:tavLst>
                                    </p:anim>
                                    <p:animEffect transition="in" filter="fade">
                                      <p:cBhvr>
                                        <p:cTn id="48" dur="750"/>
                                        <p:tgtEl>
                                          <p:spTgt spid="5"/>
                                        </p:tgtEl>
                                      </p:cBhvr>
                                    </p:animEffect>
                                  </p:childTnLst>
                                </p:cTn>
                              </p:par>
                            </p:childTnLst>
                          </p:cTn>
                        </p:par>
                        <p:par>
                          <p:cTn id="49" fill="hold">
                            <p:stCondLst>
                              <p:cond delay="375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750" fill="hold"/>
                                        <p:tgtEl>
                                          <p:spTgt spid="12"/>
                                        </p:tgtEl>
                                        <p:attrNameLst>
                                          <p:attrName>ppt_w</p:attrName>
                                        </p:attrNameLst>
                                      </p:cBhvr>
                                      <p:tavLst>
                                        <p:tav tm="0">
                                          <p:val>
                                            <p:fltVal val="0"/>
                                          </p:val>
                                        </p:tav>
                                        <p:tav tm="100000">
                                          <p:val>
                                            <p:strVal val="#ppt_w"/>
                                          </p:val>
                                        </p:tav>
                                      </p:tavLst>
                                    </p:anim>
                                    <p:anim calcmode="lin" valueType="num">
                                      <p:cBhvr>
                                        <p:cTn id="58" dur="750" fill="hold"/>
                                        <p:tgtEl>
                                          <p:spTgt spid="12"/>
                                        </p:tgtEl>
                                        <p:attrNameLst>
                                          <p:attrName>ppt_h</p:attrName>
                                        </p:attrNameLst>
                                      </p:cBhvr>
                                      <p:tavLst>
                                        <p:tav tm="0">
                                          <p:val>
                                            <p:fltVal val="0"/>
                                          </p:val>
                                        </p:tav>
                                        <p:tav tm="100000">
                                          <p:val>
                                            <p:strVal val="#ppt_h"/>
                                          </p:val>
                                        </p:tav>
                                      </p:tavLst>
                                    </p:anim>
                                    <p:animEffect transition="in" filter="fade">
                                      <p:cBhvr>
                                        <p:cTn id="59" dur="75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750" fill="hold"/>
                                        <p:tgtEl>
                                          <p:spTgt spid="13"/>
                                        </p:tgtEl>
                                        <p:attrNameLst>
                                          <p:attrName>ppt_w</p:attrName>
                                        </p:attrNameLst>
                                      </p:cBhvr>
                                      <p:tavLst>
                                        <p:tav tm="0">
                                          <p:val>
                                            <p:fltVal val="0"/>
                                          </p:val>
                                        </p:tav>
                                        <p:tav tm="100000">
                                          <p:val>
                                            <p:strVal val="#ppt_w"/>
                                          </p:val>
                                        </p:tav>
                                      </p:tavLst>
                                    </p:anim>
                                    <p:anim calcmode="lin" valueType="num">
                                      <p:cBhvr>
                                        <p:cTn id="63" dur="750" fill="hold"/>
                                        <p:tgtEl>
                                          <p:spTgt spid="13"/>
                                        </p:tgtEl>
                                        <p:attrNameLst>
                                          <p:attrName>ppt_h</p:attrName>
                                        </p:attrNameLst>
                                      </p:cBhvr>
                                      <p:tavLst>
                                        <p:tav tm="0">
                                          <p:val>
                                            <p:fltVal val="0"/>
                                          </p:val>
                                        </p:tav>
                                        <p:tav tm="100000">
                                          <p:val>
                                            <p:strVal val="#ppt_h"/>
                                          </p:val>
                                        </p:tav>
                                      </p:tavLst>
                                    </p:anim>
                                    <p:animEffect transition="in" filter="fade">
                                      <p:cBhvr>
                                        <p:cTn id="6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440000" cy="6858000"/>
          </a:xfrm>
          <a:ln w="38100">
            <a:solidFill>
              <a:srgbClr val="00B0F0"/>
            </a:solidFill>
            <a:prstDash val="sysDash"/>
          </a:ln>
        </p:spPr>
        <p:txBody>
          <a:bodyPr vert="vert270">
            <a:normAutofit/>
          </a:bodyPr>
          <a:lstStyle/>
          <a:p>
            <a:pPr eaLnBrk="1" hangingPunct="1">
              <a:defRPr/>
            </a:pPr>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1026" name="Picture 2" descr="C:\Users\Martin Edwardes\Pictures\Cartoons\Anthropology\interspecies communication 02.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474249" y="1232756"/>
            <a:ext cx="10645549" cy="43924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a:solidFill>
                  <a:srgbClr val="0070C0"/>
                </a:solidFill>
                <a:effectLst>
                  <a:outerShdw blurRad="38100" dist="38100" dir="2700000" algn="tl">
                    <a:srgbClr val="000000">
                      <a:alpha val="43137"/>
                    </a:srgbClr>
                  </a:outerShdw>
                </a:effectLst>
                <a:latin typeface="+mn-lt"/>
              </a:rPr>
              <a:t>Why do nonhumans communicate?</a:t>
            </a:r>
          </a:p>
        </p:txBody>
      </p:sp>
      <p:pic>
        <p:nvPicPr>
          <p:cNvPr id="4" name="Picture 3">
            <a:extLst>
              <a:ext uri="{FF2B5EF4-FFF2-40B4-BE49-F238E27FC236}">
                <a16:creationId xmlns:a16="http://schemas.microsoft.com/office/drawing/2014/main" id="{7F7AA5CF-7258-42B4-A9BE-977F2BF71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1" y="116631"/>
            <a:ext cx="3245898" cy="2160000"/>
          </a:xfrm>
          <a:prstGeom prst="rect">
            <a:avLst/>
          </a:prstGeom>
        </p:spPr>
      </p:pic>
      <p:sp>
        <p:nvSpPr>
          <p:cNvPr id="5" name="TextBox 4">
            <a:extLst>
              <a:ext uri="{FF2B5EF4-FFF2-40B4-BE49-F238E27FC236}">
                <a16:creationId xmlns:a16="http://schemas.microsoft.com/office/drawing/2014/main" id="{BC85CEFD-9F05-46DE-80FB-D13163FD903E}"/>
              </a:ext>
            </a:extLst>
          </p:cNvPr>
          <p:cNvSpPr txBox="1"/>
          <p:nvPr/>
        </p:nvSpPr>
        <p:spPr>
          <a:xfrm>
            <a:off x="1703507" y="2276631"/>
            <a:ext cx="3253012" cy="861774"/>
          </a:xfrm>
          <a:prstGeom prst="rect">
            <a:avLst/>
          </a:prstGeom>
          <a:noFill/>
        </p:spPr>
        <p:txBody>
          <a:bodyPr wrap="square" rtlCol="0">
            <a:spAutoFit/>
          </a:bodyPr>
          <a:lstStyle/>
          <a:p>
            <a:pPr algn="ctr"/>
            <a:r>
              <a:rPr lang="en-GB" b="1" dirty="0"/>
              <a:t>Mating</a:t>
            </a:r>
          </a:p>
          <a:p>
            <a:pPr algn="ctr"/>
            <a:r>
              <a:rPr lang="en-GB" sz="1600" dirty="0"/>
              <a:t>Male Frigate bird displaying to female</a:t>
            </a:r>
          </a:p>
        </p:txBody>
      </p:sp>
      <p:pic>
        <p:nvPicPr>
          <p:cNvPr id="7" name="Picture 6">
            <a:extLst>
              <a:ext uri="{FF2B5EF4-FFF2-40B4-BE49-F238E27FC236}">
                <a16:creationId xmlns:a16="http://schemas.microsoft.com/office/drawing/2014/main" id="{0B6C7D54-738D-4907-B0CE-B161E66D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095" y="128019"/>
            <a:ext cx="3253014" cy="2160000"/>
          </a:xfrm>
          <a:prstGeom prst="rect">
            <a:avLst/>
          </a:prstGeom>
        </p:spPr>
      </p:pic>
      <p:sp>
        <p:nvSpPr>
          <p:cNvPr id="9" name="TextBox 8">
            <a:extLst>
              <a:ext uri="{FF2B5EF4-FFF2-40B4-BE49-F238E27FC236}">
                <a16:creationId xmlns:a16="http://schemas.microsoft.com/office/drawing/2014/main" id="{AD04A72E-37F0-45A4-A406-82157ED2D290}"/>
              </a:ext>
            </a:extLst>
          </p:cNvPr>
          <p:cNvSpPr txBox="1"/>
          <p:nvPr/>
        </p:nvSpPr>
        <p:spPr>
          <a:xfrm>
            <a:off x="5305094" y="2276631"/>
            <a:ext cx="3253013" cy="1107996"/>
          </a:xfrm>
          <a:prstGeom prst="rect">
            <a:avLst/>
          </a:prstGeom>
          <a:noFill/>
        </p:spPr>
        <p:txBody>
          <a:bodyPr wrap="square" rtlCol="0">
            <a:spAutoFit/>
          </a:bodyPr>
          <a:lstStyle/>
          <a:p>
            <a:pPr algn="ctr"/>
            <a:r>
              <a:rPr lang="en-GB" b="1" dirty="0"/>
              <a:t>Deterrence</a:t>
            </a:r>
          </a:p>
          <a:p>
            <a:pPr algn="ctr"/>
            <a:r>
              <a:rPr lang="en-GB" sz="1600" dirty="0"/>
              <a:t>Coral snake</a:t>
            </a:r>
          </a:p>
          <a:p>
            <a:pPr algn="ctr"/>
            <a:r>
              <a:rPr lang="en-GB" sz="1600" i="1" dirty="0"/>
              <a:t>Red in black OK for Jack;</a:t>
            </a:r>
          </a:p>
          <a:p>
            <a:pPr algn="ctr"/>
            <a:r>
              <a:rPr lang="en-GB" sz="1600" i="1" dirty="0"/>
              <a:t>Red in yellow kills a fellow.</a:t>
            </a:r>
          </a:p>
        </p:txBody>
      </p:sp>
      <p:pic>
        <p:nvPicPr>
          <p:cNvPr id="10" name="Picture 9">
            <a:extLst>
              <a:ext uri="{FF2B5EF4-FFF2-40B4-BE49-F238E27FC236}">
                <a16:creationId xmlns:a16="http://schemas.microsoft.com/office/drawing/2014/main" id="{FAC38F91-FD35-4552-9A65-E2B347464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795" y="116631"/>
            <a:ext cx="2880000" cy="2160000"/>
          </a:xfrm>
          <a:prstGeom prst="rect">
            <a:avLst/>
          </a:prstGeom>
        </p:spPr>
      </p:pic>
      <p:sp>
        <p:nvSpPr>
          <p:cNvPr id="12" name="TextBox 11">
            <a:extLst>
              <a:ext uri="{FF2B5EF4-FFF2-40B4-BE49-F238E27FC236}">
                <a16:creationId xmlns:a16="http://schemas.microsoft.com/office/drawing/2014/main" id="{707E3E62-C3B5-42AB-B329-D6E2BA3CA959}"/>
              </a:ext>
            </a:extLst>
          </p:cNvPr>
          <p:cNvSpPr txBox="1"/>
          <p:nvPr/>
        </p:nvSpPr>
        <p:spPr>
          <a:xfrm>
            <a:off x="8913792" y="2276631"/>
            <a:ext cx="2879999" cy="615553"/>
          </a:xfrm>
          <a:prstGeom prst="rect">
            <a:avLst/>
          </a:prstGeom>
          <a:noFill/>
        </p:spPr>
        <p:txBody>
          <a:bodyPr wrap="square" rtlCol="0">
            <a:spAutoFit/>
          </a:bodyPr>
          <a:lstStyle/>
          <a:p>
            <a:pPr algn="ctr"/>
            <a:r>
              <a:rPr lang="en-GB" b="1" dirty="0"/>
              <a:t>Displaying emotion</a:t>
            </a:r>
          </a:p>
          <a:p>
            <a:pPr algn="ctr"/>
            <a:r>
              <a:rPr lang="en-GB" sz="1600" dirty="0"/>
              <a:t>American Grizzly bear</a:t>
            </a:r>
            <a:endParaRPr lang="en-GB" sz="1600" i="1" dirty="0"/>
          </a:p>
        </p:txBody>
      </p:sp>
      <p:pic>
        <p:nvPicPr>
          <p:cNvPr id="13" name="Picture 12">
            <a:extLst>
              <a:ext uri="{FF2B5EF4-FFF2-40B4-BE49-F238E27FC236}">
                <a16:creationId xmlns:a16="http://schemas.microsoft.com/office/drawing/2014/main" id="{6C84DAF9-7633-47A4-A185-DE4BA4C1E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507" y="3499726"/>
            <a:ext cx="2160000" cy="2160000"/>
          </a:xfrm>
          <a:prstGeom prst="rect">
            <a:avLst/>
          </a:prstGeom>
        </p:spPr>
      </p:pic>
      <p:sp>
        <p:nvSpPr>
          <p:cNvPr id="17" name="TextBox 16">
            <a:extLst>
              <a:ext uri="{FF2B5EF4-FFF2-40B4-BE49-F238E27FC236}">
                <a16:creationId xmlns:a16="http://schemas.microsoft.com/office/drawing/2014/main" id="{B8232007-D039-47AA-BE25-3FFF332947B4}"/>
              </a:ext>
            </a:extLst>
          </p:cNvPr>
          <p:cNvSpPr txBox="1"/>
          <p:nvPr/>
        </p:nvSpPr>
        <p:spPr>
          <a:xfrm>
            <a:off x="1703508" y="5659726"/>
            <a:ext cx="2160000" cy="861774"/>
          </a:xfrm>
          <a:prstGeom prst="rect">
            <a:avLst/>
          </a:prstGeom>
          <a:noFill/>
        </p:spPr>
        <p:txBody>
          <a:bodyPr wrap="square" rtlCol="0">
            <a:spAutoFit/>
          </a:bodyPr>
          <a:lstStyle/>
          <a:p>
            <a:pPr algn="ctr"/>
            <a:r>
              <a:rPr lang="en-GB" b="1" dirty="0"/>
              <a:t>Warning</a:t>
            </a:r>
          </a:p>
          <a:p>
            <a:pPr algn="ctr"/>
            <a:r>
              <a:rPr lang="en-GB" sz="1600" dirty="0" err="1"/>
              <a:t>Vervet</a:t>
            </a:r>
            <a:r>
              <a:rPr lang="en-GB" sz="1600" dirty="0"/>
              <a:t> monkey giving leopard warning call</a:t>
            </a:r>
          </a:p>
        </p:txBody>
      </p:sp>
      <p:pic>
        <p:nvPicPr>
          <p:cNvPr id="19" name="Picture 18">
            <a:extLst>
              <a:ext uri="{FF2B5EF4-FFF2-40B4-BE49-F238E27FC236}">
                <a16:creationId xmlns:a16="http://schemas.microsoft.com/office/drawing/2014/main" id="{519A1E16-FA95-4CAD-B64E-8B280B7B3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7907" y="3499726"/>
            <a:ext cx="3240000" cy="2160000"/>
          </a:xfrm>
          <a:prstGeom prst="rect">
            <a:avLst/>
          </a:prstGeom>
        </p:spPr>
      </p:pic>
      <p:sp>
        <p:nvSpPr>
          <p:cNvPr id="21" name="TextBox 20">
            <a:extLst>
              <a:ext uri="{FF2B5EF4-FFF2-40B4-BE49-F238E27FC236}">
                <a16:creationId xmlns:a16="http://schemas.microsoft.com/office/drawing/2014/main" id="{07CD99B2-757A-463F-A226-7CCCFFDFD7B9}"/>
              </a:ext>
            </a:extLst>
          </p:cNvPr>
          <p:cNvSpPr txBox="1"/>
          <p:nvPr/>
        </p:nvSpPr>
        <p:spPr>
          <a:xfrm>
            <a:off x="4487905" y="5659726"/>
            <a:ext cx="3239999" cy="615553"/>
          </a:xfrm>
          <a:prstGeom prst="rect">
            <a:avLst/>
          </a:prstGeom>
          <a:noFill/>
        </p:spPr>
        <p:txBody>
          <a:bodyPr wrap="square" rtlCol="0">
            <a:spAutoFit/>
          </a:bodyPr>
          <a:lstStyle/>
          <a:p>
            <a:pPr algn="ctr"/>
            <a:r>
              <a:rPr lang="en-GB" b="1" dirty="0"/>
              <a:t>Building alliances</a:t>
            </a:r>
          </a:p>
          <a:p>
            <a:pPr algn="ctr"/>
            <a:r>
              <a:rPr lang="en-GB" sz="1600" dirty="0"/>
              <a:t>Chimpanzees grooming</a:t>
            </a:r>
          </a:p>
        </p:txBody>
      </p:sp>
      <p:pic>
        <p:nvPicPr>
          <p:cNvPr id="22" name="Picture 21">
            <a:extLst>
              <a:ext uri="{FF2B5EF4-FFF2-40B4-BE49-F238E27FC236}">
                <a16:creationId xmlns:a16="http://schemas.microsoft.com/office/drawing/2014/main" id="{AA3AAFCB-5F76-4B4C-BF50-4E26A503AE33}"/>
              </a:ext>
            </a:extLst>
          </p:cNvPr>
          <p:cNvPicPr>
            <a:picLocks noChangeAspect="1"/>
          </p:cNvPicPr>
          <p:nvPr/>
        </p:nvPicPr>
        <p:blipFill rotWithShape="1">
          <a:blip r:embed="rId7">
            <a:extLst>
              <a:ext uri="{28A0092B-C50C-407E-A947-70E740481C1C}">
                <a14:useLocalDpi xmlns:a14="http://schemas.microsoft.com/office/drawing/2010/main" val="0"/>
              </a:ext>
            </a:extLst>
          </a:blip>
          <a:srcRect t="11846" r="9437" b="12555"/>
          <a:stretch/>
        </p:blipFill>
        <p:spPr>
          <a:xfrm>
            <a:off x="8348413" y="3499726"/>
            <a:ext cx="3450057" cy="2160000"/>
          </a:xfrm>
          <a:prstGeom prst="rect">
            <a:avLst/>
          </a:prstGeom>
        </p:spPr>
      </p:pic>
      <p:sp>
        <p:nvSpPr>
          <p:cNvPr id="24" name="TextBox 23">
            <a:extLst>
              <a:ext uri="{FF2B5EF4-FFF2-40B4-BE49-F238E27FC236}">
                <a16:creationId xmlns:a16="http://schemas.microsoft.com/office/drawing/2014/main" id="{832FE50B-8917-4239-964A-2139ABF19B43}"/>
              </a:ext>
            </a:extLst>
          </p:cNvPr>
          <p:cNvSpPr txBox="1"/>
          <p:nvPr/>
        </p:nvSpPr>
        <p:spPr>
          <a:xfrm>
            <a:off x="8348410" y="5659726"/>
            <a:ext cx="3445381" cy="861774"/>
          </a:xfrm>
          <a:prstGeom prst="rect">
            <a:avLst/>
          </a:prstGeom>
          <a:noFill/>
        </p:spPr>
        <p:txBody>
          <a:bodyPr wrap="square" rtlCol="0">
            <a:spAutoFit/>
          </a:bodyPr>
          <a:lstStyle/>
          <a:p>
            <a:pPr algn="ctr"/>
            <a:r>
              <a:rPr lang="en-GB" b="1" dirty="0"/>
              <a:t>Food calling</a:t>
            </a:r>
          </a:p>
          <a:p>
            <a:pPr algn="ctr"/>
            <a:r>
              <a:rPr lang="en-GB" sz="1600" dirty="0"/>
              <a:t>Roosters often call to the hens when they find good food</a:t>
            </a:r>
          </a:p>
        </p:txBody>
      </p:sp>
    </p:spTree>
    <p:extLst>
      <p:ext uri="{BB962C8B-B14F-4D97-AF65-F5344CB8AC3E}">
        <p14:creationId xmlns:p14="http://schemas.microsoft.com/office/powerpoint/2010/main" val="7689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225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750" fill="hold"/>
                                        <p:tgtEl>
                                          <p:spTgt spid="17"/>
                                        </p:tgtEl>
                                        <p:attrNameLst>
                                          <p:attrName>ppt_w</p:attrName>
                                        </p:attrNameLst>
                                      </p:cBhvr>
                                      <p:tavLst>
                                        <p:tav tm="0">
                                          <p:val>
                                            <p:fltVal val="0"/>
                                          </p:val>
                                        </p:tav>
                                        <p:tav tm="100000">
                                          <p:val>
                                            <p:strVal val="#ppt_w"/>
                                          </p:val>
                                        </p:tav>
                                      </p:tavLst>
                                    </p:anim>
                                    <p:anim calcmode="lin" valueType="num">
                                      <p:cBhvr>
                                        <p:cTn id="46" dur="750" fill="hold"/>
                                        <p:tgtEl>
                                          <p:spTgt spid="17"/>
                                        </p:tgtEl>
                                        <p:attrNameLst>
                                          <p:attrName>ppt_h</p:attrName>
                                        </p:attrNameLst>
                                      </p:cBhvr>
                                      <p:tavLst>
                                        <p:tav tm="0">
                                          <p:val>
                                            <p:fltVal val="0"/>
                                          </p:val>
                                        </p:tav>
                                        <p:tav tm="100000">
                                          <p:val>
                                            <p:strVal val="#ppt_h"/>
                                          </p:val>
                                        </p:tav>
                                      </p:tavLst>
                                    </p:anim>
                                    <p:animEffect transition="in" filter="fade">
                                      <p:cBhvr>
                                        <p:cTn id="47" dur="750"/>
                                        <p:tgtEl>
                                          <p:spTgt spid="17"/>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750" fill="hold"/>
                                        <p:tgtEl>
                                          <p:spTgt spid="19"/>
                                        </p:tgtEl>
                                        <p:attrNameLst>
                                          <p:attrName>ppt_w</p:attrName>
                                        </p:attrNameLst>
                                      </p:cBhvr>
                                      <p:tavLst>
                                        <p:tav tm="0">
                                          <p:val>
                                            <p:fltVal val="0"/>
                                          </p:val>
                                        </p:tav>
                                        <p:tav tm="100000">
                                          <p:val>
                                            <p:strVal val="#ppt_w"/>
                                          </p:val>
                                        </p:tav>
                                      </p:tavLst>
                                    </p:anim>
                                    <p:anim calcmode="lin" valueType="num">
                                      <p:cBhvr>
                                        <p:cTn id="52" dur="750" fill="hold"/>
                                        <p:tgtEl>
                                          <p:spTgt spid="19"/>
                                        </p:tgtEl>
                                        <p:attrNameLst>
                                          <p:attrName>ppt_h</p:attrName>
                                        </p:attrNameLst>
                                      </p:cBhvr>
                                      <p:tavLst>
                                        <p:tav tm="0">
                                          <p:val>
                                            <p:fltVal val="0"/>
                                          </p:val>
                                        </p:tav>
                                        <p:tav tm="100000">
                                          <p:val>
                                            <p:strVal val="#ppt_h"/>
                                          </p:val>
                                        </p:tav>
                                      </p:tavLst>
                                    </p:anim>
                                    <p:animEffect transition="in" filter="fade">
                                      <p:cBhvr>
                                        <p:cTn id="53" dur="75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750" fill="hold"/>
                                        <p:tgtEl>
                                          <p:spTgt spid="21"/>
                                        </p:tgtEl>
                                        <p:attrNameLst>
                                          <p:attrName>ppt_w</p:attrName>
                                        </p:attrNameLst>
                                      </p:cBhvr>
                                      <p:tavLst>
                                        <p:tav tm="0">
                                          <p:val>
                                            <p:fltVal val="0"/>
                                          </p:val>
                                        </p:tav>
                                        <p:tav tm="100000">
                                          <p:val>
                                            <p:strVal val="#ppt_w"/>
                                          </p:val>
                                        </p:tav>
                                      </p:tavLst>
                                    </p:anim>
                                    <p:anim calcmode="lin" valueType="num">
                                      <p:cBhvr>
                                        <p:cTn id="57" dur="750" fill="hold"/>
                                        <p:tgtEl>
                                          <p:spTgt spid="21"/>
                                        </p:tgtEl>
                                        <p:attrNameLst>
                                          <p:attrName>ppt_h</p:attrName>
                                        </p:attrNameLst>
                                      </p:cBhvr>
                                      <p:tavLst>
                                        <p:tav tm="0">
                                          <p:val>
                                            <p:fltVal val="0"/>
                                          </p:val>
                                        </p:tav>
                                        <p:tav tm="100000">
                                          <p:val>
                                            <p:strVal val="#ppt_h"/>
                                          </p:val>
                                        </p:tav>
                                      </p:tavLst>
                                    </p:anim>
                                    <p:animEffect transition="in" filter="fade">
                                      <p:cBhvr>
                                        <p:cTn id="58" dur="750"/>
                                        <p:tgtEl>
                                          <p:spTgt spid="21"/>
                                        </p:tgtEl>
                                      </p:cBhvr>
                                    </p:animEffect>
                                  </p:childTnLst>
                                </p:cTn>
                              </p:par>
                            </p:childTnLst>
                          </p:cTn>
                        </p:par>
                        <p:par>
                          <p:cTn id="59" fill="hold">
                            <p:stCondLst>
                              <p:cond delay="3750"/>
                            </p:stCondLst>
                            <p:childTnLst>
                              <p:par>
                                <p:cTn id="60" presetID="53" presetClass="entr" presetSubtype="16"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750" fill="hold"/>
                                        <p:tgtEl>
                                          <p:spTgt spid="22"/>
                                        </p:tgtEl>
                                        <p:attrNameLst>
                                          <p:attrName>ppt_w</p:attrName>
                                        </p:attrNameLst>
                                      </p:cBhvr>
                                      <p:tavLst>
                                        <p:tav tm="0">
                                          <p:val>
                                            <p:fltVal val="0"/>
                                          </p:val>
                                        </p:tav>
                                        <p:tav tm="100000">
                                          <p:val>
                                            <p:strVal val="#ppt_w"/>
                                          </p:val>
                                        </p:tav>
                                      </p:tavLst>
                                    </p:anim>
                                    <p:anim calcmode="lin" valueType="num">
                                      <p:cBhvr>
                                        <p:cTn id="63" dur="750" fill="hold"/>
                                        <p:tgtEl>
                                          <p:spTgt spid="22"/>
                                        </p:tgtEl>
                                        <p:attrNameLst>
                                          <p:attrName>ppt_h</p:attrName>
                                        </p:attrNameLst>
                                      </p:cBhvr>
                                      <p:tavLst>
                                        <p:tav tm="0">
                                          <p:val>
                                            <p:fltVal val="0"/>
                                          </p:val>
                                        </p:tav>
                                        <p:tav tm="100000">
                                          <p:val>
                                            <p:strVal val="#ppt_h"/>
                                          </p:val>
                                        </p:tav>
                                      </p:tavLst>
                                    </p:anim>
                                    <p:animEffect transition="in" filter="fade">
                                      <p:cBhvr>
                                        <p:cTn id="64" dur="75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750" fill="hold"/>
                                        <p:tgtEl>
                                          <p:spTgt spid="24"/>
                                        </p:tgtEl>
                                        <p:attrNameLst>
                                          <p:attrName>ppt_w</p:attrName>
                                        </p:attrNameLst>
                                      </p:cBhvr>
                                      <p:tavLst>
                                        <p:tav tm="0">
                                          <p:val>
                                            <p:fltVal val="0"/>
                                          </p:val>
                                        </p:tav>
                                        <p:tav tm="100000">
                                          <p:val>
                                            <p:strVal val="#ppt_w"/>
                                          </p:val>
                                        </p:tav>
                                      </p:tavLst>
                                    </p:anim>
                                    <p:anim calcmode="lin" valueType="num">
                                      <p:cBhvr>
                                        <p:cTn id="68" dur="750" fill="hold"/>
                                        <p:tgtEl>
                                          <p:spTgt spid="24"/>
                                        </p:tgtEl>
                                        <p:attrNameLst>
                                          <p:attrName>ppt_h</p:attrName>
                                        </p:attrNameLst>
                                      </p:cBhvr>
                                      <p:tavLst>
                                        <p:tav tm="0">
                                          <p:val>
                                            <p:fltVal val="0"/>
                                          </p:val>
                                        </p:tav>
                                        <p:tav tm="100000">
                                          <p:val>
                                            <p:strVal val="#ppt_h"/>
                                          </p:val>
                                        </p:tav>
                                      </p:tavLst>
                                    </p:anim>
                                    <p:animEffect transition="in" filter="fade">
                                      <p:cBhvr>
                                        <p:cTn id="6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7" grpId="0"/>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a:solidFill>
                  <a:srgbClr val="0070C0"/>
                </a:solidFill>
                <a:effectLst>
                  <a:outerShdw blurRad="38100" dist="38100" dir="2700000" algn="tl">
                    <a:srgbClr val="000000">
                      <a:alpha val="43137"/>
                    </a:srgbClr>
                  </a:outerShdw>
                </a:effectLst>
                <a:latin typeface="+mn-lt"/>
              </a:rPr>
              <a:t>Language-like features</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of nonhuman signalling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483" y="2444344"/>
            <a:ext cx="1693333" cy="255128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900" y="4001756"/>
            <a:ext cx="1800200" cy="1584176"/>
          </a:xfrm>
          <a:prstGeom prst="rect">
            <a:avLst/>
          </a:prstGeom>
        </p:spPr>
      </p:pic>
      <p:sp>
        <p:nvSpPr>
          <p:cNvPr id="7" name="Right Arrow 6"/>
          <p:cNvSpPr/>
          <p:nvPr/>
        </p:nvSpPr>
        <p:spPr>
          <a:xfrm rot="20411373">
            <a:off x="3289275" y="2312251"/>
            <a:ext cx="2465552" cy="229888"/>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Callout 7"/>
          <p:cNvSpPr/>
          <p:nvPr/>
        </p:nvSpPr>
        <p:spPr>
          <a:xfrm>
            <a:off x="5394375" y="3484644"/>
            <a:ext cx="1601725" cy="432048"/>
          </a:xfrm>
          <a:prstGeom prst="wedgeEllipseCallout">
            <a:avLst>
              <a:gd name="adj1" fmla="val -181502"/>
              <a:gd name="adj2" fmla="val -1283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70C0"/>
                </a:solidFill>
                <a:latin typeface="Colonna MT" panose="04020805060202030203" pitchFamily="82" charset="0"/>
              </a:rPr>
              <a:t>[</a:t>
            </a:r>
            <a:r>
              <a:rPr lang="en-GB" b="1" i="1" dirty="0" err="1">
                <a:solidFill>
                  <a:srgbClr val="0070C0"/>
                </a:solidFill>
                <a:latin typeface="Colonna MT" panose="04020805060202030203" pitchFamily="82" charset="0"/>
              </a:rPr>
              <a:t>Chutter</a:t>
            </a:r>
            <a:r>
              <a:rPr lang="en-GB" b="1" i="1" dirty="0">
                <a:solidFill>
                  <a:srgbClr val="0070C0"/>
                </a:solidFill>
                <a:latin typeface="Colonna MT" panose="04020805060202030203" pitchFamily="82" charset="0"/>
              </a:rPr>
              <a:t>]</a:t>
            </a:r>
          </a:p>
        </p:txBody>
      </p:sp>
      <p:sp>
        <p:nvSpPr>
          <p:cNvPr id="4" name="TextBox 3"/>
          <p:cNvSpPr txBox="1"/>
          <p:nvPr/>
        </p:nvSpPr>
        <p:spPr>
          <a:xfrm rot="2160000">
            <a:off x="3715798" y="3697108"/>
            <a:ext cx="1080120" cy="369332"/>
          </a:xfrm>
          <a:prstGeom prst="rect">
            <a:avLst/>
          </a:prstGeom>
          <a:noFill/>
        </p:spPr>
        <p:txBody>
          <a:bodyPr wrap="square" rtlCol="0">
            <a:spAutoFit/>
          </a:bodyPr>
          <a:lstStyle/>
          <a:p>
            <a:pPr algn="ctr"/>
            <a:r>
              <a:rPr lang="en-GB" b="1" dirty="0">
                <a:solidFill>
                  <a:srgbClr val="FF0000"/>
                </a:solidFill>
              </a:rPr>
              <a:t>Reactive</a:t>
            </a:r>
          </a:p>
        </p:txBody>
      </p:sp>
      <p:sp>
        <p:nvSpPr>
          <p:cNvPr id="11" name="TextBox 10"/>
          <p:cNvSpPr txBox="1"/>
          <p:nvPr/>
        </p:nvSpPr>
        <p:spPr>
          <a:xfrm>
            <a:off x="6996100" y="3516002"/>
            <a:ext cx="1080120" cy="369332"/>
          </a:xfrm>
          <a:prstGeom prst="rect">
            <a:avLst/>
          </a:prstGeom>
          <a:noFill/>
        </p:spPr>
        <p:txBody>
          <a:bodyPr wrap="square" rtlCol="0">
            <a:spAutoFit/>
          </a:bodyPr>
          <a:lstStyle/>
          <a:p>
            <a:r>
              <a:rPr lang="en-GB" b="1" dirty="0">
                <a:solidFill>
                  <a:srgbClr val="0070C0"/>
                </a:solidFill>
              </a:rPr>
              <a:t>Reliable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120" y="810589"/>
            <a:ext cx="3149600" cy="2362200"/>
          </a:xfrm>
          <a:prstGeom prst="rect">
            <a:avLst/>
          </a:prstGeom>
        </p:spPr>
      </p:pic>
      <p:sp>
        <p:nvSpPr>
          <p:cNvPr id="13" name="TextBox 12"/>
          <p:cNvSpPr txBox="1"/>
          <p:nvPr/>
        </p:nvSpPr>
        <p:spPr>
          <a:xfrm>
            <a:off x="9590162" y="3172789"/>
            <a:ext cx="1269516" cy="369332"/>
          </a:xfrm>
          <a:prstGeom prst="rect">
            <a:avLst/>
          </a:prstGeom>
          <a:noFill/>
        </p:spPr>
        <p:txBody>
          <a:bodyPr wrap="square" rtlCol="0">
            <a:spAutoFit/>
          </a:bodyPr>
          <a:lstStyle/>
          <a:p>
            <a:pPr algn="ctr"/>
            <a:r>
              <a:rPr lang="en-GB" b="1" dirty="0">
                <a:solidFill>
                  <a:srgbClr val="00B050"/>
                </a:solidFill>
              </a:rPr>
              <a:t>Voluntary</a:t>
            </a:r>
          </a:p>
        </p:txBody>
      </p:sp>
      <p:sp>
        <p:nvSpPr>
          <p:cNvPr id="14" name="TextBox 13"/>
          <p:cNvSpPr txBox="1"/>
          <p:nvPr/>
        </p:nvSpPr>
        <p:spPr>
          <a:xfrm>
            <a:off x="8400256" y="4985767"/>
            <a:ext cx="3399464" cy="1569660"/>
          </a:xfrm>
          <a:prstGeom prst="rect">
            <a:avLst/>
          </a:prstGeom>
          <a:solidFill>
            <a:srgbClr val="FFFFCC"/>
          </a:solidFill>
        </p:spPr>
        <p:txBody>
          <a:bodyPr wrap="square" rtlCol="0">
            <a:spAutoFit/>
          </a:bodyPr>
          <a:lstStyle/>
          <a:p>
            <a:pPr algn="ctr"/>
            <a:r>
              <a:rPr lang="en-GB" sz="2400" b="1" dirty="0">
                <a:solidFill>
                  <a:srgbClr val="7030A0"/>
                </a:solidFill>
              </a:rPr>
              <a:t>Reactivity, Reliability, Systematicity, Volition – </a:t>
            </a:r>
          </a:p>
          <a:p>
            <a:pPr algn="ctr"/>
            <a:r>
              <a:rPr lang="en-GB" sz="2400" b="1" dirty="0">
                <a:solidFill>
                  <a:srgbClr val="7030A0"/>
                </a:solidFill>
              </a:rPr>
              <a:t>They are all here, just not all at the same time</a:t>
            </a:r>
          </a:p>
        </p:txBody>
      </p:sp>
      <p:pic>
        <p:nvPicPr>
          <p:cNvPr id="15" name="Picture 14">
            <a:extLst>
              <a:ext uri="{FF2B5EF4-FFF2-40B4-BE49-F238E27FC236}">
                <a16:creationId xmlns:a16="http://schemas.microsoft.com/office/drawing/2014/main" id="{1D19F93D-6BBB-4555-9D08-F3671A55B1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8419" y="223624"/>
            <a:ext cx="2520000" cy="1680889"/>
          </a:xfrm>
          <a:prstGeom prst="rect">
            <a:avLst/>
          </a:prstGeom>
        </p:spPr>
      </p:pic>
      <p:sp>
        <p:nvSpPr>
          <p:cNvPr id="16" name="Right Arrow 6">
            <a:extLst>
              <a:ext uri="{FF2B5EF4-FFF2-40B4-BE49-F238E27FC236}">
                <a16:creationId xmlns:a16="http://schemas.microsoft.com/office/drawing/2014/main" id="{07C705EE-736D-4DFA-971C-26B8524BDB3F}"/>
              </a:ext>
            </a:extLst>
          </p:cNvPr>
          <p:cNvSpPr/>
          <p:nvPr/>
        </p:nvSpPr>
        <p:spPr>
          <a:xfrm rot="2157349">
            <a:off x="3221905" y="3495491"/>
            <a:ext cx="2127940" cy="229888"/>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7766308-7929-4A90-90BB-E88CE8EE9186}"/>
              </a:ext>
            </a:extLst>
          </p:cNvPr>
          <p:cNvSpPr txBox="1"/>
          <p:nvPr/>
        </p:nvSpPr>
        <p:spPr>
          <a:xfrm>
            <a:off x="6201994" y="2799300"/>
            <a:ext cx="1269573" cy="369332"/>
          </a:xfrm>
          <a:prstGeom prst="rect">
            <a:avLst/>
          </a:prstGeom>
          <a:noFill/>
        </p:spPr>
        <p:txBody>
          <a:bodyPr wrap="square" rtlCol="0">
            <a:spAutoFit/>
          </a:bodyPr>
          <a:lstStyle/>
          <a:p>
            <a:pPr algn="ctr"/>
            <a:r>
              <a:rPr lang="en-GB" b="1" dirty="0">
                <a:solidFill>
                  <a:schemeClr val="accent6">
                    <a:lumMod val="75000"/>
                  </a:schemeClr>
                </a:solidFill>
              </a:rPr>
              <a:t>Systematic</a:t>
            </a:r>
          </a:p>
        </p:txBody>
      </p:sp>
      <p:sp>
        <p:nvSpPr>
          <p:cNvPr id="18" name="TextBox 17">
            <a:extLst>
              <a:ext uri="{FF2B5EF4-FFF2-40B4-BE49-F238E27FC236}">
                <a16:creationId xmlns:a16="http://schemas.microsoft.com/office/drawing/2014/main" id="{AF83C72C-171D-4607-9EEA-B70C33B75622}"/>
              </a:ext>
            </a:extLst>
          </p:cNvPr>
          <p:cNvSpPr txBox="1"/>
          <p:nvPr/>
        </p:nvSpPr>
        <p:spPr>
          <a:xfrm rot="20400000">
            <a:off x="3869036" y="2031549"/>
            <a:ext cx="1080120" cy="369332"/>
          </a:xfrm>
          <a:prstGeom prst="rect">
            <a:avLst/>
          </a:prstGeom>
          <a:noFill/>
        </p:spPr>
        <p:txBody>
          <a:bodyPr wrap="square" rtlCol="0">
            <a:spAutoFit/>
          </a:bodyPr>
          <a:lstStyle/>
          <a:p>
            <a:pPr algn="ctr"/>
            <a:r>
              <a:rPr lang="en-GB" b="1" dirty="0">
                <a:solidFill>
                  <a:srgbClr val="FF0000"/>
                </a:solidFill>
              </a:rPr>
              <a:t>Reactive</a:t>
            </a:r>
          </a:p>
        </p:txBody>
      </p:sp>
      <p:sp>
        <p:nvSpPr>
          <p:cNvPr id="19" name="Oval Callout 7">
            <a:extLst>
              <a:ext uri="{FF2B5EF4-FFF2-40B4-BE49-F238E27FC236}">
                <a16:creationId xmlns:a16="http://schemas.microsoft.com/office/drawing/2014/main" id="{D197FF6A-2892-4653-ADA8-5E41C4DE3375}"/>
              </a:ext>
            </a:extLst>
          </p:cNvPr>
          <p:cNvSpPr/>
          <p:nvPr/>
        </p:nvSpPr>
        <p:spPr>
          <a:xfrm>
            <a:off x="5606694" y="2012296"/>
            <a:ext cx="1601725" cy="432048"/>
          </a:xfrm>
          <a:prstGeom prst="wedgeEllipseCallout">
            <a:avLst>
              <a:gd name="adj1" fmla="val -189657"/>
              <a:gd name="adj2" fmla="val 1982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70C0"/>
                </a:solidFill>
                <a:latin typeface="Colonna MT" panose="04020805060202030203" pitchFamily="82" charset="0"/>
              </a:rPr>
              <a:t>[Grunt]</a:t>
            </a:r>
          </a:p>
        </p:txBody>
      </p:sp>
      <p:sp>
        <p:nvSpPr>
          <p:cNvPr id="20" name="TextBox 19">
            <a:extLst>
              <a:ext uri="{FF2B5EF4-FFF2-40B4-BE49-F238E27FC236}">
                <a16:creationId xmlns:a16="http://schemas.microsoft.com/office/drawing/2014/main" id="{85B699A1-A55C-47A4-B875-D07B10433BBF}"/>
              </a:ext>
            </a:extLst>
          </p:cNvPr>
          <p:cNvSpPr txBox="1"/>
          <p:nvPr/>
        </p:nvSpPr>
        <p:spPr>
          <a:xfrm>
            <a:off x="7208419" y="2043654"/>
            <a:ext cx="1080120" cy="369332"/>
          </a:xfrm>
          <a:prstGeom prst="rect">
            <a:avLst/>
          </a:prstGeom>
          <a:noFill/>
        </p:spPr>
        <p:txBody>
          <a:bodyPr wrap="square" rtlCol="0">
            <a:spAutoFit/>
          </a:bodyPr>
          <a:lstStyle/>
          <a:p>
            <a:r>
              <a:rPr lang="en-GB" b="1" dirty="0">
                <a:solidFill>
                  <a:srgbClr val="0070C0"/>
                </a:solidFill>
              </a:rPr>
              <a:t>Reliable</a:t>
            </a:r>
          </a:p>
        </p:txBody>
      </p:sp>
      <p:cxnSp>
        <p:nvCxnSpPr>
          <p:cNvPr id="12" name="Straight Arrow Connector 11">
            <a:extLst>
              <a:ext uri="{FF2B5EF4-FFF2-40B4-BE49-F238E27FC236}">
                <a16:creationId xmlns:a16="http://schemas.microsoft.com/office/drawing/2014/main" id="{B046D25E-A32B-43C7-9C03-D4F3559E6C12}"/>
              </a:ext>
            </a:extLst>
          </p:cNvPr>
          <p:cNvCxnSpPr>
            <a:stCxn id="17" idx="0"/>
            <a:endCxn id="19" idx="4"/>
          </p:cNvCxnSpPr>
          <p:nvPr/>
        </p:nvCxnSpPr>
        <p:spPr>
          <a:xfrm flipH="1" flipV="1">
            <a:off x="6407557" y="2444344"/>
            <a:ext cx="429224" cy="35495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9B3C77-03B0-400E-9C78-C40AC2820E66}"/>
              </a:ext>
            </a:extLst>
          </p:cNvPr>
          <p:cNvCxnSpPr>
            <a:cxnSpLocks/>
            <a:stCxn id="17" idx="2"/>
            <a:endCxn id="8" idx="0"/>
          </p:cNvCxnSpPr>
          <p:nvPr/>
        </p:nvCxnSpPr>
        <p:spPr>
          <a:xfrm flipH="1">
            <a:off x="6195238" y="3168632"/>
            <a:ext cx="641543" cy="31601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18347A-EAFF-4AC5-8D4A-1578A72D929A}"/>
              </a:ext>
            </a:extLst>
          </p:cNvPr>
          <p:cNvSpPr txBox="1"/>
          <p:nvPr/>
        </p:nvSpPr>
        <p:spPr>
          <a:xfrm>
            <a:off x="2423592" y="5805264"/>
            <a:ext cx="3399464" cy="923330"/>
          </a:xfrm>
          <a:prstGeom prst="rect">
            <a:avLst/>
          </a:prstGeom>
          <a:noFill/>
        </p:spPr>
        <p:txBody>
          <a:bodyPr wrap="square" rtlCol="0">
            <a:spAutoFit/>
          </a:bodyPr>
          <a:lstStyle/>
          <a:p>
            <a:pPr algn="ctr"/>
            <a:r>
              <a:rPr lang="en-GB" dirty="0"/>
              <a:t>Warning calls are Reactive, Reliable and Systematic</a:t>
            </a:r>
          </a:p>
          <a:p>
            <a:pPr algn="ctr"/>
            <a:r>
              <a:rPr lang="en-GB" dirty="0"/>
              <a:t>– but are they Voluntary?</a:t>
            </a:r>
          </a:p>
        </p:txBody>
      </p:sp>
      <p:sp>
        <p:nvSpPr>
          <p:cNvPr id="27" name="TextBox 26">
            <a:extLst>
              <a:ext uri="{FF2B5EF4-FFF2-40B4-BE49-F238E27FC236}">
                <a16:creationId xmlns:a16="http://schemas.microsoft.com/office/drawing/2014/main" id="{88989E84-7193-4DA5-8E9A-CC866FF47025}"/>
              </a:ext>
            </a:extLst>
          </p:cNvPr>
          <p:cNvSpPr txBox="1"/>
          <p:nvPr/>
        </p:nvSpPr>
        <p:spPr>
          <a:xfrm>
            <a:off x="8525188" y="3617613"/>
            <a:ext cx="3399464" cy="923330"/>
          </a:xfrm>
          <a:prstGeom prst="rect">
            <a:avLst/>
          </a:prstGeom>
          <a:noFill/>
        </p:spPr>
        <p:txBody>
          <a:bodyPr wrap="square" rtlCol="0">
            <a:spAutoFit/>
          </a:bodyPr>
          <a:lstStyle/>
          <a:p>
            <a:pPr algn="ctr"/>
            <a:r>
              <a:rPr lang="en-GB" dirty="0"/>
              <a:t>Grooming is Voluntary</a:t>
            </a:r>
          </a:p>
          <a:p>
            <a:pPr algn="ctr"/>
            <a:r>
              <a:rPr lang="en-GB" dirty="0"/>
              <a:t>– but is it Reactive, Reliable and in the same System as warning calls?</a:t>
            </a:r>
          </a:p>
        </p:txBody>
      </p:sp>
    </p:spTree>
    <p:extLst>
      <p:ext uri="{BB962C8B-B14F-4D97-AF65-F5344CB8AC3E}">
        <p14:creationId xmlns:p14="http://schemas.microsoft.com/office/powerpoint/2010/main" val="23206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750" fill="hold"/>
                                        <p:tgtEl>
                                          <p:spTgt spid="19"/>
                                        </p:tgtEl>
                                        <p:attrNameLst>
                                          <p:attrName>ppt_w</p:attrName>
                                        </p:attrNameLst>
                                      </p:cBhvr>
                                      <p:tavLst>
                                        <p:tav tm="0">
                                          <p:val>
                                            <p:fltVal val="0"/>
                                          </p:val>
                                        </p:tav>
                                        <p:tav tm="100000">
                                          <p:val>
                                            <p:strVal val="#ppt_w"/>
                                          </p:val>
                                        </p:tav>
                                      </p:tavLst>
                                    </p:anim>
                                    <p:anim calcmode="lin" valueType="num">
                                      <p:cBhvr>
                                        <p:cTn id="20" dur="750" fill="hold"/>
                                        <p:tgtEl>
                                          <p:spTgt spid="19"/>
                                        </p:tgtEl>
                                        <p:attrNameLst>
                                          <p:attrName>ppt_h</p:attrName>
                                        </p:attrNameLst>
                                      </p:cBhvr>
                                      <p:tavLst>
                                        <p:tav tm="0">
                                          <p:val>
                                            <p:fltVal val="0"/>
                                          </p:val>
                                        </p:tav>
                                        <p:tav tm="100000">
                                          <p:val>
                                            <p:strVal val="#ppt_h"/>
                                          </p:val>
                                        </p:tav>
                                      </p:tavLst>
                                    </p:anim>
                                    <p:animEffect transition="in" filter="fade">
                                      <p:cBhvr>
                                        <p:cTn id="21" dur="750"/>
                                        <p:tgtEl>
                                          <p:spTgt spid="19"/>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750"/>
                                        <p:tgtEl>
                                          <p:spTgt spid="16"/>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fltVal val="0"/>
                                          </p:val>
                                        </p:tav>
                                        <p:tav tm="100000">
                                          <p:val>
                                            <p:strVal val="#ppt_h"/>
                                          </p:val>
                                        </p:tav>
                                      </p:tavLst>
                                    </p:anim>
                                    <p:animEffect transition="in" filter="fade">
                                      <p:cBhvr>
                                        <p:cTn id="35" dur="750"/>
                                        <p:tgtEl>
                                          <p:spTgt spid="8"/>
                                        </p:tgtEl>
                                      </p:cBhvr>
                                    </p:animEffect>
                                  </p:childTnLst>
                                </p:cTn>
                              </p:par>
                            </p:childTnLst>
                          </p:cTn>
                        </p:par>
                        <p:par>
                          <p:cTn id="36" fill="hold">
                            <p:stCondLst>
                              <p:cond delay="525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750" fill="hold"/>
                                        <p:tgtEl>
                                          <p:spTgt spid="4"/>
                                        </p:tgtEl>
                                        <p:attrNameLst>
                                          <p:attrName>ppt_w</p:attrName>
                                        </p:attrNameLst>
                                      </p:cBhvr>
                                      <p:tavLst>
                                        <p:tav tm="0">
                                          <p:val>
                                            <p:fltVal val="0"/>
                                          </p:val>
                                        </p:tav>
                                        <p:tav tm="100000">
                                          <p:val>
                                            <p:strVal val="#ppt_w"/>
                                          </p:val>
                                        </p:tav>
                                      </p:tavLst>
                                    </p:anim>
                                    <p:anim calcmode="lin" valueType="num">
                                      <p:cBhvr>
                                        <p:cTn id="45" dur="750" fill="hold"/>
                                        <p:tgtEl>
                                          <p:spTgt spid="4"/>
                                        </p:tgtEl>
                                        <p:attrNameLst>
                                          <p:attrName>ppt_h</p:attrName>
                                        </p:attrNameLst>
                                      </p:cBhvr>
                                      <p:tavLst>
                                        <p:tav tm="0">
                                          <p:val>
                                            <p:fltVal val="0"/>
                                          </p:val>
                                        </p:tav>
                                        <p:tav tm="100000">
                                          <p:val>
                                            <p:strVal val="#ppt_h"/>
                                          </p:val>
                                        </p:tav>
                                      </p:tavLst>
                                    </p:anim>
                                    <p:animEffect transition="in" filter="fade">
                                      <p:cBhvr>
                                        <p:cTn id="46" dur="750"/>
                                        <p:tgtEl>
                                          <p:spTgt spid="4"/>
                                        </p:tgtEl>
                                      </p:cBhvr>
                                    </p:animEffect>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750" fill="hold"/>
                                        <p:tgtEl>
                                          <p:spTgt spid="11"/>
                                        </p:tgtEl>
                                        <p:attrNameLst>
                                          <p:attrName>ppt_w</p:attrName>
                                        </p:attrNameLst>
                                      </p:cBhvr>
                                      <p:tavLst>
                                        <p:tav tm="0">
                                          <p:val>
                                            <p:fltVal val="0"/>
                                          </p:val>
                                        </p:tav>
                                        <p:tav tm="100000">
                                          <p:val>
                                            <p:strVal val="#ppt_w"/>
                                          </p:val>
                                        </p:tav>
                                      </p:tavLst>
                                    </p:anim>
                                    <p:anim calcmode="lin" valueType="num">
                                      <p:cBhvr>
                                        <p:cTn id="51" dur="750" fill="hold"/>
                                        <p:tgtEl>
                                          <p:spTgt spid="11"/>
                                        </p:tgtEl>
                                        <p:attrNameLst>
                                          <p:attrName>ppt_h</p:attrName>
                                        </p:attrNameLst>
                                      </p:cBhvr>
                                      <p:tavLst>
                                        <p:tav tm="0">
                                          <p:val>
                                            <p:fltVal val="0"/>
                                          </p:val>
                                        </p:tav>
                                        <p:tav tm="100000">
                                          <p:val>
                                            <p:strVal val="#ppt_h"/>
                                          </p:val>
                                        </p:tav>
                                      </p:tavLst>
                                    </p:anim>
                                    <p:animEffect transition="in" filter="fade">
                                      <p:cBhvr>
                                        <p:cTn id="52" dur="750"/>
                                        <p:tgtEl>
                                          <p:spTgt spid="1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750" fill="hold"/>
                                        <p:tgtEl>
                                          <p:spTgt spid="20"/>
                                        </p:tgtEl>
                                        <p:attrNameLst>
                                          <p:attrName>ppt_w</p:attrName>
                                        </p:attrNameLst>
                                      </p:cBhvr>
                                      <p:tavLst>
                                        <p:tav tm="0">
                                          <p:val>
                                            <p:fltVal val="0"/>
                                          </p:val>
                                        </p:tav>
                                        <p:tav tm="100000">
                                          <p:val>
                                            <p:strVal val="#ppt_w"/>
                                          </p:val>
                                        </p:tav>
                                      </p:tavLst>
                                    </p:anim>
                                    <p:anim calcmode="lin" valueType="num">
                                      <p:cBhvr>
                                        <p:cTn id="56" dur="750" fill="hold"/>
                                        <p:tgtEl>
                                          <p:spTgt spid="20"/>
                                        </p:tgtEl>
                                        <p:attrNameLst>
                                          <p:attrName>ppt_h</p:attrName>
                                        </p:attrNameLst>
                                      </p:cBhvr>
                                      <p:tavLst>
                                        <p:tav tm="0">
                                          <p:val>
                                            <p:fltVal val="0"/>
                                          </p:val>
                                        </p:tav>
                                        <p:tav tm="100000">
                                          <p:val>
                                            <p:strVal val="#ppt_h"/>
                                          </p:val>
                                        </p:tav>
                                      </p:tavLst>
                                    </p:anim>
                                    <p:animEffect transition="in" filter="fade">
                                      <p:cBhvr>
                                        <p:cTn id="57" dur="750"/>
                                        <p:tgtEl>
                                          <p:spTgt spid="20"/>
                                        </p:tgtEl>
                                      </p:cBhvr>
                                    </p:animEffect>
                                  </p:childTnLst>
                                </p:cTn>
                              </p:par>
                            </p:childTnLst>
                          </p:cTn>
                        </p:par>
                        <p:par>
                          <p:cTn id="58" fill="hold">
                            <p:stCondLst>
                              <p:cond delay="675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750" fill="hold"/>
                                        <p:tgtEl>
                                          <p:spTgt spid="17"/>
                                        </p:tgtEl>
                                        <p:attrNameLst>
                                          <p:attrName>ppt_w</p:attrName>
                                        </p:attrNameLst>
                                      </p:cBhvr>
                                      <p:tavLst>
                                        <p:tav tm="0">
                                          <p:val>
                                            <p:fltVal val="0"/>
                                          </p:val>
                                        </p:tav>
                                        <p:tav tm="100000">
                                          <p:val>
                                            <p:strVal val="#ppt_w"/>
                                          </p:val>
                                        </p:tav>
                                      </p:tavLst>
                                    </p:anim>
                                    <p:anim calcmode="lin" valueType="num">
                                      <p:cBhvr>
                                        <p:cTn id="62" dur="750" fill="hold"/>
                                        <p:tgtEl>
                                          <p:spTgt spid="17"/>
                                        </p:tgtEl>
                                        <p:attrNameLst>
                                          <p:attrName>ppt_h</p:attrName>
                                        </p:attrNameLst>
                                      </p:cBhvr>
                                      <p:tavLst>
                                        <p:tav tm="0">
                                          <p:val>
                                            <p:fltVal val="0"/>
                                          </p:val>
                                        </p:tav>
                                        <p:tav tm="100000">
                                          <p:val>
                                            <p:strVal val="#ppt_h"/>
                                          </p:val>
                                        </p:tav>
                                      </p:tavLst>
                                    </p:anim>
                                    <p:animEffect transition="in" filter="fade">
                                      <p:cBhvr>
                                        <p:cTn id="63" dur="750"/>
                                        <p:tgtEl>
                                          <p:spTgt spid="17"/>
                                        </p:tgtEl>
                                      </p:cBhvr>
                                    </p:animEffect>
                                  </p:childTnLst>
                                </p:cTn>
                              </p:par>
                              <p:par>
                                <p:cTn id="64" presetID="22" presetClass="entr" presetSubtype="2"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right)">
                                      <p:cBhvr>
                                        <p:cTn id="66" dur="750"/>
                                        <p:tgtEl>
                                          <p:spTgt spid="12"/>
                                        </p:tgtEl>
                                      </p:cBhvr>
                                    </p:animEffect>
                                  </p:childTnLst>
                                </p:cTn>
                              </p:par>
                              <p:par>
                                <p:cTn id="67" presetID="22" presetClass="entr" presetSubtype="2"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750"/>
                                        <p:tgtEl>
                                          <p:spTgt spid="21"/>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750"/>
                                        <p:tgtEl>
                                          <p:spTgt spid="26"/>
                                        </p:tgtEl>
                                      </p:cBhvr>
                                    </p:animEffect>
                                  </p:childTnLst>
                                </p:cTn>
                              </p:par>
                            </p:childTnLst>
                          </p:cTn>
                        </p:par>
                        <p:par>
                          <p:cTn id="74" fill="hold">
                            <p:stCondLst>
                              <p:cond delay="8250"/>
                            </p:stCondLst>
                            <p:childTnLst>
                              <p:par>
                                <p:cTn id="75" presetID="10" presetClass="entr" presetSubtype="0" fill="hold" nodeType="afterEffect">
                                  <p:stCondLst>
                                    <p:cond delay="75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750"/>
                                        <p:tgtEl>
                                          <p:spTgt spid="10"/>
                                        </p:tgtEl>
                                      </p:cBhvr>
                                    </p:animEffect>
                                  </p:childTnLst>
                                </p:cTn>
                              </p:par>
                            </p:childTnLst>
                          </p:cTn>
                        </p:par>
                        <p:par>
                          <p:cTn id="78" fill="hold">
                            <p:stCondLst>
                              <p:cond delay="9750"/>
                            </p:stCondLst>
                            <p:childTnLst>
                              <p:par>
                                <p:cTn id="79" presetID="53" presetClass="entr" presetSubtype="16"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750" fill="hold"/>
                                        <p:tgtEl>
                                          <p:spTgt spid="13"/>
                                        </p:tgtEl>
                                        <p:attrNameLst>
                                          <p:attrName>ppt_w</p:attrName>
                                        </p:attrNameLst>
                                      </p:cBhvr>
                                      <p:tavLst>
                                        <p:tav tm="0">
                                          <p:val>
                                            <p:fltVal val="0"/>
                                          </p:val>
                                        </p:tav>
                                        <p:tav tm="100000">
                                          <p:val>
                                            <p:strVal val="#ppt_w"/>
                                          </p:val>
                                        </p:tav>
                                      </p:tavLst>
                                    </p:anim>
                                    <p:anim calcmode="lin" valueType="num">
                                      <p:cBhvr>
                                        <p:cTn id="82" dur="750" fill="hold"/>
                                        <p:tgtEl>
                                          <p:spTgt spid="13"/>
                                        </p:tgtEl>
                                        <p:attrNameLst>
                                          <p:attrName>ppt_h</p:attrName>
                                        </p:attrNameLst>
                                      </p:cBhvr>
                                      <p:tavLst>
                                        <p:tav tm="0">
                                          <p:val>
                                            <p:fltVal val="0"/>
                                          </p:val>
                                        </p:tav>
                                        <p:tav tm="100000">
                                          <p:val>
                                            <p:strVal val="#ppt_h"/>
                                          </p:val>
                                        </p:tav>
                                      </p:tavLst>
                                    </p:anim>
                                    <p:animEffect transition="in" filter="fade">
                                      <p:cBhvr>
                                        <p:cTn id="83" dur="750"/>
                                        <p:tgtEl>
                                          <p:spTgt spid="13"/>
                                        </p:tgtEl>
                                      </p:cBhvr>
                                    </p:animEffect>
                                  </p:childTnLst>
                                </p:cTn>
                              </p:par>
                            </p:childTnLst>
                          </p:cTn>
                        </p:par>
                        <p:par>
                          <p:cTn id="84" fill="hold">
                            <p:stCondLst>
                              <p:cond delay="10500"/>
                            </p:stCondLst>
                            <p:childTnLst>
                              <p:par>
                                <p:cTn id="85" presetID="22" presetClass="entr" presetSubtype="8"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750"/>
                                        <p:tgtEl>
                                          <p:spTgt spid="27"/>
                                        </p:tgtEl>
                                      </p:cBhvr>
                                    </p:animEffect>
                                  </p:childTnLst>
                                </p:cTn>
                              </p:par>
                            </p:childTnLst>
                          </p:cTn>
                        </p:par>
                        <p:par>
                          <p:cTn id="88" fill="hold">
                            <p:stCondLst>
                              <p:cond delay="11250"/>
                            </p:stCondLst>
                            <p:childTnLst>
                              <p:par>
                                <p:cTn id="89" presetID="45"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000"/>
                                        <p:tgtEl>
                                          <p:spTgt spid="14"/>
                                        </p:tgtEl>
                                      </p:cBhvr>
                                    </p:animEffect>
                                    <p:anim calcmode="lin" valueType="num">
                                      <p:cBhvr>
                                        <p:cTn id="92" dur="2000" fill="hold"/>
                                        <p:tgtEl>
                                          <p:spTgt spid="14"/>
                                        </p:tgtEl>
                                        <p:attrNameLst>
                                          <p:attrName>ppt_w</p:attrName>
                                        </p:attrNameLst>
                                      </p:cBhvr>
                                      <p:tavLst>
                                        <p:tav tm="0" fmla="#ppt_w*sin(2.5*pi*$)">
                                          <p:val>
                                            <p:fltVal val="0"/>
                                          </p:val>
                                        </p:tav>
                                        <p:tav tm="100000">
                                          <p:val>
                                            <p:fltVal val="1"/>
                                          </p:val>
                                        </p:tav>
                                      </p:tavLst>
                                    </p:anim>
                                    <p:anim calcmode="lin" valueType="num">
                                      <p:cBhvr>
                                        <p:cTn id="9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11" grpId="0"/>
      <p:bldP spid="13" grpId="0"/>
      <p:bldP spid="14" grpId="0" animBg="1"/>
      <p:bldP spid="16" grpId="0" animBg="1"/>
      <p:bldP spid="17" grpId="0"/>
      <p:bldP spid="18" grpId="0"/>
      <p:bldP spid="19" grpId="0" animBg="1"/>
      <p:bldP spid="20"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How do nonhumans mean?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655" y="3154967"/>
            <a:ext cx="2520000" cy="1669500"/>
          </a:xfrm>
          <a:prstGeom prst="rect">
            <a:avLst/>
          </a:prstGeom>
        </p:spPr>
      </p:pic>
      <p:sp>
        <p:nvSpPr>
          <p:cNvPr id="5" name="Oval Callout 4"/>
          <p:cNvSpPr/>
          <p:nvPr/>
        </p:nvSpPr>
        <p:spPr>
          <a:xfrm>
            <a:off x="4177879" y="3962687"/>
            <a:ext cx="1512168" cy="1224136"/>
          </a:xfrm>
          <a:prstGeom prst="wedgeEllipseCallout">
            <a:avLst>
              <a:gd name="adj1" fmla="val -95723"/>
              <a:gd name="adj2" fmla="val -37343"/>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C00000"/>
                </a:solidFill>
              </a:rPr>
              <a:t>Hok</a:t>
            </a:r>
            <a:r>
              <a:rPr lang="en-GB" sz="2400" b="1" dirty="0">
                <a:solidFill>
                  <a:srgbClr val="C00000"/>
                </a:solidFill>
              </a:rPr>
              <a: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42375" y="2729717"/>
            <a:ext cx="1821686" cy="2520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856" y="836712"/>
            <a:ext cx="2520000" cy="1680889"/>
          </a:xfrm>
          <a:prstGeom prst="rect">
            <a:avLst/>
          </a:prstGeom>
        </p:spPr>
      </p:pic>
      <p:sp>
        <p:nvSpPr>
          <p:cNvPr id="13" name="Right Arrow 12"/>
          <p:cNvSpPr/>
          <p:nvPr/>
        </p:nvSpPr>
        <p:spPr>
          <a:xfrm rot="19678017">
            <a:off x="3274994" y="2841371"/>
            <a:ext cx="2952328"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Explosion 2 13"/>
          <p:cNvSpPr/>
          <p:nvPr/>
        </p:nvSpPr>
        <p:spPr>
          <a:xfrm>
            <a:off x="5690047" y="2569568"/>
            <a:ext cx="2016224" cy="1224136"/>
          </a:xfrm>
          <a:prstGeom prst="irregularSeal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C00000"/>
                </a:solidFill>
              </a:rPr>
              <a:t>Hok</a:t>
            </a:r>
            <a:r>
              <a:rPr lang="en-GB" sz="2400" b="1" dirty="0">
                <a:solidFill>
                  <a:srgbClr val="C00000"/>
                </a:solidFill>
              </a:rPr>
              <a:t>!</a:t>
            </a:r>
          </a:p>
        </p:txBody>
      </p:sp>
      <p:sp>
        <p:nvSpPr>
          <p:cNvPr id="28" name="Right Arrow 27"/>
          <p:cNvSpPr/>
          <p:nvPr/>
        </p:nvSpPr>
        <p:spPr>
          <a:xfrm>
            <a:off x="7418239" y="3073623"/>
            <a:ext cx="1512168" cy="216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Cloud Callout 15"/>
          <p:cNvSpPr/>
          <p:nvPr/>
        </p:nvSpPr>
        <p:spPr>
          <a:xfrm>
            <a:off x="2809727" y="2074847"/>
            <a:ext cx="1440160" cy="1080121"/>
          </a:xfrm>
          <a:prstGeom prst="cloudCallout">
            <a:avLst>
              <a:gd name="adj1" fmla="val -17690"/>
              <a:gd name="adj2" fmla="val 87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Eagle!</a:t>
            </a:r>
          </a:p>
        </p:txBody>
      </p:sp>
      <p:sp>
        <p:nvSpPr>
          <p:cNvPr id="30" name="Cloud Callout 29"/>
          <p:cNvSpPr/>
          <p:nvPr/>
        </p:nvSpPr>
        <p:spPr>
          <a:xfrm>
            <a:off x="8833138" y="1489422"/>
            <a:ext cx="1440160" cy="1080121"/>
          </a:xfrm>
          <a:prstGeom prst="cloudCallout">
            <a:avLst>
              <a:gd name="adj1" fmla="val -17690"/>
              <a:gd name="adj2" fmla="val 8764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Get out of tree!</a:t>
            </a:r>
          </a:p>
        </p:txBody>
      </p:sp>
      <p:sp>
        <p:nvSpPr>
          <p:cNvPr id="17" name="TextBox 16"/>
          <p:cNvSpPr txBox="1"/>
          <p:nvPr/>
        </p:nvSpPr>
        <p:spPr>
          <a:xfrm>
            <a:off x="1440000" y="30687"/>
            <a:ext cx="10752000" cy="523220"/>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Campbell’s Monkey (</a:t>
            </a:r>
            <a:r>
              <a:rPr lang="en-GB" sz="2800" b="1" i="1" dirty="0" err="1">
                <a:effectLst>
                  <a:outerShdw blurRad="38100" dist="38100" dir="2700000" algn="tl">
                    <a:srgbClr val="000000">
                      <a:alpha val="43137"/>
                    </a:srgbClr>
                  </a:outerShdw>
                </a:effectLst>
              </a:rPr>
              <a:t>Cercopithecus</a:t>
            </a:r>
            <a:r>
              <a:rPr lang="en-GB" sz="2800" b="1" i="1" dirty="0">
                <a:effectLst>
                  <a:outerShdw blurRad="38100" dist="38100" dir="2700000" algn="tl">
                    <a:srgbClr val="000000">
                      <a:alpha val="43137"/>
                    </a:srgbClr>
                  </a:outerShdw>
                </a:effectLst>
              </a:rPr>
              <a:t> </a:t>
            </a:r>
            <a:r>
              <a:rPr lang="en-GB" sz="2800" b="1" i="1" dirty="0" err="1">
                <a:effectLst>
                  <a:outerShdw blurRad="38100" dist="38100" dir="2700000" algn="tl">
                    <a:srgbClr val="000000">
                      <a:alpha val="43137"/>
                    </a:srgbClr>
                  </a:outerShdw>
                </a:effectLst>
              </a:rPr>
              <a:t>campbelli</a:t>
            </a:r>
            <a:r>
              <a:rPr lang="en-GB" sz="2800" b="1" dirty="0">
                <a:effectLst>
                  <a:outerShdw blurRad="38100" dist="38100" dir="2700000" algn="tl">
                    <a:srgbClr val="000000">
                      <a:alpha val="43137"/>
                    </a:srgbClr>
                  </a:outerShdw>
                </a:effectLst>
              </a:rPr>
              <a:t>) Eagle Warning Call</a:t>
            </a:r>
          </a:p>
        </p:txBody>
      </p:sp>
      <p:sp>
        <p:nvSpPr>
          <p:cNvPr id="4" name="Folded Corner 3"/>
          <p:cNvSpPr/>
          <p:nvPr/>
        </p:nvSpPr>
        <p:spPr>
          <a:xfrm>
            <a:off x="5805474" y="4824467"/>
            <a:ext cx="2664296" cy="1815538"/>
          </a:xfrm>
          <a:prstGeom prst="foldedCorner">
            <a:avLst>
              <a:gd name="adj" fmla="val 1118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B050"/>
                </a:solidFill>
              </a:rPr>
              <a:t>Sender meaning and receiver meaning</a:t>
            </a:r>
          </a:p>
          <a:p>
            <a:pPr algn="ctr"/>
            <a:r>
              <a:rPr lang="en-GB" sz="2000" b="1" dirty="0">
                <a:solidFill>
                  <a:srgbClr val="00B050"/>
                </a:solidFill>
              </a:rPr>
              <a:t>do not need to be</a:t>
            </a:r>
          </a:p>
          <a:p>
            <a:pPr algn="ctr"/>
            <a:r>
              <a:rPr lang="en-GB" sz="2000" b="1" dirty="0">
                <a:solidFill>
                  <a:srgbClr val="00B050"/>
                </a:solidFill>
              </a:rPr>
              <a:t>the same for signals</a:t>
            </a:r>
          </a:p>
          <a:p>
            <a:pPr algn="ctr"/>
            <a:r>
              <a:rPr lang="en-GB" sz="2000" b="1" dirty="0">
                <a:solidFill>
                  <a:srgbClr val="00B050"/>
                </a:solidFill>
              </a:rPr>
              <a:t>to work</a:t>
            </a:r>
          </a:p>
        </p:txBody>
      </p:sp>
    </p:spTree>
    <p:extLst>
      <p:ext uri="{BB962C8B-B14F-4D97-AF65-F5344CB8AC3E}">
        <p14:creationId xmlns:p14="http://schemas.microsoft.com/office/powerpoint/2010/main" val="29809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750"/>
                                        <p:tgtEl>
                                          <p:spTgt spid="13"/>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fltVal val="0"/>
                                          </p:val>
                                        </p:tav>
                                        <p:tav tm="100000">
                                          <p:val>
                                            <p:strVal val="#ppt_w"/>
                                          </p:val>
                                        </p:tav>
                                      </p:tavLst>
                                    </p:anim>
                                    <p:anim calcmode="lin" valueType="num">
                                      <p:cBhvr>
                                        <p:cTn id="20" dur="750" fill="hold"/>
                                        <p:tgtEl>
                                          <p:spTgt spid="16"/>
                                        </p:tgtEl>
                                        <p:attrNameLst>
                                          <p:attrName>ppt_h</p:attrName>
                                        </p:attrNameLst>
                                      </p:cBhvr>
                                      <p:tavLst>
                                        <p:tav tm="0">
                                          <p:val>
                                            <p:fltVal val="0"/>
                                          </p:val>
                                        </p:tav>
                                        <p:tav tm="100000">
                                          <p:val>
                                            <p:strVal val="#ppt_h"/>
                                          </p:val>
                                        </p:tav>
                                      </p:tavLst>
                                    </p:anim>
                                    <p:animEffect transition="in" filter="fade">
                                      <p:cBhvr>
                                        <p:cTn id="21" dur="750"/>
                                        <p:tgtEl>
                                          <p:spTgt spid="1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750"/>
                                        <p:tgtEl>
                                          <p:spTgt spid="28"/>
                                        </p:tgtEl>
                                      </p:cBhvr>
                                    </p:animEffect>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750" fill="hold"/>
                                        <p:tgtEl>
                                          <p:spTgt spid="30"/>
                                        </p:tgtEl>
                                        <p:attrNameLst>
                                          <p:attrName>ppt_w</p:attrName>
                                        </p:attrNameLst>
                                      </p:cBhvr>
                                      <p:tavLst>
                                        <p:tav tm="0">
                                          <p:val>
                                            <p:fltVal val="0"/>
                                          </p:val>
                                        </p:tav>
                                        <p:tav tm="100000">
                                          <p:val>
                                            <p:strVal val="#ppt_w"/>
                                          </p:val>
                                        </p:tav>
                                      </p:tavLst>
                                    </p:anim>
                                    <p:anim calcmode="lin" valueType="num">
                                      <p:cBhvr>
                                        <p:cTn id="46" dur="750" fill="hold"/>
                                        <p:tgtEl>
                                          <p:spTgt spid="30"/>
                                        </p:tgtEl>
                                        <p:attrNameLst>
                                          <p:attrName>ppt_h</p:attrName>
                                        </p:attrNameLst>
                                      </p:cBhvr>
                                      <p:tavLst>
                                        <p:tav tm="0">
                                          <p:val>
                                            <p:fltVal val="0"/>
                                          </p:val>
                                        </p:tav>
                                        <p:tav tm="100000">
                                          <p:val>
                                            <p:strVal val="#ppt_h"/>
                                          </p:val>
                                        </p:tav>
                                      </p:tavLst>
                                    </p:anim>
                                    <p:animEffect transition="in" filter="fade">
                                      <p:cBhvr>
                                        <p:cTn id="47" dur="750"/>
                                        <p:tgtEl>
                                          <p:spTgt spid="30"/>
                                        </p:tgtEl>
                                      </p:cBhvr>
                                    </p:animEffect>
                                  </p:childTnLst>
                                </p:cTn>
                              </p:par>
                            </p:childTnLst>
                          </p:cTn>
                        </p:par>
                        <p:par>
                          <p:cTn id="48" fill="hold">
                            <p:stCondLst>
                              <p:cond delay="6750"/>
                            </p:stCondLst>
                            <p:childTnLst>
                              <p:par>
                                <p:cTn id="49" presetID="31" presetClass="entr" presetSubtype="0" fill="hold" grpId="0" nodeType="afterEffect">
                                  <p:stCondLst>
                                    <p:cond delay="750"/>
                                  </p:stCondLst>
                                  <p:childTnLst>
                                    <p:set>
                                      <p:cBhvr>
                                        <p:cTn id="50" dur="1" fill="hold">
                                          <p:stCondLst>
                                            <p:cond delay="0"/>
                                          </p:stCondLst>
                                        </p:cTn>
                                        <p:tgtEl>
                                          <p:spTgt spid="4"/>
                                        </p:tgtEl>
                                        <p:attrNameLst>
                                          <p:attrName>style.visibility</p:attrName>
                                        </p:attrNameLst>
                                      </p:cBhvr>
                                      <p:to>
                                        <p:strVal val="visible"/>
                                      </p:to>
                                    </p:set>
                                    <p:anim calcmode="lin" valueType="num">
                                      <p:cBhvr>
                                        <p:cTn id="51" dur="750" fill="hold"/>
                                        <p:tgtEl>
                                          <p:spTgt spid="4"/>
                                        </p:tgtEl>
                                        <p:attrNameLst>
                                          <p:attrName>ppt_w</p:attrName>
                                        </p:attrNameLst>
                                      </p:cBhvr>
                                      <p:tavLst>
                                        <p:tav tm="0">
                                          <p:val>
                                            <p:fltVal val="0"/>
                                          </p:val>
                                        </p:tav>
                                        <p:tav tm="100000">
                                          <p:val>
                                            <p:strVal val="#ppt_w"/>
                                          </p:val>
                                        </p:tav>
                                      </p:tavLst>
                                    </p:anim>
                                    <p:anim calcmode="lin" valueType="num">
                                      <p:cBhvr>
                                        <p:cTn id="52" dur="750" fill="hold"/>
                                        <p:tgtEl>
                                          <p:spTgt spid="4"/>
                                        </p:tgtEl>
                                        <p:attrNameLst>
                                          <p:attrName>ppt_h</p:attrName>
                                        </p:attrNameLst>
                                      </p:cBhvr>
                                      <p:tavLst>
                                        <p:tav tm="0">
                                          <p:val>
                                            <p:fltVal val="0"/>
                                          </p:val>
                                        </p:tav>
                                        <p:tav tm="100000">
                                          <p:val>
                                            <p:strVal val="#ppt_h"/>
                                          </p:val>
                                        </p:tav>
                                      </p:tavLst>
                                    </p:anim>
                                    <p:anim calcmode="lin" valueType="num">
                                      <p:cBhvr>
                                        <p:cTn id="53" dur="750" fill="hold"/>
                                        <p:tgtEl>
                                          <p:spTgt spid="4"/>
                                        </p:tgtEl>
                                        <p:attrNameLst>
                                          <p:attrName>style.rotation</p:attrName>
                                        </p:attrNameLst>
                                      </p:cBhvr>
                                      <p:tavLst>
                                        <p:tav tm="0">
                                          <p:val>
                                            <p:fltVal val="90"/>
                                          </p:val>
                                        </p:tav>
                                        <p:tav tm="100000">
                                          <p:val>
                                            <p:fltVal val="0"/>
                                          </p:val>
                                        </p:tav>
                                      </p:tavLst>
                                    </p:anim>
                                    <p:animEffect transition="in" filter="fade">
                                      <p:cBhvr>
                                        <p:cTn id="5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28" grpId="0" animBg="1"/>
      <p:bldP spid="16" grpId="0" animBg="1"/>
      <p:bldP spid="30"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a:solidFill>
                  <a:srgbClr val="0070C0"/>
                </a:solidFill>
                <a:effectLst>
                  <a:outerShdw blurRad="38100" dist="38100" dir="2700000" algn="tl">
                    <a:srgbClr val="000000">
                      <a:alpha val="43137"/>
                    </a:srgbClr>
                  </a:outerShdw>
                </a:effectLst>
                <a:latin typeface="+mn-lt"/>
              </a:rPr>
              <a:t>Do nonhumans use compositionality?</a:t>
            </a:r>
          </a:p>
        </p:txBody>
      </p:sp>
      <p:sp>
        <p:nvSpPr>
          <p:cNvPr id="4" name="TextBox 3"/>
          <p:cNvSpPr txBox="1"/>
          <p:nvPr/>
        </p:nvSpPr>
        <p:spPr>
          <a:xfrm>
            <a:off x="2510197" y="173068"/>
            <a:ext cx="2160000" cy="369332"/>
          </a:xfrm>
          <a:prstGeom prst="rect">
            <a:avLst/>
          </a:prstGeom>
          <a:noFill/>
        </p:spPr>
        <p:txBody>
          <a:bodyPr wrap="square" rtlCol="0">
            <a:spAutoFit/>
          </a:bodyPr>
          <a:lstStyle/>
          <a:p>
            <a:pPr algn="ctr"/>
            <a:r>
              <a:rPr lang="en-GB" b="1" dirty="0">
                <a:solidFill>
                  <a:srgbClr val="FF0000"/>
                </a:solidFill>
                <a:effectLst>
                  <a:outerShdw blurRad="38100" dist="38100" dir="2700000" algn="tl">
                    <a:srgbClr val="000000">
                      <a:alpha val="43137"/>
                    </a:srgbClr>
                  </a:outerShdw>
                </a:effectLst>
              </a:rPr>
              <a:t>Segmentation</a:t>
            </a:r>
          </a:p>
        </p:txBody>
      </p:sp>
      <p:sp>
        <p:nvSpPr>
          <p:cNvPr id="15" name="TextBox 14"/>
          <p:cNvSpPr txBox="1"/>
          <p:nvPr/>
        </p:nvSpPr>
        <p:spPr>
          <a:xfrm>
            <a:off x="4670197" y="159488"/>
            <a:ext cx="2160000" cy="369332"/>
          </a:xfrm>
          <a:prstGeom prst="rect">
            <a:avLst/>
          </a:prstGeom>
          <a:noFill/>
        </p:spPr>
        <p:txBody>
          <a:bodyPr wrap="square" rtlCol="0">
            <a:spAutoFit/>
          </a:bodyPr>
          <a:lstStyle/>
          <a:p>
            <a:pPr algn="ctr"/>
            <a:r>
              <a:rPr lang="en-GB" b="1" dirty="0">
                <a:solidFill>
                  <a:srgbClr val="00B050"/>
                </a:solidFill>
                <a:effectLst>
                  <a:outerShdw blurRad="38100" dist="38100" dir="2700000" algn="tl">
                    <a:srgbClr val="000000">
                      <a:alpha val="43137"/>
                    </a:srgbClr>
                  </a:outerShdw>
                </a:effectLst>
              </a:rPr>
              <a:t>Differentiation</a:t>
            </a:r>
          </a:p>
        </p:txBody>
      </p:sp>
      <p:sp>
        <p:nvSpPr>
          <p:cNvPr id="18" name="TextBox 17"/>
          <p:cNvSpPr txBox="1"/>
          <p:nvPr/>
        </p:nvSpPr>
        <p:spPr>
          <a:xfrm>
            <a:off x="6830197" y="159488"/>
            <a:ext cx="2160000" cy="369332"/>
          </a:xfrm>
          <a:prstGeom prst="rect">
            <a:avLst/>
          </a:prstGeom>
          <a:noFill/>
        </p:spPr>
        <p:txBody>
          <a:bodyPr wrap="square" rtlCol="0">
            <a:spAutoFit/>
          </a:bodyPr>
          <a:lstStyle/>
          <a:p>
            <a:pPr algn="ctr"/>
            <a:r>
              <a:rPr lang="en-GB" b="1" dirty="0">
                <a:solidFill>
                  <a:srgbClr val="FFC000"/>
                </a:solidFill>
                <a:effectLst>
                  <a:outerShdw blurRad="38100" dist="38100" dir="2700000" algn="tl">
                    <a:srgbClr val="000000">
                      <a:alpha val="43137"/>
                    </a:srgbClr>
                  </a:outerShdw>
                </a:effectLst>
              </a:rPr>
              <a:t>Hierarchy</a:t>
            </a:r>
          </a:p>
        </p:txBody>
      </p:sp>
      <p:sp>
        <p:nvSpPr>
          <p:cNvPr id="19" name="TextBox 18"/>
          <p:cNvSpPr txBox="1"/>
          <p:nvPr/>
        </p:nvSpPr>
        <p:spPr>
          <a:xfrm>
            <a:off x="8990197" y="159488"/>
            <a:ext cx="2160000" cy="369332"/>
          </a:xfrm>
          <a:prstGeom prst="rect">
            <a:avLst/>
          </a:prstGeom>
          <a:noFill/>
        </p:spPr>
        <p:txBody>
          <a:bodyPr wrap="square" rtlCol="0">
            <a:spAutoFit/>
          </a:bodyPr>
          <a:lstStyle/>
          <a:p>
            <a:pPr algn="ctr"/>
            <a:r>
              <a:rPr lang="en-GB" b="1" dirty="0">
                <a:solidFill>
                  <a:schemeClr val="tx1">
                    <a:lumMod val="50000"/>
                    <a:lumOff val="50000"/>
                  </a:schemeClr>
                </a:solidFill>
                <a:effectLst>
                  <a:outerShdw blurRad="38100" dist="38100" dir="2700000" algn="tl">
                    <a:srgbClr val="000000">
                      <a:alpha val="43137"/>
                    </a:srgbClr>
                  </a:outerShdw>
                </a:effectLst>
              </a:rPr>
              <a:t>Recursion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97"/>
          <a:stretch/>
        </p:blipFill>
        <p:spPr>
          <a:xfrm>
            <a:off x="2510197" y="555980"/>
            <a:ext cx="2160000" cy="209295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0198" y="555980"/>
            <a:ext cx="2155803" cy="129614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70198" y="1844824"/>
            <a:ext cx="2155803" cy="132956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0198" y="3174385"/>
            <a:ext cx="2155803" cy="1330427"/>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70197" y="4496644"/>
            <a:ext cx="2155803" cy="117662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2685" y="552846"/>
            <a:ext cx="2160000" cy="2090880"/>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7304"/>
          <a:stretch/>
        </p:blipFill>
        <p:spPr>
          <a:xfrm>
            <a:off x="6825999" y="552846"/>
            <a:ext cx="2236686" cy="2096090"/>
          </a:xfrm>
          <a:prstGeom prst="rect">
            <a:avLst/>
          </a:prstGeom>
        </p:spPr>
      </p:pic>
      <p:sp>
        <p:nvSpPr>
          <p:cNvPr id="5" name="Down Arrow 4"/>
          <p:cNvSpPr/>
          <p:nvPr/>
        </p:nvSpPr>
        <p:spPr>
          <a:xfrm>
            <a:off x="3863752" y="6133549"/>
            <a:ext cx="648072" cy="360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6456040" y="6133549"/>
            <a:ext cx="648072" cy="360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9048328" y="6122000"/>
            <a:ext cx="648072" cy="3504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E8133C-9B8A-4CAB-A1F9-2BC7FDEFD012}"/>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26542" y="2622146"/>
            <a:ext cx="2235600" cy="1841082"/>
          </a:xfrm>
          <a:prstGeom prst="rect">
            <a:avLst/>
          </a:prstGeom>
        </p:spPr>
      </p:pic>
      <p:pic>
        <p:nvPicPr>
          <p:cNvPr id="27" name="Picture 4" descr="http://t1.gstatic.com/images?q=tbn:ANd9GcRHqcIq48HISeoDCbg4i7gv6fcRDmwegeI9DafsAg2Ye5LyCExz">
            <a:extLst>
              <a:ext uri="{FF2B5EF4-FFF2-40B4-BE49-F238E27FC236}">
                <a16:creationId xmlns:a16="http://schemas.microsoft.com/office/drawing/2014/main" id="{FF6E6FF2-FF53-4F03-8F49-C540078EF5C7}"/>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t="5741"/>
          <a:stretch/>
        </p:blipFill>
        <p:spPr bwMode="auto">
          <a:xfrm>
            <a:off x="2505999" y="2643249"/>
            <a:ext cx="2160000" cy="2015479"/>
          </a:xfrm>
          <a:prstGeom prst="rect">
            <a:avLst/>
          </a:prstGeom>
          <a:noFill/>
        </p:spPr>
      </p:pic>
      <p:pic>
        <p:nvPicPr>
          <p:cNvPr id="29" name="Picture 10" descr="http://t1.gstatic.com/images?q=tbn:ANd9GcTM8pkfYA_eiowUT0sQIfC93g0y8WN--_dMOU-yAKIBa0W6QHhX">
            <a:extLst>
              <a:ext uri="{FF2B5EF4-FFF2-40B4-BE49-F238E27FC236}">
                <a16:creationId xmlns:a16="http://schemas.microsoft.com/office/drawing/2014/main" id="{7FD705AF-E259-462D-8064-B89479C6A3F1}"/>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9062685" y="2643249"/>
            <a:ext cx="2160000" cy="1955369"/>
          </a:xfrm>
          <a:prstGeom prst="rect">
            <a:avLst/>
          </a:prstGeom>
          <a:noFill/>
        </p:spPr>
      </p:pic>
      <p:sp>
        <p:nvSpPr>
          <p:cNvPr id="3" name="Rounded Rectangle 2"/>
          <p:cNvSpPr/>
          <p:nvPr/>
        </p:nvSpPr>
        <p:spPr>
          <a:xfrm>
            <a:off x="1919536" y="6122000"/>
            <a:ext cx="1944216" cy="36004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Segmentation</a:t>
            </a:r>
          </a:p>
        </p:txBody>
      </p:sp>
      <p:sp>
        <p:nvSpPr>
          <p:cNvPr id="16" name="Rounded Rectangle 15"/>
          <p:cNvSpPr/>
          <p:nvPr/>
        </p:nvSpPr>
        <p:spPr>
          <a:xfrm>
            <a:off x="4511824" y="6122000"/>
            <a:ext cx="1944216" cy="360040"/>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Differentiation</a:t>
            </a:r>
          </a:p>
        </p:txBody>
      </p:sp>
      <p:sp>
        <p:nvSpPr>
          <p:cNvPr id="17" name="Rounded Rectangle 16"/>
          <p:cNvSpPr/>
          <p:nvPr/>
        </p:nvSpPr>
        <p:spPr>
          <a:xfrm>
            <a:off x="7104112" y="6127923"/>
            <a:ext cx="1944216" cy="360040"/>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Hierarchy</a:t>
            </a:r>
          </a:p>
        </p:txBody>
      </p:sp>
      <p:sp>
        <p:nvSpPr>
          <p:cNvPr id="23" name="Rounded Rectangle 22"/>
          <p:cNvSpPr/>
          <p:nvPr/>
        </p:nvSpPr>
        <p:spPr>
          <a:xfrm>
            <a:off x="9696400" y="6133549"/>
            <a:ext cx="1944216" cy="36004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Recursion</a:t>
            </a:r>
          </a:p>
        </p:txBody>
      </p:sp>
    </p:spTree>
    <p:extLst>
      <p:ext uri="{BB962C8B-B14F-4D97-AF65-F5344CB8AC3E}">
        <p14:creationId xmlns:p14="http://schemas.microsoft.com/office/powerpoint/2010/main" val="16497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750" fill="hold"/>
                                        <p:tgtEl>
                                          <p:spTgt spid="27"/>
                                        </p:tgtEl>
                                        <p:attrNameLst>
                                          <p:attrName>ppt_w</p:attrName>
                                        </p:attrNameLst>
                                      </p:cBhvr>
                                      <p:tavLst>
                                        <p:tav tm="0">
                                          <p:val>
                                            <p:fltVal val="0"/>
                                          </p:val>
                                        </p:tav>
                                        <p:tav tm="100000">
                                          <p:val>
                                            <p:strVal val="#ppt_w"/>
                                          </p:val>
                                        </p:tav>
                                      </p:tavLst>
                                    </p:anim>
                                    <p:anim calcmode="lin" valueType="num">
                                      <p:cBhvr>
                                        <p:cTn id="19" dur="750" fill="hold"/>
                                        <p:tgtEl>
                                          <p:spTgt spid="27"/>
                                        </p:tgtEl>
                                        <p:attrNameLst>
                                          <p:attrName>ppt_h</p:attrName>
                                        </p:attrNameLst>
                                      </p:cBhvr>
                                      <p:tavLst>
                                        <p:tav tm="0">
                                          <p:val>
                                            <p:fltVal val="0"/>
                                          </p:val>
                                        </p:tav>
                                        <p:tav tm="100000">
                                          <p:val>
                                            <p:strVal val="#ppt_h"/>
                                          </p:val>
                                        </p:tav>
                                      </p:tavLst>
                                    </p:anim>
                                    <p:animEffect transition="in" filter="fade">
                                      <p:cBhvr>
                                        <p:cTn id="20" dur="750"/>
                                        <p:tgtEl>
                                          <p:spTgt spid="2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
                                          </p:val>
                                        </p:tav>
                                        <p:tav tm="100000">
                                          <p:val>
                                            <p:strVal val="#ppt_w"/>
                                          </p:val>
                                        </p:tav>
                                      </p:tavLst>
                                    </p:anim>
                                    <p:anim calcmode="lin" valueType="num">
                                      <p:cBhvr>
                                        <p:cTn id="25" dur="750" fill="hold"/>
                                        <p:tgtEl>
                                          <p:spTgt spid="3"/>
                                        </p:tgtEl>
                                        <p:attrNameLst>
                                          <p:attrName>ppt_h</p:attrName>
                                        </p:attrNameLst>
                                      </p:cBhvr>
                                      <p:tavLst>
                                        <p:tav tm="0">
                                          <p:val>
                                            <p:fltVal val="0"/>
                                          </p:val>
                                        </p:tav>
                                        <p:tav tm="100000">
                                          <p:val>
                                            <p:strVal val="#ppt_h"/>
                                          </p:val>
                                        </p:tav>
                                      </p:tavLst>
                                    </p:anim>
                                    <p:animEffect transition="in" filter="fade">
                                      <p:cBhvr>
                                        <p:cTn id="26" dur="750"/>
                                        <p:tgtEl>
                                          <p:spTgt spid="3"/>
                                        </p:tgtEl>
                                      </p:cBhvr>
                                    </p:animEffect>
                                  </p:childTnLst>
                                </p:cTn>
                              </p:par>
                            </p:childTnLst>
                          </p:cTn>
                        </p:par>
                        <p:par>
                          <p:cTn id="27" fill="hold">
                            <p:stCondLst>
                              <p:cond delay="2250"/>
                            </p:stCondLst>
                            <p:childTnLst>
                              <p:par>
                                <p:cTn id="28" presetID="53" presetClass="entr" presetSubtype="16" fill="hold" grpId="0" nodeType="afterEffect">
                                  <p:stCondLst>
                                    <p:cond delay="750"/>
                                  </p:stCondLst>
                                  <p:childTnLst>
                                    <p:set>
                                      <p:cBhvr>
                                        <p:cTn id="29" dur="1" fill="hold">
                                          <p:stCondLst>
                                            <p:cond delay="0"/>
                                          </p:stCondLst>
                                        </p:cTn>
                                        <p:tgtEl>
                                          <p:spTgt spid="15"/>
                                        </p:tgtEl>
                                        <p:attrNameLst>
                                          <p:attrName>style.visibility</p:attrName>
                                        </p:attrNameLst>
                                      </p:cBhvr>
                                      <p:to>
                                        <p:strVal val="visible"/>
                                      </p:to>
                                    </p:set>
                                    <p:anim calcmode="lin" valueType="num">
                                      <p:cBhvr>
                                        <p:cTn id="30" dur="750" fill="hold"/>
                                        <p:tgtEl>
                                          <p:spTgt spid="15"/>
                                        </p:tgtEl>
                                        <p:attrNameLst>
                                          <p:attrName>ppt_w</p:attrName>
                                        </p:attrNameLst>
                                      </p:cBhvr>
                                      <p:tavLst>
                                        <p:tav tm="0">
                                          <p:val>
                                            <p:fltVal val="0"/>
                                          </p:val>
                                        </p:tav>
                                        <p:tav tm="100000">
                                          <p:val>
                                            <p:strVal val="#ppt_w"/>
                                          </p:val>
                                        </p:tav>
                                      </p:tavLst>
                                    </p:anim>
                                    <p:anim calcmode="lin" valueType="num">
                                      <p:cBhvr>
                                        <p:cTn id="31" dur="750" fill="hold"/>
                                        <p:tgtEl>
                                          <p:spTgt spid="15"/>
                                        </p:tgtEl>
                                        <p:attrNameLst>
                                          <p:attrName>ppt_h</p:attrName>
                                        </p:attrNameLst>
                                      </p:cBhvr>
                                      <p:tavLst>
                                        <p:tav tm="0">
                                          <p:val>
                                            <p:fltVal val="0"/>
                                          </p:val>
                                        </p:tav>
                                        <p:tav tm="100000">
                                          <p:val>
                                            <p:strVal val="#ppt_h"/>
                                          </p:val>
                                        </p:tav>
                                      </p:tavLst>
                                    </p:anim>
                                    <p:animEffect transition="in" filter="fade">
                                      <p:cBhvr>
                                        <p:cTn id="32" dur="750"/>
                                        <p:tgtEl>
                                          <p:spTgt spid="15"/>
                                        </p:tgtEl>
                                      </p:cBhvr>
                                    </p:animEffect>
                                  </p:childTnLst>
                                </p:cTn>
                              </p:par>
                            </p:childTnLst>
                          </p:cTn>
                        </p:par>
                        <p:par>
                          <p:cTn id="33" fill="hold">
                            <p:stCondLst>
                              <p:cond delay="375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750" fill="hold"/>
                                        <p:tgtEl>
                                          <p:spTgt spid="7"/>
                                        </p:tgtEl>
                                        <p:attrNameLst>
                                          <p:attrName>ppt_w</p:attrName>
                                        </p:attrNameLst>
                                      </p:cBhvr>
                                      <p:tavLst>
                                        <p:tav tm="0">
                                          <p:val>
                                            <p:fltVal val="0"/>
                                          </p:val>
                                        </p:tav>
                                        <p:tav tm="100000">
                                          <p:val>
                                            <p:strVal val="#ppt_w"/>
                                          </p:val>
                                        </p:tav>
                                      </p:tavLst>
                                    </p:anim>
                                    <p:anim calcmode="lin" valueType="num">
                                      <p:cBhvr>
                                        <p:cTn id="37" dur="750" fill="hold"/>
                                        <p:tgtEl>
                                          <p:spTgt spid="7"/>
                                        </p:tgtEl>
                                        <p:attrNameLst>
                                          <p:attrName>ppt_h</p:attrName>
                                        </p:attrNameLst>
                                      </p:cBhvr>
                                      <p:tavLst>
                                        <p:tav tm="0">
                                          <p:val>
                                            <p:fltVal val="0"/>
                                          </p:val>
                                        </p:tav>
                                        <p:tav tm="100000">
                                          <p:val>
                                            <p:strVal val="#ppt_h"/>
                                          </p:val>
                                        </p:tav>
                                      </p:tavLst>
                                    </p:anim>
                                    <p:animEffect transition="in" filter="fade">
                                      <p:cBhvr>
                                        <p:cTn id="38" dur="750"/>
                                        <p:tgtEl>
                                          <p:spTgt spid="7"/>
                                        </p:tgtEl>
                                      </p:cBhvr>
                                    </p:animEffec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750" fill="hold"/>
                                        <p:tgtEl>
                                          <p:spTgt spid="11"/>
                                        </p:tgtEl>
                                        <p:attrNameLst>
                                          <p:attrName>ppt_w</p:attrName>
                                        </p:attrNameLst>
                                      </p:cBhvr>
                                      <p:tavLst>
                                        <p:tav tm="0">
                                          <p:val>
                                            <p:fltVal val="0"/>
                                          </p:val>
                                        </p:tav>
                                        <p:tav tm="100000">
                                          <p:val>
                                            <p:strVal val="#ppt_w"/>
                                          </p:val>
                                        </p:tav>
                                      </p:tavLst>
                                    </p:anim>
                                    <p:anim calcmode="lin" valueType="num">
                                      <p:cBhvr>
                                        <p:cTn id="42" dur="750" fill="hold"/>
                                        <p:tgtEl>
                                          <p:spTgt spid="11"/>
                                        </p:tgtEl>
                                        <p:attrNameLst>
                                          <p:attrName>ppt_h</p:attrName>
                                        </p:attrNameLst>
                                      </p:cBhvr>
                                      <p:tavLst>
                                        <p:tav tm="0">
                                          <p:val>
                                            <p:fltVal val="0"/>
                                          </p:val>
                                        </p:tav>
                                        <p:tav tm="100000">
                                          <p:val>
                                            <p:strVal val="#ppt_h"/>
                                          </p:val>
                                        </p:tav>
                                      </p:tavLst>
                                    </p:anim>
                                    <p:animEffect transition="in" filter="fade">
                                      <p:cBhvr>
                                        <p:cTn id="43" dur="750"/>
                                        <p:tgtEl>
                                          <p:spTgt spid="11"/>
                                        </p:tgtEl>
                                      </p:cBhvr>
                                    </p:animEffect>
                                  </p:childTnLst>
                                </p:cTn>
                              </p:par>
                              <p:par>
                                <p:cTn id="44" presetID="53"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750" fill="hold"/>
                                        <p:tgtEl>
                                          <p:spTgt spid="12"/>
                                        </p:tgtEl>
                                        <p:attrNameLst>
                                          <p:attrName>ppt_w</p:attrName>
                                        </p:attrNameLst>
                                      </p:cBhvr>
                                      <p:tavLst>
                                        <p:tav tm="0">
                                          <p:val>
                                            <p:fltVal val="0"/>
                                          </p:val>
                                        </p:tav>
                                        <p:tav tm="100000">
                                          <p:val>
                                            <p:strVal val="#ppt_w"/>
                                          </p:val>
                                        </p:tav>
                                      </p:tavLst>
                                    </p:anim>
                                    <p:anim calcmode="lin" valueType="num">
                                      <p:cBhvr>
                                        <p:cTn id="47" dur="750" fill="hold"/>
                                        <p:tgtEl>
                                          <p:spTgt spid="12"/>
                                        </p:tgtEl>
                                        <p:attrNameLst>
                                          <p:attrName>ppt_h</p:attrName>
                                        </p:attrNameLst>
                                      </p:cBhvr>
                                      <p:tavLst>
                                        <p:tav tm="0">
                                          <p:val>
                                            <p:fltVal val="0"/>
                                          </p:val>
                                        </p:tav>
                                        <p:tav tm="100000">
                                          <p:val>
                                            <p:strVal val="#ppt_h"/>
                                          </p:val>
                                        </p:tav>
                                      </p:tavLst>
                                    </p:anim>
                                    <p:animEffect transition="in" filter="fade">
                                      <p:cBhvr>
                                        <p:cTn id="48" dur="750"/>
                                        <p:tgtEl>
                                          <p:spTgt spid="12"/>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750" fill="hold"/>
                                        <p:tgtEl>
                                          <p:spTgt spid="20"/>
                                        </p:tgtEl>
                                        <p:attrNameLst>
                                          <p:attrName>ppt_w</p:attrName>
                                        </p:attrNameLst>
                                      </p:cBhvr>
                                      <p:tavLst>
                                        <p:tav tm="0">
                                          <p:val>
                                            <p:fltVal val="0"/>
                                          </p:val>
                                        </p:tav>
                                        <p:tav tm="100000">
                                          <p:val>
                                            <p:strVal val="#ppt_w"/>
                                          </p:val>
                                        </p:tav>
                                      </p:tavLst>
                                    </p:anim>
                                    <p:anim calcmode="lin" valueType="num">
                                      <p:cBhvr>
                                        <p:cTn id="52" dur="750" fill="hold"/>
                                        <p:tgtEl>
                                          <p:spTgt spid="20"/>
                                        </p:tgtEl>
                                        <p:attrNameLst>
                                          <p:attrName>ppt_h</p:attrName>
                                        </p:attrNameLst>
                                      </p:cBhvr>
                                      <p:tavLst>
                                        <p:tav tm="0">
                                          <p:val>
                                            <p:fltVal val="0"/>
                                          </p:val>
                                        </p:tav>
                                        <p:tav tm="100000">
                                          <p:val>
                                            <p:strVal val="#ppt_h"/>
                                          </p:val>
                                        </p:tav>
                                      </p:tavLst>
                                    </p:anim>
                                    <p:animEffect transition="in" filter="fade">
                                      <p:cBhvr>
                                        <p:cTn id="53" dur="750"/>
                                        <p:tgtEl>
                                          <p:spTgt spid="20"/>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750"/>
                                        <p:tgtEl>
                                          <p:spTgt spid="5"/>
                                        </p:tgtEl>
                                      </p:cBhvr>
                                    </p:animEffect>
                                  </p:childTnLst>
                                </p:cTn>
                              </p:par>
                            </p:childTnLst>
                          </p:cTn>
                        </p:par>
                        <p:par>
                          <p:cTn id="58" fill="hold">
                            <p:stCondLst>
                              <p:cond delay="525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750" fill="hold"/>
                                        <p:tgtEl>
                                          <p:spTgt spid="16"/>
                                        </p:tgtEl>
                                        <p:attrNameLst>
                                          <p:attrName>ppt_w</p:attrName>
                                        </p:attrNameLst>
                                      </p:cBhvr>
                                      <p:tavLst>
                                        <p:tav tm="0">
                                          <p:val>
                                            <p:fltVal val="0"/>
                                          </p:val>
                                        </p:tav>
                                        <p:tav tm="100000">
                                          <p:val>
                                            <p:strVal val="#ppt_w"/>
                                          </p:val>
                                        </p:tav>
                                      </p:tavLst>
                                    </p:anim>
                                    <p:anim calcmode="lin" valueType="num">
                                      <p:cBhvr>
                                        <p:cTn id="62" dur="750" fill="hold"/>
                                        <p:tgtEl>
                                          <p:spTgt spid="16"/>
                                        </p:tgtEl>
                                        <p:attrNameLst>
                                          <p:attrName>ppt_h</p:attrName>
                                        </p:attrNameLst>
                                      </p:cBhvr>
                                      <p:tavLst>
                                        <p:tav tm="0">
                                          <p:val>
                                            <p:fltVal val="0"/>
                                          </p:val>
                                        </p:tav>
                                        <p:tav tm="100000">
                                          <p:val>
                                            <p:strVal val="#ppt_h"/>
                                          </p:val>
                                        </p:tav>
                                      </p:tavLst>
                                    </p:anim>
                                    <p:animEffect transition="in" filter="fade">
                                      <p:cBhvr>
                                        <p:cTn id="63" dur="750"/>
                                        <p:tgtEl>
                                          <p:spTgt spid="16"/>
                                        </p:tgtEl>
                                      </p:cBhvr>
                                    </p:animEffect>
                                  </p:childTnLst>
                                </p:cTn>
                              </p:par>
                            </p:childTnLst>
                          </p:cTn>
                        </p:par>
                        <p:par>
                          <p:cTn id="64" fill="hold">
                            <p:stCondLst>
                              <p:cond delay="6000"/>
                            </p:stCondLst>
                            <p:childTnLst>
                              <p:par>
                                <p:cTn id="65" presetID="53" presetClass="entr" presetSubtype="16" fill="hold" grpId="0" nodeType="afterEffect">
                                  <p:stCondLst>
                                    <p:cond delay="75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750" fill="hold"/>
                                        <p:tgtEl>
                                          <p:spTgt spid="22"/>
                                        </p:tgtEl>
                                        <p:attrNameLst>
                                          <p:attrName>ppt_w</p:attrName>
                                        </p:attrNameLst>
                                      </p:cBhvr>
                                      <p:tavLst>
                                        <p:tav tm="0">
                                          <p:val>
                                            <p:fltVal val="0"/>
                                          </p:val>
                                        </p:tav>
                                        <p:tav tm="100000">
                                          <p:val>
                                            <p:strVal val="#ppt_w"/>
                                          </p:val>
                                        </p:tav>
                                      </p:tavLst>
                                    </p:anim>
                                    <p:anim calcmode="lin" valueType="num">
                                      <p:cBhvr>
                                        <p:cTn id="74" dur="750" fill="hold"/>
                                        <p:tgtEl>
                                          <p:spTgt spid="22"/>
                                        </p:tgtEl>
                                        <p:attrNameLst>
                                          <p:attrName>ppt_h</p:attrName>
                                        </p:attrNameLst>
                                      </p:cBhvr>
                                      <p:tavLst>
                                        <p:tav tm="0">
                                          <p:val>
                                            <p:fltVal val="0"/>
                                          </p:val>
                                        </p:tav>
                                        <p:tav tm="100000">
                                          <p:val>
                                            <p:strVal val="#ppt_h"/>
                                          </p:val>
                                        </p:tav>
                                      </p:tavLst>
                                    </p:anim>
                                    <p:animEffect transition="in" filter="fade">
                                      <p:cBhvr>
                                        <p:cTn id="75" dur="750"/>
                                        <p:tgtEl>
                                          <p:spTgt spid="22"/>
                                        </p:tgtEl>
                                      </p:cBhvr>
                                    </p:animEffect>
                                  </p:childTnLst>
                                </p:cTn>
                              </p:par>
                              <p:par>
                                <p:cTn id="76" presetID="53" presetClass="entr" presetSubtype="16"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750" fill="hold"/>
                                        <p:tgtEl>
                                          <p:spTgt spid="26"/>
                                        </p:tgtEl>
                                        <p:attrNameLst>
                                          <p:attrName>ppt_w</p:attrName>
                                        </p:attrNameLst>
                                      </p:cBhvr>
                                      <p:tavLst>
                                        <p:tav tm="0">
                                          <p:val>
                                            <p:fltVal val="0"/>
                                          </p:val>
                                        </p:tav>
                                        <p:tav tm="100000">
                                          <p:val>
                                            <p:strVal val="#ppt_w"/>
                                          </p:val>
                                        </p:tav>
                                      </p:tavLst>
                                    </p:anim>
                                    <p:anim calcmode="lin" valueType="num">
                                      <p:cBhvr>
                                        <p:cTn id="79" dur="750" fill="hold"/>
                                        <p:tgtEl>
                                          <p:spTgt spid="26"/>
                                        </p:tgtEl>
                                        <p:attrNameLst>
                                          <p:attrName>ppt_h</p:attrName>
                                        </p:attrNameLst>
                                      </p:cBhvr>
                                      <p:tavLst>
                                        <p:tav tm="0">
                                          <p:val>
                                            <p:fltVal val="0"/>
                                          </p:val>
                                        </p:tav>
                                        <p:tav tm="100000">
                                          <p:val>
                                            <p:strVal val="#ppt_h"/>
                                          </p:val>
                                        </p:tav>
                                      </p:tavLst>
                                    </p:anim>
                                    <p:animEffect transition="in" filter="fade">
                                      <p:cBhvr>
                                        <p:cTn id="80" dur="750"/>
                                        <p:tgtEl>
                                          <p:spTgt spid="26"/>
                                        </p:tgtEl>
                                      </p:cBhvr>
                                    </p:animEffect>
                                  </p:childTnLst>
                                </p:cTn>
                              </p:par>
                            </p:childTnLst>
                          </p:cTn>
                        </p:par>
                        <p:par>
                          <p:cTn id="81" fill="hold">
                            <p:stCondLst>
                              <p:cond delay="825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750"/>
                                        <p:tgtEl>
                                          <p:spTgt spid="24"/>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Effect transition="in" filter="fade">
                                      <p:cBhvr>
                                        <p:cTn id="90" dur="750"/>
                                        <p:tgtEl>
                                          <p:spTgt spid="17"/>
                                        </p:tgtEl>
                                      </p:cBhvr>
                                    </p:animEffect>
                                  </p:childTnLst>
                                </p:cTn>
                              </p:par>
                            </p:childTnLst>
                          </p:cTn>
                        </p:par>
                        <p:par>
                          <p:cTn id="91" fill="hold">
                            <p:stCondLst>
                              <p:cond delay="9750"/>
                            </p:stCondLst>
                            <p:childTnLst>
                              <p:par>
                                <p:cTn id="92" presetID="53" presetClass="entr" presetSubtype="16" fill="hold" grpId="0" nodeType="afterEffect">
                                  <p:stCondLst>
                                    <p:cond delay="750"/>
                                  </p:stCondLst>
                                  <p:childTnLst>
                                    <p:set>
                                      <p:cBhvr>
                                        <p:cTn id="93" dur="1" fill="hold">
                                          <p:stCondLst>
                                            <p:cond delay="0"/>
                                          </p:stCondLst>
                                        </p:cTn>
                                        <p:tgtEl>
                                          <p:spTgt spid="19"/>
                                        </p:tgtEl>
                                        <p:attrNameLst>
                                          <p:attrName>style.visibility</p:attrName>
                                        </p:attrNameLst>
                                      </p:cBhvr>
                                      <p:to>
                                        <p:strVal val="visible"/>
                                      </p:to>
                                    </p:set>
                                    <p:anim calcmode="lin" valueType="num">
                                      <p:cBhvr>
                                        <p:cTn id="94" dur="750" fill="hold"/>
                                        <p:tgtEl>
                                          <p:spTgt spid="19"/>
                                        </p:tgtEl>
                                        <p:attrNameLst>
                                          <p:attrName>ppt_w</p:attrName>
                                        </p:attrNameLst>
                                      </p:cBhvr>
                                      <p:tavLst>
                                        <p:tav tm="0">
                                          <p:val>
                                            <p:fltVal val="0"/>
                                          </p:val>
                                        </p:tav>
                                        <p:tav tm="100000">
                                          <p:val>
                                            <p:strVal val="#ppt_w"/>
                                          </p:val>
                                        </p:tav>
                                      </p:tavLst>
                                    </p:anim>
                                    <p:anim calcmode="lin" valueType="num">
                                      <p:cBhvr>
                                        <p:cTn id="95" dur="750" fill="hold"/>
                                        <p:tgtEl>
                                          <p:spTgt spid="19"/>
                                        </p:tgtEl>
                                        <p:attrNameLst>
                                          <p:attrName>ppt_h</p:attrName>
                                        </p:attrNameLst>
                                      </p:cBhvr>
                                      <p:tavLst>
                                        <p:tav tm="0">
                                          <p:val>
                                            <p:fltVal val="0"/>
                                          </p:val>
                                        </p:tav>
                                        <p:tav tm="100000">
                                          <p:val>
                                            <p:strVal val="#ppt_h"/>
                                          </p:val>
                                        </p:tav>
                                      </p:tavLst>
                                    </p:anim>
                                    <p:animEffect transition="in" filter="fade">
                                      <p:cBhvr>
                                        <p:cTn id="96" dur="750"/>
                                        <p:tgtEl>
                                          <p:spTgt spid="19"/>
                                        </p:tgtEl>
                                      </p:cBhvr>
                                    </p:animEffect>
                                  </p:childTnLst>
                                </p:cTn>
                              </p:par>
                            </p:childTnLst>
                          </p:cTn>
                        </p:par>
                        <p:par>
                          <p:cTn id="97" fill="hold">
                            <p:stCondLst>
                              <p:cond delay="11250"/>
                            </p:stCondLst>
                            <p:childTnLst>
                              <p:par>
                                <p:cTn id="98" presetID="53" presetClass="entr" presetSubtype="16"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750" fill="hold"/>
                                        <p:tgtEl>
                                          <p:spTgt spid="21"/>
                                        </p:tgtEl>
                                        <p:attrNameLst>
                                          <p:attrName>ppt_w</p:attrName>
                                        </p:attrNameLst>
                                      </p:cBhvr>
                                      <p:tavLst>
                                        <p:tav tm="0">
                                          <p:val>
                                            <p:fltVal val="0"/>
                                          </p:val>
                                        </p:tav>
                                        <p:tav tm="100000">
                                          <p:val>
                                            <p:strVal val="#ppt_w"/>
                                          </p:val>
                                        </p:tav>
                                      </p:tavLst>
                                    </p:anim>
                                    <p:anim calcmode="lin" valueType="num">
                                      <p:cBhvr>
                                        <p:cTn id="101" dur="750" fill="hold"/>
                                        <p:tgtEl>
                                          <p:spTgt spid="21"/>
                                        </p:tgtEl>
                                        <p:attrNameLst>
                                          <p:attrName>ppt_h</p:attrName>
                                        </p:attrNameLst>
                                      </p:cBhvr>
                                      <p:tavLst>
                                        <p:tav tm="0">
                                          <p:val>
                                            <p:fltVal val="0"/>
                                          </p:val>
                                        </p:tav>
                                        <p:tav tm="100000">
                                          <p:val>
                                            <p:strVal val="#ppt_h"/>
                                          </p:val>
                                        </p:tav>
                                      </p:tavLst>
                                    </p:anim>
                                    <p:animEffect transition="in" filter="fade">
                                      <p:cBhvr>
                                        <p:cTn id="102" dur="750"/>
                                        <p:tgtEl>
                                          <p:spTgt spid="21"/>
                                        </p:tgtEl>
                                      </p:cBhvr>
                                    </p:animEffect>
                                  </p:childTnLst>
                                </p:cTn>
                              </p:par>
                              <p:par>
                                <p:cTn id="103" presetID="53" presetClass="entr" presetSubtype="16"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750" fill="hold"/>
                                        <p:tgtEl>
                                          <p:spTgt spid="29"/>
                                        </p:tgtEl>
                                        <p:attrNameLst>
                                          <p:attrName>ppt_w</p:attrName>
                                        </p:attrNameLst>
                                      </p:cBhvr>
                                      <p:tavLst>
                                        <p:tav tm="0">
                                          <p:val>
                                            <p:fltVal val="0"/>
                                          </p:val>
                                        </p:tav>
                                        <p:tav tm="100000">
                                          <p:val>
                                            <p:strVal val="#ppt_w"/>
                                          </p:val>
                                        </p:tav>
                                      </p:tavLst>
                                    </p:anim>
                                    <p:anim calcmode="lin" valueType="num">
                                      <p:cBhvr>
                                        <p:cTn id="106" dur="750" fill="hold"/>
                                        <p:tgtEl>
                                          <p:spTgt spid="29"/>
                                        </p:tgtEl>
                                        <p:attrNameLst>
                                          <p:attrName>ppt_h</p:attrName>
                                        </p:attrNameLst>
                                      </p:cBhvr>
                                      <p:tavLst>
                                        <p:tav tm="0">
                                          <p:val>
                                            <p:fltVal val="0"/>
                                          </p:val>
                                        </p:tav>
                                        <p:tav tm="100000">
                                          <p:val>
                                            <p:strVal val="#ppt_h"/>
                                          </p:val>
                                        </p:tav>
                                      </p:tavLst>
                                    </p:anim>
                                    <p:animEffect transition="in" filter="fade">
                                      <p:cBhvr>
                                        <p:cTn id="107" dur="750"/>
                                        <p:tgtEl>
                                          <p:spTgt spid="29"/>
                                        </p:tgtEl>
                                      </p:cBhvr>
                                    </p:animEffect>
                                  </p:childTnLst>
                                </p:cTn>
                              </p:par>
                            </p:childTnLst>
                          </p:cTn>
                        </p:par>
                        <p:par>
                          <p:cTn id="108" fill="hold">
                            <p:stCondLst>
                              <p:cond delay="12000"/>
                            </p:stCondLst>
                            <p:childTnLst>
                              <p:par>
                                <p:cTn id="109" presetID="22" presetClass="entr" presetSubtype="8"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left)">
                                      <p:cBhvr>
                                        <p:cTn id="111" dur="750"/>
                                        <p:tgtEl>
                                          <p:spTgt spid="25"/>
                                        </p:tgtEl>
                                      </p:cBhvr>
                                    </p:animEffect>
                                  </p:childTnLst>
                                </p:cTn>
                              </p:par>
                            </p:childTnLst>
                          </p:cTn>
                        </p:par>
                        <p:par>
                          <p:cTn id="112" fill="hold">
                            <p:stCondLst>
                              <p:cond delay="1275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750" fill="hold"/>
                                        <p:tgtEl>
                                          <p:spTgt spid="23"/>
                                        </p:tgtEl>
                                        <p:attrNameLst>
                                          <p:attrName>ppt_w</p:attrName>
                                        </p:attrNameLst>
                                      </p:cBhvr>
                                      <p:tavLst>
                                        <p:tav tm="0">
                                          <p:val>
                                            <p:fltVal val="0"/>
                                          </p:val>
                                        </p:tav>
                                        <p:tav tm="100000">
                                          <p:val>
                                            <p:strVal val="#ppt_w"/>
                                          </p:val>
                                        </p:tav>
                                      </p:tavLst>
                                    </p:anim>
                                    <p:anim calcmode="lin" valueType="num">
                                      <p:cBhvr>
                                        <p:cTn id="116" dur="750" fill="hold"/>
                                        <p:tgtEl>
                                          <p:spTgt spid="23"/>
                                        </p:tgtEl>
                                        <p:attrNameLst>
                                          <p:attrName>ppt_h</p:attrName>
                                        </p:attrNameLst>
                                      </p:cBhvr>
                                      <p:tavLst>
                                        <p:tav tm="0">
                                          <p:val>
                                            <p:fltVal val="0"/>
                                          </p:val>
                                        </p:tav>
                                        <p:tav tm="100000">
                                          <p:val>
                                            <p:strVal val="#ppt_h"/>
                                          </p:val>
                                        </p:tav>
                                      </p:tavLst>
                                    </p:anim>
                                    <p:animEffect transition="in" filter="fade">
                                      <p:cBhvr>
                                        <p:cTn id="11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P spid="19" grpId="0"/>
      <p:bldP spid="5" grpId="0" animBg="1"/>
      <p:bldP spid="24" grpId="0" animBg="1"/>
      <p:bldP spid="25" grpId="0" animBg="1"/>
      <p:bldP spid="3" grpId="0" animBg="1"/>
      <p:bldP spid="16" grpId="0" animBg="1"/>
      <p:bldP spid="17"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 y="-389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Nonhumans &amp; signal complexity</a:t>
            </a:r>
          </a:p>
        </p:txBody>
      </p:sp>
      <p:sp>
        <p:nvSpPr>
          <p:cNvPr id="4" name="Rectangle: Rounded Corners 3">
            <a:extLst>
              <a:ext uri="{FF2B5EF4-FFF2-40B4-BE49-F238E27FC236}">
                <a16:creationId xmlns:a16="http://schemas.microsoft.com/office/drawing/2014/main" id="{A8952248-8D18-41C2-9DBA-92E338B7CF70}"/>
              </a:ext>
            </a:extLst>
          </p:cNvPr>
          <p:cNvSpPr/>
          <p:nvPr/>
        </p:nvSpPr>
        <p:spPr>
          <a:xfrm>
            <a:off x="2188671" y="1541950"/>
            <a:ext cx="3384376" cy="14401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The boy the girl the man saw teased cried.</a:t>
            </a:r>
          </a:p>
        </p:txBody>
      </p:sp>
      <p:sp>
        <p:nvSpPr>
          <p:cNvPr id="5" name="TextBox 4">
            <a:extLst>
              <a:ext uri="{FF2B5EF4-FFF2-40B4-BE49-F238E27FC236}">
                <a16:creationId xmlns:a16="http://schemas.microsoft.com/office/drawing/2014/main" id="{C5F2B21B-FA16-49E3-8156-682764287E35}"/>
              </a:ext>
            </a:extLst>
          </p:cNvPr>
          <p:cNvSpPr txBox="1"/>
          <p:nvPr/>
        </p:nvSpPr>
        <p:spPr>
          <a:xfrm rot="19242399">
            <a:off x="4358162" y="2282638"/>
            <a:ext cx="1730646" cy="523220"/>
          </a:xfrm>
          <a:prstGeom prst="rect">
            <a:avLst/>
          </a:prstGeom>
          <a:noFill/>
        </p:spPr>
        <p:txBody>
          <a:bodyPr wrap="square" rtlCol="0">
            <a:spAutoFit/>
          </a:bodyPr>
          <a:lstStyle/>
          <a:p>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Limited</a:t>
            </a:r>
          </a:p>
        </p:txBody>
      </p:sp>
      <p:sp>
        <p:nvSpPr>
          <p:cNvPr id="6" name="Scroll: Horizontal 5">
            <a:extLst>
              <a:ext uri="{FF2B5EF4-FFF2-40B4-BE49-F238E27FC236}">
                <a16:creationId xmlns:a16="http://schemas.microsoft.com/office/drawing/2014/main" id="{4DF73BD5-807D-463A-ADA8-188E2C1F3BDA}"/>
              </a:ext>
            </a:extLst>
          </p:cNvPr>
          <p:cNvSpPr/>
          <p:nvPr/>
        </p:nvSpPr>
        <p:spPr>
          <a:xfrm>
            <a:off x="3143672" y="63089"/>
            <a:ext cx="7488832" cy="86409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000" b="1" dirty="0">
                <a:solidFill>
                  <a:srgbClr val="FF0000"/>
                </a:solidFill>
                <a:effectLst>
                  <a:outerShdw blurRad="38100" dist="38100" dir="2700000" algn="tl">
                    <a:srgbClr val="000000">
                      <a:alpha val="43137"/>
                    </a:srgbClr>
                  </a:outerShdw>
                </a:effectLst>
              </a:rPr>
              <a:t>In nonhumans …</a:t>
            </a:r>
          </a:p>
        </p:txBody>
      </p:sp>
      <p:sp>
        <p:nvSpPr>
          <p:cNvPr id="7" name="TextBox 6">
            <a:extLst>
              <a:ext uri="{FF2B5EF4-FFF2-40B4-BE49-F238E27FC236}">
                <a16:creationId xmlns:a16="http://schemas.microsoft.com/office/drawing/2014/main" id="{D5F2AB6A-E413-4DFB-AD07-B70DFB7250A7}"/>
              </a:ext>
            </a:extLst>
          </p:cNvPr>
          <p:cNvSpPr txBox="1"/>
          <p:nvPr/>
        </p:nvSpPr>
        <p:spPr>
          <a:xfrm>
            <a:off x="2188671" y="1080285"/>
            <a:ext cx="3384376"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rPr>
              <a:t>Semantic Recursion …</a:t>
            </a:r>
          </a:p>
        </p:txBody>
      </p:sp>
      <p:pic>
        <p:nvPicPr>
          <p:cNvPr id="9" name="Picture 8">
            <a:extLst>
              <a:ext uri="{FF2B5EF4-FFF2-40B4-BE49-F238E27FC236}">
                <a16:creationId xmlns:a16="http://schemas.microsoft.com/office/drawing/2014/main" id="{44819F63-08A4-4CA4-B313-F5AB15D12753}"/>
              </a:ext>
            </a:extLst>
          </p:cNvPr>
          <p:cNvPicPr>
            <a:picLocks noChangeAspect="1"/>
          </p:cNvPicPr>
          <p:nvPr/>
        </p:nvPicPr>
        <p:blipFill rotWithShape="1">
          <a:blip r:embed="rId2">
            <a:extLst>
              <a:ext uri="{28A0092B-C50C-407E-A947-70E740481C1C}">
                <a14:useLocalDpi xmlns:a14="http://schemas.microsoft.com/office/drawing/2010/main" val="0"/>
              </a:ext>
            </a:extLst>
          </a:blip>
          <a:srcRect t="11231" b="15109"/>
          <a:stretch/>
        </p:blipFill>
        <p:spPr>
          <a:xfrm>
            <a:off x="6665052" y="1535635"/>
            <a:ext cx="2857500" cy="1368152"/>
          </a:xfrm>
          <a:prstGeom prst="rect">
            <a:avLst/>
          </a:prstGeom>
        </p:spPr>
      </p:pic>
      <p:sp>
        <p:nvSpPr>
          <p:cNvPr id="13" name="TextBox 12">
            <a:extLst>
              <a:ext uri="{FF2B5EF4-FFF2-40B4-BE49-F238E27FC236}">
                <a16:creationId xmlns:a16="http://schemas.microsoft.com/office/drawing/2014/main" id="{4218982A-72E4-4DBB-89B0-BACDC798BD59}"/>
              </a:ext>
            </a:extLst>
          </p:cNvPr>
          <p:cNvSpPr txBox="1"/>
          <p:nvPr/>
        </p:nvSpPr>
        <p:spPr>
          <a:xfrm>
            <a:off x="6665052" y="1073970"/>
            <a:ext cx="2857500" cy="461665"/>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rPr>
              <a:t>Modality …</a:t>
            </a:r>
          </a:p>
        </p:txBody>
      </p:sp>
      <p:sp>
        <p:nvSpPr>
          <p:cNvPr id="14" name="TextBox 13">
            <a:extLst>
              <a:ext uri="{FF2B5EF4-FFF2-40B4-BE49-F238E27FC236}">
                <a16:creationId xmlns:a16="http://schemas.microsoft.com/office/drawing/2014/main" id="{42B15279-D67A-490D-BDFF-B385B2783288}"/>
              </a:ext>
            </a:extLst>
          </p:cNvPr>
          <p:cNvSpPr txBox="1"/>
          <p:nvPr/>
        </p:nvSpPr>
        <p:spPr>
          <a:xfrm rot="19242399">
            <a:off x="8241235" y="2181081"/>
            <a:ext cx="2416591" cy="954107"/>
          </a:xfrm>
          <a:prstGeom prst="rect">
            <a:avLst/>
          </a:prstGeom>
          <a:noFill/>
        </p:spPr>
        <p:txBody>
          <a:bodyPr wrap="square" rtlCol="0">
            <a:spAutoFit/>
          </a:bodyPr>
          <a:lstStyle/>
          <a:p>
            <a:pPr algn="ctr"/>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Seems to be</a:t>
            </a:r>
          </a:p>
          <a:p>
            <a:pPr algn="ctr"/>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absent</a:t>
            </a:r>
          </a:p>
        </p:txBody>
      </p:sp>
      <p:pic>
        <p:nvPicPr>
          <p:cNvPr id="11" name="Picture 10">
            <a:extLst>
              <a:ext uri="{FF2B5EF4-FFF2-40B4-BE49-F238E27FC236}">
                <a16:creationId xmlns:a16="http://schemas.microsoft.com/office/drawing/2014/main" id="{6C6E2C81-6101-4229-8147-176A51BDE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455" y="4053329"/>
            <a:ext cx="3364265" cy="2525442"/>
          </a:xfrm>
          <a:prstGeom prst="rect">
            <a:avLst/>
          </a:prstGeom>
        </p:spPr>
      </p:pic>
      <p:sp>
        <p:nvSpPr>
          <p:cNvPr id="17" name="TextBox 16">
            <a:extLst>
              <a:ext uri="{FF2B5EF4-FFF2-40B4-BE49-F238E27FC236}">
                <a16:creationId xmlns:a16="http://schemas.microsoft.com/office/drawing/2014/main" id="{5149B721-3921-424A-A946-5487F106A8B1}"/>
              </a:ext>
            </a:extLst>
          </p:cNvPr>
          <p:cNvSpPr txBox="1"/>
          <p:nvPr/>
        </p:nvSpPr>
        <p:spPr>
          <a:xfrm>
            <a:off x="2396455" y="3222331"/>
            <a:ext cx="3364265" cy="830997"/>
          </a:xfrm>
          <a:prstGeom prst="rect">
            <a:avLst/>
          </a:prstGeom>
          <a:noFill/>
        </p:spPr>
        <p:txBody>
          <a:bodyPr wrap="square" rtlCol="0">
            <a:spAutoFit/>
          </a:bodyPr>
          <a:lstStyle/>
          <a:p>
            <a:r>
              <a:rPr lang="en-GB" sz="2400" b="1" dirty="0">
                <a:effectLst>
                  <a:outerShdw blurRad="38100" dist="38100" dir="2700000" algn="tl">
                    <a:srgbClr val="000000">
                      <a:alpha val="43137"/>
                    </a:srgbClr>
                  </a:outerShdw>
                </a:effectLst>
              </a:rPr>
              <a:t>Complex exchange &amp;</a:t>
            </a:r>
          </a:p>
          <a:p>
            <a:r>
              <a:rPr lang="en-GB" sz="2400" b="1" dirty="0">
                <a:effectLst>
                  <a:outerShdw blurRad="38100" dist="38100" dir="2700000" algn="tl">
                    <a:srgbClr val="000000">
                      <a:alpha val="43137"/>
                    </a:srgbClr>
                  </a:outerShdw>
                </a:effectLst>
              </a:rPr>
              <a:t>Altruism  …</a:t>
            </a:r>
          </a:p>
        </p:txBody>
      </p:sp>
      <p:sp>
        <p:nvSpPr>
          <p:cNvPr id="18" name="TextBox 17">
            <a:extLst>
              <a:ext uri="{FF2B5EF4-FFF2-40B4-BE49-F238E27FC236}">
                <a16:creationId xmlns:a16="http://schemas.microsoft.com/office/drawing/2014/main" id="{70025D61-D578-4D46-AD1D-A178EA481082}"/>
              </a:ext>
            </a:extLst>
          </p:cNvPr>
          <p:cNvSpPr txBox="1"/>
          <p:nvPr/>
        </p:nvSpPr>
        <p:spPr>
          <a:xfrm>
            <a:off x="6447489" y="4132356"/>
            <a:ext cx="1869970" cy="1569660"/>
          </a:xfrm>
          <a:prstGeom prst="rect">
            <a:avLst/>
          </a:prstGeom>
          <a:noFill/>
        </p:spPr>
        <p:txBody>
          <a:bodyPr wrap="square" rtlCol="0">
            <a:spAutoFit/>
          </a:bodyPr>
          <a:lstStyle/>
          <a:p>
            <a:pPr algn="r"/>
            <a:r>
              <a:rPr lang="en-GB" sz="2400" b="1" dirty="0">
                <a:effectLst>
                  <a:outerShdw blurRad="38100" dist="38100" dir="2700000" algn="tl">
                    <a:srgbClr val="000000">
                      <a:alpha val="43137"/>
                    </a:srgbClr>
                  </a:outerShdw>
                </a:effectLst>
              </a:rPr>
              <a:t>Highly</a:t>
            </a:r>
          </a:p>
          <a:p>
            <a:pPr algn="r"/>
            <a:r>
              <a:rPr lang="en-GB" sz="2400" b="1" dirty="0">
                <a:effectLst>
                  <a:outerShdw blurRad="38100" dist="38100" dir="2700000" algn="tl">
                    <a:srgbClr val="000000">
                      <a:alpha val="43137"/>
                    </a:srgbClr>
                  </a:outerShdw>
                </a:effectLst>
              </a:rPr>
              <a:t>Co-operative</a:t>
            </a:r>
          </a:p>
          <a:p>
            <a:pPr algn="r"/>
            <a:r>
              <a:rPr lang="en-GB" sz="2400" b="1" dirty="0">
                <a:effectLst>
                  <a:outerShdw blurRad="38100" dist="38100" dir="2700000" algn="tl">
                    <a:srgbClr val="000000">
                      <a:alpha val="43137"/>
                    </a:srgbClr>
                  </a:outerShdw>
                </a:effectLst>
              </a:rPr>
              <a:t>Social System</a:t>
            </a:r>
          </a:p>
        </p:txBody>
      </p:sp>
      <p:sp>
        <p:nvSpPr>
          <p:cNvPr id="19" name="TextBox 18">
            <a:extLst>
              <a:ext uri="{FF2B5EF4-FFF2-40B4-BE49-F238E27FC236}">
                <a16:creationId xmlns:a16="http://schemas.microsoft.com/office/drawing/2014/main" id="{D22AA930-45A2-4D34-89EE-1FB978110124}"/>
              </a:ext>
            </a:extLst>
          </p:cNvPr>
          <p:cNvSpPr txBox="1"/>
          <p:nvPr/>
        </p:nvSpPr>
        <p:spPr>
          <a:xfrm rot="19242399">
            <a:off x="4620954" y="5586106"/>
            <a:ext cx="1580409" cy="954107"/>
          </a:xfrm>
          <a:prstGeom prst="rect">
            <a:avLst/>
          </a:prstGeom>
          <a:noFill/>
        </p:spPr>
        <p:txBody>
          <a:bodyPr wrap="square" rtlCol="0">
            <a:spAutoFit/>
          </a:bodyPr>
          <a:lstStyle/>
          <a:p>
            <a:pPr algn="ctr"/>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Mostly</a:t>
            </a:r>
          </a:p>
          <a:p>
            <a:pPr algn="ctr"/>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absent</a:t>
            </a:r>
          </a:p>
        </p:txBody>
      </p:sp>
      <p:pic>
        <p:nvPicPr>
          <p:cNvPr id="15" name="Picture 14">
            <a:extLst>
              <a:ext uri="{FF2B5EF4-FFF2-40B4-BE49-F238E27FC236}">
                <a16:creationId xmlns:a16="http://schemas.microsoft.com/office/drawing/2014/main" id="{1B99DFCD-DCB8-4414-A63A-65084D66E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248" y="3420596"/>
            <a:ext cx="3700360" cy="2993180"/>
          </a:xfrm>
          <a:prstGeom prst="rect">
            <a:avLst/>
          </a:prstGeom>
        </p:spPr>
      </p:pic>
      <p:sp>
        <p:nvSpPr>
          <p:cNvPr id="22" name="TextBox 21">
            <a:extLst>
              <a:ext uri="{FF2B5EF4-FFF2-40B4-BE49-F238E27FC236}">
                <a16:creationId xmlns:a16="http://schemas.microsoft.com/office/drawing/2014/main" id="{01DFB680-C4C0-465D-BFC3-BB6CAE68D7FD}"/>
              </a:ext>
            </a:extLst>
          </p:cNvPr>
          <p:cNvSpPr txBox="1"/>
          <p:nvPr/>
        </p:nvSpPr>
        <p:spPr>
          <a:xfrm rot="19242399">
            <a:off x="10499316" y="5286008"/>
            <a:ext cx="1730646" cy="523220"/>
          </a:xfrm>
          <a:prstGeom prst="rect">
            <a:avLst/>
          </a:prstGeom>
          <a:noFill/>
        </p:spPr>
        <p:txBody>
          <a:bodyPr wrap="square" rtlCol="0">
            <a:spAutoFit/>
          </a:bodyPr>
          <a:lstStyle/>
          <a:p>
            <a:r>
              <a:rPr lang="en-GB" sz="2800" dirty="0">
                <a:solidFill>
                  <a:srgbClr val="FF0000"/>
                </a:solidFill>
                <a:effectLst>
                  <a:outerShdw blurRad="38100" dist="38100" dir="2700000" algn="tl">
                    <a:srgbClr val="000000">
                      <a:alpha val="43137"/>
                    </a:srgbClr>
                  </a:outerShdw>
                </a:effectLst>
                <a:latin typeface="Stencil" panose="040409050D0802020404" pitchFamily="82" charset="0"/>
              </a:rPr>
              <a:t>Absent?</a:t>
            </a:r>
          </a:p>
        </p:txBody>
      </p:sp>
    </p:spTree>
    <p:extLst>
      <p:ext uri="{BB962C8B-B14F-4D97-AF65-F5344CB8AC3E}">
        <p14:creationId xmlns:p14="http://schemas.microsoft.com/office/powerpoint/2010/main" val="23340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par>
                          <p:cTn id="19" fill="hold">
                            <p:stCondLst>
                              <p:cond delay="1500"/>
                            </p:stCondLst>
                            <p:childTnLst>
                              <p:par>
                                <p:cTn id="20" presetID="3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style.rotation</p:attrName>
                                        </p:attrNameLst>
                                      </p:cBhvr>
                                      <p:tavLst>
                                        <p:tav tm="0">
                                          <p:val>
                                            <p:fltVal val="720"/>
                                          </p:val>
                                        </p:tav>
                                        <p:tav tm="100000">
                                          <p:val>
                                            <p:fltVal val="0"/>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ppt_w</p:attrName>
                                        </p:attrNameLst>
                                      </p:cBhvr>
                                      <p:tavLst>
                                        <p:tav tm="0">
                                          <p:val>
                                            <p:fltVal val="0"/>
                                          </p:val>
                                        </p:tav>
                                        <p:tav tm="100000">
                                          <p:val>
                                            <p:strVal val="#ppt_w"/>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animEffect transition="in" filter="fade">
                                      <p:cBhvr>
                                        <p:cTn id="31" dur="75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750" fill="hold"/>
                                        <p:tgtEl>
                                          <p:spTgt spid="9"/>
                                        </p:tgtEl>
                                        <p:attrNameLst>
                                          <p:attrName>ppt_w</p:attrName>
                                        </p:attrNameLst>
                                      </p:cBhvr>
                                      <p:tavLst>
                                        <p:tav tm="0">
                                          <p:val>
                                            <p:fltVal val="0"/>
                                          </p:val>
                                        </p:tav>
                                        <p:tav tm="100000">
                                          <p:val>
                                            <p:strVal val="#ppt_w"/>
                                          </p:val>
                                        </p:tav>
                                      </p:tavLst>
                                    </p:anim>
                                    <p:anim calcmode="lin" valueType="num">
                                      <p:cBhvr>
                                        <p:cTn id="35" dur="750" fill="hold"/>
                                        <p:tgtEl>
                                          <p:spTgt spid="9"/>
                                        </p:tgtEl>
                                        <p:attrNameLst>
                                          <p:attrName>ppt_h</p:attrName>
                                        </p:attrNameLst>
                                      </p:cBhvr>
                                      <p:tavLst>
                                        <p:tav tm="0">
                                          <p:val>
                                            <p:fltVal val="0"/>
                                          </p:val>
                                        </p:tav>
                                        <p:tav tm="100000">
                                          <p:val>
                                            <p:strVal val="#ppt_h"/>
                                          </p:val>
                                        </p:tav>
                                      </p:tavLst>
                                    </p:anim>
                                    <p:animEffect transition="in" filter="fade">
                                      <p:cBhvr>
                                        <p:cTn id="36" dur="750"/>
                                        <p:tgtEl>
                                          <p:spTgt spid="9"/>
                                        </p:tgtEl>
                                      </p:cBhvr>
                                    </p:animEffect>
                                  </p:childTnLst>
                                </p:cTn>
                              </p:par>
                            </p:childTnLst>
                          </p:cTn>
                        </p:par>
                        <p:par>
                          <p:cTn id="37" fill="hold">
                            <p:stCondLst>
                              <p:cond delay="4250"/>
                            </p:stCondLst>
                            <p:childTnLst>
                              <p:par>
                                <p:cTn id="38" presetID="35"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style.rotation</p:attrName>
                                        </p:attrNameLst>
                                      </p:cBhvr>
                                      <p:tavLst>
                                        <p:tav tm="0">
                                          <p:val>
                                            <p:fltVal val="720"/>
                                          </p:val>
                                        </p:tav>
                                        <p:tav tm="100000">
                                          <p:val>
                                            <p:fltVal val="0"/>
                                          </p:val>
                                        </p:tav>
                                      </p:tavLst>
                                    </p:anim>
                                    <p:anim calcmode="lin" valueType="num">
                                      <p:cBhvr>
                                        <p:cTn id="42" dur="2000" fill="hold"/>
                                        <p:tgtEl>
                                          <p:spTgt spid="14"/>
                                        </p:tgtEl>
                                        <p:attrNameLst>
                                          <p:attrName>ppt_h</p:attrName>
                                        </p:attrNameLst>
                                      </p:cBhvr>
                                      <p:tavLst>
                                        <p:tav tm="0">
                                          <p:val>
                                            <p:fltVal val="0"/>
                                          </p:val>
                                        </p:tav>
                                        <p:tav tm="100000">
                                          <p:val>
                                            <p:strVal val="#ppt_h"/>
                                          </p:val>
                                        </p:tav>
                                      </p:tavLst>
                                    </p:anim>
                                    <p:anim calcmode="lin" valueType="num">
                                      <p:cBhvr>
                                        <p:cTn id="43" dur="2000" fill="hold"/>
                                        <p:tgtEl>
                                          <p:spTgt spid="14"/>
                                        </p:tgtEl>
                                        <p:attrNameLst>
                                          <p:attrName>ppt_w</p:attrName>
                                        </p:attrNameLst>
                                      </p:cBhvr>
                                      <p:tavLst>
                                        <p:tav tm="0">
                                          <p:val>
                                            <p:fltVal val="0"/>
                                          </p:val>
                                        </p:tav>
                                        <p:tav tm="100000">
                                          <p:val>
                                            <p:strVal val="#ppt_w"/>
                                          </p:val>
                                        </p:tav>
                                      </p:tavLst>
                                    </p:anim>
                                  </p:childTnLst>
                                </p:cTn>
                              </p:par>
                            </p:childTnLst>
                          </p:cTn>
                        </p:par>
                        <p:par>
                          <p:cTn id="44" fill="hold">
                            <p:stCondLst>
                              <p:cond delay="625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750" fill="hold"/>
                                        <p:tgtEl>
                                          <p:spTgt spid="17"/>
                                        </p:tgtEl>
                                        <p:attrNameLst>
                                          <p:attrName>ppt_w</p:attrName>
                                        </p:attrNameLst>
                                      </p:cBhvr>
                                      <p:tavLst>
                                        <p:tav tm="0">
                                          <p:val>
                                            <p:fltVal val="0"/>
                                          </p:val>
                                        </p:tav>
                                        <p:tav tm="100000">
                                          <p:val>
                                            <p:strVal val="#ppt_w"/>
                                          </p:val>
                                        </p:tav>
                                      </p:tavLst>
                                    </p:anim>
                                    <p:anim calcmode="lin" valueType="num">
                                      <p:cBhvr>
                                        <p:cTn id="48" dur="750" fill="hold"/>
                                        <p:tgtEl>
                                          <p:spTgt spid="17"/>
                                        </p:tgtEl>
                                        <p:attrNameLst>
                                          <p:attrName>ppt_h</p:attrName>
                                        </p:attrNameLst>
                                      </p:cBhvr>
                                      <p:tavLst>
                                        <p:tav tm="0">
                                          <p:val>
                                            <p:fltVal val="0"/>
                                          </p:val>
                                        </p:tav>
                                        <p:tav tm="100000">
                                          <p:val>
                                            <p:strVal val="#ppt_h"/>
                                          </p:val>
                                        </p:tav>
                                      </p:tavLst>
                                    </p:anim>
                                    <p:animEffect transition="in" filter="fade">
                                      <p:cBhvr>
                                        <p:cTn id="49" dur="750"/>
                                        <p:tgtEl>
                                          <p:spTgt spid="17"/>
                                        </p:tgtEl>
                                      </p:cBhvr>
                                    </p:animEffect>
                                  </p:childTnLst>
                                </p:cTn>
                              </p:par>
                              <p:par>
                                <p:cTn id="50" presetID="53"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childTnLst>
                          </p:cTn>
                        </p:par>
                        <p:par>
                          <p:cTn id="55" fill="hold">
                            <p:stCondLst>
                              <p:cond delay="7000"/>
                            </p:stCondLst>
                            <p:childTnLst>
                              <p:par>
                                <p:cTn id="56" presetID="35"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anim calcmode="lin" valueType="num">
                                      <p:cBhvr>
                                        <p:cTn id="59" dur="2000" fill="hold"/>
                                        <p:tgtEl>
                                          <p:spTgt spid="19"/>
                                        </p:tgtEl>
                                        <p:attrNameLst>
                                          <p:attrName>style.rotation</p:attrName>
                                        </p:attrNameLst>
                                      </p:cBhvr>
                                      <p:tavLst>
                                        <p:tav tm="0">
                                          <p:val>
                                            <p:fltVal val="720"/>
                                          </p:val>
                                        </p:tav>
                                        <p:tav tm="100000">
                                          <p:val>
                                            <p:fltVal val="0"/>
                                          </p:val>
                                        </p:tav>
                                      </p:tavLst>
                                    </p:anim>
                                    <p:anim calcmode="lin" valueType="num">
                                      <p:cBhvr>
                                        <p:cTn id="60" dur="2000" fill="hold"/>
                                        <p:tgtEl>
                                          <p:spTgt spid="19"/>
                                        </p:tgtEl>
                                        <p:attrNameLst>
                                          <p:attrName>ppt_h</p:attrName>
                                        </p:attrNameLst>
                                      </p:cBhvr>
                                      <p:tavLst>
                                        <p:tav tm="0">
                                          <p:val>
                                            <p:fltVal val="0"/>
                                          </p:val>
                                        </p:tav>
                                        <p:tav tm="100000">
                                          <p:val>
                                            <p:strVal val="#ppt_h"/>
                                          </p:val>
                                        </p:tav>
                                      </p:tavLst>
                                    </p:anim>
                                    <p:anim calcmode="lin" valueType="num">
                                      <p:cBhvr>
                                        <p:cTn id="61" dur="2000" fill="hold"/>
                                        <p:tgtEl>
                                          <p:spTgt spid="19"/>
                                        </p:tgtEl>
                                        <p:attrNameLst>
                                          <p:attrName>ppt_w</p:attrName>
                                        </p:attrNameLst>
                                      </p:cBhvr>
                                      <p:tavLst>
                                        <p:tav tm="0">
                                          <p:val>
                                            <p:fltVal val="0"/>
                                          </p:val>
                                        </p:tav>
                                        <p:tav tm="100000">
                                          <p:val>
                                            <p:strVal val="#ppt_w"/>
                                          </p:val>
                                        </p:tav>
                                      </p:tavLst>
                                    </p:anim>
                                  </p:childTnLst>
                                </p:cTn>
                              </p:par>
                            </p:childTnLst>
                          </p:cTn>
                        </p:par>
                        <p:par>
                          <p:cTn id="62" fill="hold">
                            <p:stCondLst>
                              <p:cond delay="9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750" fill="hold"/>
                                        <p:tgtEl>
                                          <p:spTgt spid="18"/>
                                        </p:tgtEl>
                                        <p:attrNameLst>
                                          <p:attrName>ppt_w</p:attrName>
                                        </p:attrNameLst>
                                      </p:cBhvr>
                                      <p:tavLst>
                                        <p:tav tm="0">
                                          <p:val>
                                            <p:fltVal val="0"/>
                                          </p:val>
                                        </p:tav>
                                        <p:tav tm="100000">
                                          <p:val>
                                            <p:strVal val="#ppt_w"/>
                                          </p:val>
                                        </p:tav>
                                      </p:tavLst>
                                    </p:anim>
                                    <p:anim calcmode="lin" valueType="num">
                                      <p:cBhvr>
                                        <p:cTn id="66" dur="750" fill="hold"/>
                                        <p:tgtEl>
                                          <p:spTgt spid="18"/>
                                        </p:tgtEl>
                                        <p:attrNameLst>
                                          <p:attrName>ppt_h</p:attrName>
                                        </p:attrNameLst>
                                      </p:cBhvr>
                                      <p:tavLst>
                                        <p:tav tm="0">
                                          <p:val>
                                            <p:fltVal val="0"/>
                                          </p:val>
                                        </p:tav>
                                        <p:tav tm="100000">
                                          <p:val>
                                            <p:strVal val="#ppt_h"/>
                                          </p:val>
                                        </p:tav>
                                      </p:tavLst>
                                    </p:anim>
                                    <p:animEffect transition="in" filter="fade">
                                      <p:cBhvr>
                                        <p:cTn id="67" dur="750"/>
                                        <p:tgtEl>
                                          <p:spTgt spid="18"/>
                                        </p:tgtEl>
                                      </p:cBhvr>
                                    </p:animEffect>
                                  </p:childTnLst>
                                </p:cTn>
                              </p:par>
                              <p:par>
                                <p:cTn id="68" presetID="53" presetClass="entr" presetSubtype="16"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ppt_w</p:attrName>
                                        </p:attrNameLst>
                                      </p:cBhvr>
                                      <p:tavLst>
                                        <p:tav tm="0">
                                          <p:val>
                                            <p:fltVal val="0"/>
                                          </p:val>
                                        </p:tav>
                                        <p:tav tm="100000">
                                          <p:val>
                                            <p:strVal val="#ppt_w"/>
                                          </p:val>
                                        </p:tav>
                                      </p:tavLst>
                                    </p:anim>
                                    <p:anim calcmode="lin" valueType="num">
                                      <p:cBhvr>
                                        <p:cTn id="71" dur="750" fill="hold"/>
                                        <p:tgtEl>
                                          <p:spTgt spid="15"/>
                                        </p:tgtEl>
                                        <p:attrNameLst>
                                          <p:attrName>ppt_h</p:attrName>
                                        </p:attrNameLst>
                                      </p:cBhvr>
                                      <p:tavLst>
                                        <p:tav tm="0">
                                          <p:val>
                                            <p:fltVal val="0"/>
                                          </p:val>
                                        </p:tav>
                                        <p:tav tm="100000">
                                          <p:val>
                                            <p:strVal val="#ppt_h"/>
                                          </p:val>
                                        </p:tav>
                                      </p:tavLst>
                                    </p:anim>
                                    <p:animEffect transition="in" filter="fade">
                                      <p:cBhvr>
                                        <p:cTn id="72" dur="750"/>
                                        <p:tgtEl>
                                          <p:spTgt spid="15"/>
                                        </p:tgtEl>
                                      </p:cBhvr>
                                    </p:animEffect>
                                  </p:childTnLst>
                                </p:cTn>
                              </p:par>
                            </p:childTnLst>
                          </p:cTn>
                        </p:par>
                        <p:par>
                          <p:cTn id="73" fill="hold">
                            <p:stCondLst>
                              <p:cond delay="9750"/>
                            </p:stCondLst>
                            <p:childTnLst>
                              <p:par>
                                <p:cTn id="74" presetID="35"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2000"/>
                                        <p:tgtEl>
                                          <p:spTgt spid="22"/>
                                        </p:tgtEl>
                                      </p:cBhvr>
                                    </p:animEffect>
                                    <p:anim calcmode="lin" valueType="num">
                                      <p:cBhvr>
                                        <p:cTn id="77" dur="2000" fill="hold"/>
                                        <p:tgtEl>
                                          <p:spTgt spid="22"/>
                                        </p:tgtEl>
                                        <p:attrNameLst>
                                          <p:attrName>style.rotation</p:attrName>
                                        </p:attrNameLst>
                                      </p:cBhvr>
                                      <p:tavLst>
                                        <p:tav tm="0">
                                          <p:val>
                                            <p:fltVal val="720"/>
                                          </p:val>
                                        </p:tav>
                                        <p:tav tm="100000">
                                          <p:val>
                                            <p:fltVal val="0"/>
                                          </p:val>
                                        </p:tav>
                                      </p:tavLst>
                                    </p:anim>
                                    <p:anim calcmode="lin" valueType="num">
                                      <p:cBhvr>
                                        <p:cTn id="78" dur="2000" fill="hold"/>
                                        <p:tgtEl>
                                          <p:spTgt spid="22"/>
                                        </p:tgtEl>
                                        <p:attrNameLst>
                                          <p:attrName>ppt_h</p:attrName>
                                        </p:attrNameLst>
                                      </p:cBhvr>
                                      <p:tavLst>
                                        <p:tav tm="0">
                                          <p:val>
                                            <p:fltVal val="0"/>
                                          </p:val>
                                        </p:tav>
                                        <p:tav tm="100000">
                                          <p:val>
                                            <p:strVal val="#ppt_h"/>
                                          </p:val>
                                        </p:tav>
                                      </p:tavLst>
                                    </p:anim>
                                    <p:anim calcmode="lin" valueType="num">
                                      <p:cBhvr>
                                        <p:cTn id="79" dur="20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3" grpId="0"/>
      <p:bldP spid="14" grpId="0"/>
      <p:bldP spid="17" grpId="0"/>
      <p:bldP spid="18" grpId="0"/>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Wild monkey signalling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61414" y="4102478"/>
            <a:ext cx="3828033" cy="235085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3260" y="3733870"/>
            <a:ext cx="3822446" cy="263225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56240" y="0"/>
            <a:ext cx="3935760" cy="380800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87488" y="116632"/>
            <a:ext cx="4123650" cy="3197372"/>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948000" y="266007"/>
            <a:ext cx="1872208" cy="1824143"/>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18721" y="4533804"/>
            <a:ext cx="1097913" cy="1646869"/>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0340" y="4226677"/>
            <a:ext cx="1455900" cy="2027861"/>
          </a:xfrm>
          <a:prstGeom prst="rect">
            <a:avLst/>
          </a:prstGeom>
        </p:spPr>
      </p:pic>
      <p:pic>
        <p:nvPicPr>
          <p:cNvPr id="5" name="Picture 4">
            <a:extLst>
              <a:ext uri="{FF2B5EF4-FFF2-40B4-BE49-F238E27FC236}">
                <a16:creationId xmlns:a16="http://schemas.microsoft.com/office/drawing/2014/main" id="{C5AFFAC6-A944-4BD1-8788-28D21B7608E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13" t="12201" r="6689" b="24801"/>
          <a:stretch/>
        </p:blipFill>
        <p:spPr>
          <a:xfrm>
            <a:off x="4860000" y="703101"/>
            <a:ext cx="2030496" cy="1171440"/>
          </a:xfrm>
          <a:prstGeom prst="rect">
            <a:avLst/>
          </a:prstGeom>
        </p:spPr>
      </p:pic>
    </p:spTree>
    <p:extLst>
      <p:ext uri="{BB962C8B-B14F-4D97-AF65-F5344CB8AC3E}">
        <p14:creationId xmlns:p14="http://schemas.microsoft.com/office/powerpoint/2010/main" val="27539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Effect transition="in" filter="fade">
                                      <p:cBhvr>
                                        <p:cTn id="20" dur="75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750" fill="hold"/>
                                        <p:tgtEl>
                                          <p:spTgt spid="12"/>
                                        </p:tgtEl>
                                        <p:attrNameLst>
                                          <p:attrName>ppt_w</p:attrName>
                                        </p:attrNameLst>
                                      </p:cBhvr>
                                      <p:tavLst>
                                        <p:tav tm="0">
                                          <p:val>
                                            <p:fltVal val="0"/>
                                          </p:val>
                                        </p:tav>
                                        <p:tav tm="100000">
                                          <p:val>
                                            <p:strVal val="#ppt_w"/>
                                          </p:val>
                                        </p:tav>
                                      </p:tavLst>
                                    </p:anim>
                                    <p:anim calcmode="lin" valueType="num">
                                      <p:cBhvr>
                                        <p:cTn id="24" dur="750" fill="hold"/>
                                        <p:tgtEl>
                                          <p:spTgt spid="12"/>
                                        </p:tgtEl>
                                        <p:attrNameLst>
                                          <p:attrName>ppt_h</p:attrName>
                                        </p:attrNameLst>
                                      </p:cBhvr>
                                      <p:tavLst>
                                        <p:tav tm="0">
                                          <p:val>
                                            <p:fltVal val="0"/>
                                          </p:val>
                                        </p:tav>
                                        <p:tav tm="100000">
                                          <p:val>
                                            <p:strVal val="#ppt_h"/>
                                          </p:val>
                                        </p:tav>
                                      </p:tavLst>
                                    </p:anim>
                                    <p:animEffect transition="in" filter="fade">
                                      <p:cBhvr>
                                        <p:cTn id="25" dur="750"/>
                                        <p:tgtEl>
                                          <p:spTgt spid="1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750" fill="hold"/>
                                        <p:tgtEl>
                                          <p:spTgt spid="4"/>
                                        </p:tgtEl>
                                        <p:attrNameLst>
                                          <p:attrName>ppt_w</p:attrName>
                                        </p:attrNameLst>
                                      </p:cBhvr>
                                      <p:tavLst>
                                        <p:tav tm="0">
                                          <p:val>
                                            <p:fltVal val="0"/>
                                          </p:val>
                                        </p:tav>
                                        <p:tav tm="100000">
                                          <p:val>
                                            <p:strVal val="#ppt_w"/>
                                          </p:val>
                                        </p:tav>
                                      </p:tavLst>
                                    </p:anim>
                                    <p:anim calcmode="lin" valueType="num">
                                      <p:cBhvr>
                                        <p:cTn id="30" dur="750" fill="hold"/>
                                        <p:tgtEl>
                                          <p:spTgt spid="4"/>
                                        </p:tgtEl>
                                        <p:attrNameLst>
                                          <p:attrName>ppt_h</p:attrName>
                                        </p:attrNameLst>
                                      </p:cBhvr>
                                      <p:tavLst>
                                        <p:tav tm="0">
                                          <p:val>
                                            <p:fltVal val="0"/>
                                          </p:val>
                                        </p:tav>
                                        <p:tav tm="100000">
                                          <p:val>
                                            <p:strVal val="#ppt_h"/>
                                          </p:val>
                                        </p:tav>
                                      </p:tavLst>
                                    </p:anim>
                                    <p:animEffect transition="in" filter="fade">
                                      <p:cBhvr>
                                        <p:cTn id="31" dur="750"/>
                                        <p:tgtEl>
                                          <p:spTgt spid="4"/>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fltVal val="0"/>
                                          </p:val>
                                        </p:tav>
                                        <p:tav tm="100000">
                                          <p:val>
                                            <p:strVal val="#ppt_w"/>
                                          </p:val>
                                        </p:tav>
                                      </p:tavLst>
                                    </p:anim>
                                    <p:anim calcmode="lin" valueType="num">
                                      <p:cBhvr>
                                        <p:cTn id="35" dur="750" fill="hold"/>
                                        <p:tgtEl>
                                          <p:spTgt spid="13"/>
                                        </p:tgtEl>
                                        <p:attrNameLst>
                                          <p:attrName>ppt_h</p:attrName>
                                        </p:attrNameLst>
                                      </p:cBhvr>
                                      <p:tavLst>
                                        <p:tav tm="0">
                                          <p:val>
                                            <p:fltVal val="0"/>
                                          </p:val>
                                        </p:tav>
                                        <p:tav tm="100000">
                                          <p:val>
                                            <p:strVal val="#ppt_h"/>
                                          </p:val>
                                        </p:tav>
                                      </p:tavLst>
                                    </p:anim>
                                    <p:animEffect transition="in" filter="fade">
                                      <p:cBhvr>
                                        <p:cTn id="36" dur="750"/>
                                        <p:tgtEl>
                                          <p:spTgt spid="13"/>
                                        </p:tgtEl>
                                      </p:cBhvr>
                                    </p:animEffect>
                                  </p:childTnLst>
                                </p:cTn>
                              </p:par>
                            </p:childTnLst>
                          </p:cTn>
                        </p:par>
                        <p:par>
                          <p:cTn id="37" fill="hold">
                            <p:stCondLst>
                              <p:cond delay="225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750" fill="hold"/>
                                        <p:tgtEl>
                                          <p:spTgt spid="9"/>
                                        </p:tgtEl>
                                        <p:attrNameLst>
                                          <p:attrName>ppt_w</p:attrName>
                                        </p:attrNameLst>
                                      </p:cBhvr>
                                      <p:tavLst>
                                        <p:tav tm="0">
                                          <p:val>
                                            <p:fltVal val="0"/>
                                          </p:val>
                                        </p:tav>
                                        <p:tav tm="100000">
                                          <p:val>
                                            <p:strVal val="#ppt_w"/>
                                          </p:val>
                                        </p:tav>
                                      </p:tavLst>
                                    </p:anim>
                                    <p:anim calcmode="lin" valueType="num">
                                      <p:cBhvr>
                                        <p:cTn id="41" dur="750" fill="hold"/>
                                        <p:tgtEl>
                                          <p:spTgt spid="9"/>
                                        </p:tgtEl>
                                        <p:attrNameLst>
                                          <p:attrName>ppt_h</p:attrName>
                                        </p:attrNameLst>
                                      </p:cBhvr>
                                      <p:tavLst>
                                        <p:tav tm="0">
                                          <p:val>
                                            <p:fltVal val="0"/>
                                          </p:val>
                                        </p:tav>
                                        <p:tav tm="100000">
                                          <p:val>
                                            <p:strVal val="#ppt_h"/>
                                          </p:val>
                                        </p:tav>
                                      </p:tavLst>
                                    </p:anim>
                                    <p:animEffect transition="in" filter="fade">
                                      <p:cBhvr>
                                        <p:cTn id="42" dur="750"/>
                                        <p:tgtEl>
                                          <p:spTgt spid="9"/>
                                        </p:tgtEl>
                                      </p:cBhvr>
                                    </p:animEffect>
                                  </p:childTnLst>
                                </p:cTn>
                              </p:par>
                              <p:par>
                                <p:cTn id="43" presetID="53" presetClass="entr" presetSubtype="16"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750" fill="hold"/>
                                        <p:tgtEl>
                                          <p:spTgt spid="5"/>
                                        </p:tgtEl>
                                        <p:attrNameLst>
                                          <p:attrName>ppt_w</p:attrName>
                                        </p:attrNameLst>
                                      </p:cBhvr>
                                      <p:tavLst>
                                        <p:tav tm="0">
                                          <p:val>
                                            <p:fltVal val="0"/>
                                          </p:val>
                                        </p:tav>
                                        <p:tav tm="100000">
                                          <p:val>
                                            <p:strVal val="#ppt_w"/>
                                          </p:val>
                                        </p:tav>
                                      </p:tavLst>
                                    </p:anim>
                                    <p:anim calcmode="lin" valueType="num">
                                      <p:cBhvr>
                                        <p:cTn id="46" dur="750" fill="hold"/>
                                        <p:tgtEl>
                                          <p:spTgt spid="5"/>
                                        </p:tgtEl>
                                        <p:attrNameLst>
                                          <p:attrName>ppt_h</p:attrName>
                                        </p:attrNameLst>
                                      </p:cBhvr>
                                      <p:tavLst>
                                        <p:tav tm="0">
                                          <p:val>
                                            <p:fltVal val="0"/>
                                          </p:val>
                                        </p:tav>
                                        <p:tav tm="100000">
                                          <p:val>
                                            <p:strVal val="#ppt_h"/>
                                          </p:val>
                                        </p:tav>
                                      </p:tavLst>
                                    </p:anim>
                                    <p:animEffect transition="in" filter="fade">
                                      <p:cBhvr>
                                        <p:cTn id="4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Prairie dogs</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a:t>
            </a:r>
            <a:r>
              <a:rPr lang="en-GB" sz="4000" b="1" dirty="0" err="1">
                <a:solidFill>
                  <a:srgbClr val="0070C0"/>
                </a:solidFill>
                <a:effectLst>
                  <a:outerShdw blurRad="38100" dist="38100" dir="2700000" algn="tl">
                    <a:srgbClr val="000000">
                      <a:alpha val="43137"/>
                    </a:srgbClr>
                  </a:outerShdw>
                </a:effectLst>
                <a:latin typeface="+mn-lt"/>
              </a:rPr>
              <a:t>Cynomys</a:t>
            </a:r>
            <a:r>
              <a:rPr lang="en-GB" sz="4000" b="1" dirty="0">
                <a:solidFill>
                  <a:srgbClr val="0070C0"/>
                </a:solidFill>
                <a:effectLst>
                  <a:outerShdw blurRad="38100" dist="38100" dir="2700000" algn="tl">
                    <a:srgbClr val="000000">
                      <a:alpha val="43137"/>
                    </a:srgbClr>
                  </a:outerShdw>
                </a:effectLst>
                <a:latin typeface="+mn-lt"/>
              </a:rPr>
              <a:t> </a:t>
            </a:r>
            <a:r>
              <a:rPr lang="en-GB" sz="4000" b="1" dirty="0" err="1">
                <a:solidFill>
                  <a:srgbClr val="0070C0"/>
                </a:solidFill>
                <a:effectLst>
                  <a:outerShdw blurRad="38100" dist="38100" dir="2700000" algn="tl">
                    <a:srgbClr val="000000">
                      <a:alpha val="43137"/>
                    </a:srgbClr>
                  </a:outerShdw>
                </a:effectLst>
                <a:latin typeface="+mn-lt"/>
              </a:rPr>
              <a:t>gunnisoni</a:t>
            </a:r>
            <a:r>
              <a:rPr lang="en-GB" sz="4000" b="1" dirty="0">
                <a:solidFill>
                  <a:srgbClr val="0070C0"/>
                </a:solidFill>
                <a:effectLst>
                  <a:outerShdw blurRad="38100" dist="38100" dir="2700000" algn="tl">
                    <a:srgbClr val="000000">
                      <a:alpha val="43137"/>
                    </a:srgbClr>
                  </a:outerShdw>
                </a:effectLst>
                <a:latin typeface="+mn-lt"/>
              </a:rPr>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66388" y="285614"/>
            <a:ext cx="3711499" cy="396044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73845" y="4485599"/>
            <a:ext cx="2843808" cy="213285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15880" y="1412776"/>
            <a:ext cx="3208051" cy="414908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85475" y="2348880"/>
            <a:ext cx="4006526" cy="4541811"/>
          </a:xfrm>
          <a:prstGeom prst="rect">
            <a:avLst/>
          </a:prstGeom>
        </p:spPr>
      </p:pic>
      <p:sp>
        <p:nvSpPr>
          <p:cNvPr id="3" name="Arrow: Notched Right 2">
            <a:extLst>
              <a:ext uri="{FF2B5EF4-FFF2-40B4-BE49-F238E27FC236}">
                <a16:creationId xmlns:a16="http://schemas.microsoft.com/office/drawing/2014/main" id="{CD81E4B6-3DB1-4294-8053-4ED1A6A76583}"/>
              </a:ext>
            </a:extLst>
          </p:cNvPr>
          <p:cNvSpPr/>
          <p:nvPr/>
        </p:nvSpPr>
        <p:spPr>
          <a:xfrm rot="19307845">
            <a:off x="5586966" y="3655008"/>
            <a:ext cx="576064" cy="216024"/>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750"/>
                                        <p:tgtEl>
                                          <p:spTgt spid="3"/>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750" fill="hold"/>
                                        <p:tgtEl>
                                          <p:spTgt spid="7"/>
                                        </p:tgtEl>
                                        <p:attrNameLst>
                                          <p:attrName>ppt_w</p:attrName>
                                        </p:attrNameLst>
                                      </p:cBhvr>
                                      <p:tavLst>
                                        <p:tav tm="0">
                                          <p:val>
                                            <p:fltVal val="0"/>
                                          </p:val>
                                        </p:tav>
                                        <p:tav tm="100000">
                                          <p:val>
                                            <p:strVal val="#ppt_w"/>
                                          </p:val>
                                        </p:tav>
                                      </p:tavLst>
                                    </p:anim>
                                    <p:anim calcmode="lin" valueType="num">
                                      <p:cBhvr>
                                        <p:cTn id="30" dur="750" fill="hold"/>
                                        <p:tgtEl>
                                          <p:spTgt spid="7"/>
                                        </p:tgtEl>
                                        <p:attrNameLst>
                                          <p:attrName>ppt_h</p:attrName>
                                        </p:attrNameLst>
                                      </p:cBhvr>
                                      <p:tavLst>
                                        <p:tav tm="0">
                                          <p:val>
                                            <p:fltVal val="0"/>
                                          </p:val>
                                        </p:tav>
                                        <p:tav tm="100000">
                                          <p:val>
                                            <p:strVal val="#ppt_h"/>
                                          </p:val>
                                        </p:tav>
                                      </p:tavLst>
                                    </p:anim>
                                    <p:animEffect transition="in" filter="fade">
                                      <p:cBhvr>
                                        <p:cTn id="3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615DB-EB36-4C14-81DA-71C9712E1A20}"/>
              </a:ext>
            </a:extLst>
          </p:cNvPr>
          <p:cNvPicPr>
            <a:picLocks noChangeAspect="1"/>
          </p:cNvPicPr>
          <p:nvPr/>
        </p:nvPicPr>
        <p:blipFill>
          <a:blip r:embed="rId2"/>
          <a:stretch>
            <a:fillRect/>
          </a:stretch>
        </p:blipFill>
        <p:spPr>
          <a:xfrm>
            <a:off x="5071907" y="3779342"/>
            <a:ext cx="3467299" cy="2520000"/>
          </a:xfrm>
          <a:prstGeom prst="rect">
            <a:avLst/>
          </a:prstGeom>
        </p:spPr>
      </p:pic>
      <p:sp>
        <p:nvSpPr>
          <p:cNvPr id="2" name="Title 1"/>
          <p:cNvSpPr>
            <a:spLocks noGrp="1"/>
          </p:cNvSpPr>
          <p:nvPr>
            <p:ph type="title"/>
          </p:nvPr>
        </p:nvSpPr>
        <p:spPr>
          <a:xfrm>
            <a:off x="0" y="-1"/>
            <a:ext cx="1440000" cy="6858001"/>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Dolphins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73144" y="28000"/>
            <a:ext cx="4409545" cy="347536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7212" t="4105" r="7023" b="51616"/>
          <a:stretch/>
        </p:blipFill>
        <p:spPr>
          <a:xfrm>
            <a:off x="8412611" y="4243907"/>
            <a:ext cx="3717385" cy="25200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64290" y="-1"/>
            <a:ext cx="4187735" cy="3250729"/>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71907" y="28000"/>
            <a:ext cx="2483768" cy="1672403"/>
          </a:xfrm>
          <a:prstGeom prst="rect">
            <a:avLst/>
          </a:prstGeom>
        </p:spPr>
      </p:pic>
      <p:pic>
        <p:nvPicPr>
          <p:cNvPr id="6" name="Picture 5">
            <a:extLst>
              <a:ext uri="{FF2B5EF4-FFF2-40B4-BE49-F238E27FC236}">
                <a16:creationId xmlns:a16="http://schemas.microsoft.com/office/drawing/2014/main" id="{5E386F82-B4AD-4189-83B3-A74FCFB8B84C}"/>
              </a:ext>
            </a:extLst>
          </p:cNvPr>
          <p:cNvPicPr>
            <a:picLocks noChangeAspect="1"/>
          </p:cNvPicPr>
          <p:nvPr/>
        </p:nvPicPr>
        <p:blipFill>
          <a:blip r:embed="rId7"/>
          <a:stretch>
            <a:fillRect/>
          </a:stretch>
        </p:blipFill>
        <p:spPr>
          <a:xfrm>
            <a:off x="1507194" y="4274171"/>
            <a:ext cx="3691307" cy="25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Effect transition="in" filter="fade">
                                      <p:cBhvr>
                                        <p:cTn id="15" dur="750"/>
                                        <p:tgtEl>
                                          <p:spTgt spid="1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ppt_w</p:attrName>
                                        </p:attrNameLst>
                                      </p:cBhvr>
                                      <p:tavLst>
                                        <p:tav tm="0">
                                          <p:val>
                                            <p:fltVal val="0"/>
                                          </p:val>
                                        </p:tav>
                                        <p:tav tm="100000">
                                          <p:val>
                                            <p:strVal val="#ppt_w"/>
                                          </p:val>
                                        </p:tav>
                                      </p:tavLst>
                                    </p:anim>
                                    <p:anim calcmode="lin" valueType="num">
                                      <p:cBhvr>
                                        <p:cTn id="20" dur="750" fill="hold"/>
                                        <p:tgtEl>
                                          <p:spTgt spid="11"/>
                                        </p:tgtEl>
                                        <p:attrNameLst>
                                          <p:attrName>ppt_h</p:attrName>
                                        </p:attrNameLst>
                                      </p:cBhvr>
                                      <p:tavLst>
                                        <p:tav tm="0">
                                          <p:val>
                                            <p:fltVal val="0"/>
                                          </p:val>
                                        </p:tav>
                                        <p:tav tm="100000">
                                          <p:val>
                                            <p:strVal val="#ppt_h"/>
                                          </p:val>
                                        </p:tav>
                                      </p:tavLst>
                                    </p:anim>
                                    <p:animEffect transition="in" filter="fade">
                                      <p:cBhvr>
                                        <p:cTn id="21" dur="750"/>
                                        <p:tgtEl>
                                          <p:spTgt spid="11"/>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Effect transition="in" filter="fade">
                                      <p:cBhvr>
                                        <p:cTn id="27" dur="750"/>
                                        <p:tgtEl>
                                          <p:spTgt spid="1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3279</TotalTime>
  <Words>397</Words>
  <Application>Microsoft Office PowerPoint</Application>
  <PresentationFormat>Widescreen</PresentationFormat>
  <Paragraphs>86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Colonna MT</vt:lpstr>
      <vt:lpstr>Stencil</vt:lpstr>
      <vt:lpstr>Office Theme</vt:lpstr>
      <vt:lpstr>6SSEL045 – Language Origins Lecture 2 Nonhuman Communication</vt:lpstr>
      <vt:lpstr>Why do nonhumans communicate?</vt:lpstr>
      <vt:lpstr>Language-like features of nonhuman signalling</vt:lpstr>
      <vt:lpstr>How do nonhumans mean?</vt:lpstr>
      <vt:lpstr>Do nonhumans use compositionality?</vt:lpstr>
      <vt:lpstr>Nonhumans &amp; signal complexity</vt:lpstr>
      <vt:lpstr>Wild monkey signalling</vt:lpstr>
      <vt:lpstr>Prairie dogs (Cynomys gunnisoni)</vt:lpstr>
      <vt:lpstr>Dolphins</vt:lpstr>
      <vt:lpstr>Humans and language</vt:lpstr>
      <vt:lpstr>Where nonhuman meaning resembles human meaning</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206</cp:revision>
  <dcterms:created xsi:type="dcterms:W3CDTF">2013-07-15T11:34:14Z</dcterms:created>
  <dcterms:modified xsi:type="dcterms:W3CDTF">2018-11-11T00:50:20Z</dcterms:modified>
</cp:coreProperties>
</file>