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2" r:id="rId3"/>
    <p:sldId id="272" r:id="rId4"/>
    <p:sldId id="273" r:id="rId5"/>
    <p:sldId id="274" r:id="rId6"/>
    <p:sldId id="275" r:id="rId7"/>
    <p:sldId id="277" r:id="rId8"/>
    <p:sldId id="279" r:id="rId9"/>
    <p:sldId id="280" r:id="rId10"/>
    <p:sldId id="281" r:id="rId11"/>
    <p:sldId id="282" r:id="rId12"/>
    <p:sldId id="283" r:id="rId13"/>
    <p:sldId id="278" r:id="rId14"/>
    <p:sldId id="290" r:id="rId15"/>
    <p:sldId id="284" r:id="rId16"/>
    <p:sldId id="289" r:id="rId17"/>
    <p:sldId id="286" r:id="rId18"/>
    <p:sldId id="291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FFCC"/>
    <a:srgbClr val="FFFF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 varScale="1">
        <p:scale>
          <a:sx n="100" d="100"/>
          <a:sy n="100" d="100"/>
        </p:scale>
        <p:origin x="102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7A859-6BB0-4219-9DC4-4153A8559F6B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1FF1D-FCCB-4134-89AC-B1E2FA28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3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1FF1D-FCCB-4134-89AC-B1E2FA2861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1FF1D-FCCB-4134-89AC-B1E2FA28618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2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1FF1D-FCCB-4134-89AC-B1E2FA28618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0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FB12-BE0D-43CE-A139-F31923BBE6CE}" type="datetimeFigureOut">
              <a:rPr lang="en-GB" smtClean="0"/>
              <a:pPr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.sankaran@kcl.ac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1979" y="2564904"/>
            <a:ext cx="4344144" cy="14401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2020 BA ELL </a:t>
            </a:r>
            <a:b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Poster Competition</a:t>
            </a:r>
            <a:endParaRPr lang="en-GB" sz="8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1BA4B6-09E2-45A9-A8FF-94496D705268}"/>
              </a:ext>
            </a:extLst>
          </p:cNvPr>
          <p:cNvSpPr/>
          <p:nvPr/>
        </p:nvSpPr>
        <p:spPr>
          <a:xfrm>
            <a:off x="404876" y="1412776"/>
            <a:ext cx="3386868" cy="1944216"/>
          </a:xfrm>
          <a:prstGeom prst="wedgeRoundRectCallout">
            <a:avLst>
              <a:gd name="adj1" fmla="val 86036"/>
              <a:gd name="adj2" fmla="val 4339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Posters can be viewed on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Tuesday 11</a:t>
            </a:r>
            <a:r>
              <a:rPr lang="en-US" sz="2400" b="1" baseline="30000" dirty="0">
                <a:solidFill>
                  <a:srgbClr val="0070C0"/>
                </a:solidFill>
              </a:rPr>
              <a:t>th</a:t>
            </a:r>
            <a:r>
              <a:rPr lang="en-US" sz="2400" b="1" dirty="0">
                <a:solidFill>
                  <a:srgbClr val="0070C0"/>
                </a:solidFill>
              </a:rPr>
              <a:t> February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12:30 to 1:30pm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in FWB 1.60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12AC76D-1E0B-4BC2-8858-9BBEE9907AC7}"/>
              </a:ext>
            </a:extLst>
          </p:cNvPr>
          <p:cNvSpPr/>
          <p:nvPr/>
        </p:nvSpPr>
        <p:spPr>
          <a:xfrm>
            <a:off x="4583832" y="304730"/>
            <a:ext cx="3024336" cy="1296144"/>
          </a:xfrm>
          <a:prstGeom prst="wedgeRoundRectCallout">
            <a:avLst>
              <a:gd name="adj1" fmla="val -2251"/>
              <a:gd name="adj2" fmla="val 13157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WHAT YOU DO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Create a dynamic and informative poster reflecting any area of linguistics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579789E-2EC5-497A-A1E1-0821DA6812C7}"/>
              </a:ext>
            </a:extLst>
          </p:cNvPr>
          <p:cNvSpPr/>
          <p:nvPr/>
        </p:nvSpPr>
        <p:spPr>
          <a:xfrm>
            <a:off x="8862872" y="1129757"/>
            <a:ext cx="2736304" cy="1800200"/>
          </a:xfrm>
          <a:prstGeom prst="wedgeRoundRectCallout">
            <a:avLst>
              <a:gd name="adj1" fmla="val -81402"/>
              <a:gd name="adj2" fmla="val 487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PRIZES</a:t>
            </a:r>
          </a:p>
          <a:p>
            <a:pPr algn="ctr"/>
            <a:r>
              <a:rPr lang="en-US" b="1" i="1" dirty="0">
                <a:solidFill>
                  <a:srgbClr val="7030A0"/>
                </a:solidFill>
              </a:rPr>
              <a:t>For each year group: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baseline="30000" dirty="0">
                <a:solidFill>
                  <a:srgbClr val="7030A0"/>
                </a:solidFill>
              </a:rPr>
              <a:t>st</a:t>
            </a:r>
            <a:r>
              <a:rPr lang="en-US" sz="2400" b="1" dirty="0">
                <a:solidFill>
                  <a:srgbClr val="7030A0"/>
                </a:solidFill>
              </a:rPr>
              <a:t> prize of </a:t>
            </a:r>
            <a:r>
              <a:rPr lang="en-US" sz="2400" b="1" dirty="0">
                <a:solidFill>
                  <a:srgbClr val="C00000"/>
                </a:solidFill>
              </a:rPr>
              <a:t>£125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 and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baseline="30000" dirty="0">
                <a:solidFill>
                  <a:srgbClr val="7030A0"/>
                </a:solidFill>
              </a:rPr>
              <a:t>nd</a:t>
            </a:r>
            <a:r>
              <a:rPr lang="en-US" sz="2400" b="1" dirty="0">
                <a:solidFill>
                  <a:srgbClr val="7030A0"/>
                </a:solidFill>
              </a:rPr>
              <a:t> prize of </a:t>
            </a:r>
            <a:r>
              <a:rPr lang="en-US" sz="2400" b="1" dirty="0">
                <a:solidFill>
                  <a:srgbClr val="C00000"/>
                </a:solidFill>
              </a:rPr>
              <a:t>£75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96B2B37-9392-42A2-BF82-F93E12844152}"/>
              </a:ext>
            </a:extLst>
          </p:cNvPr>
          <p:cNvSpPr/>
          <p:nvPr/>
        </p:nvSpPr>
        <p:spPr>
          <a:xfrm>
            <a:off x="4391978" y="5373216"/>
            <a:ext cx="4584341" cy="1296144"/>
          </a:xfrm>
          <a:prstGeom prst="wedgeRoundRectCallout">
            <a:avLst>
              <a:gd name="adj1" fmla="val 330"/>
              <a:gd name="adj2" fmla="val -16310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If you produce a printed poster you will be reimbursed for your printing costs.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You can submit a poster even if you cannot attend the poster competition itself.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ABB50CC-968D-4795-A08B-ECFA4B7F6E70}"/>
              </a:ext>
            </a:extLst>
          </p:cNvPr>
          <p:cNvSpPr/>
          <p:nvPr/>
        </p:nvSpPr>
        <p:spPr>
          <a:xfrm>
            <a:off x="9120336" y="3922185"/>
            <a:ext cx="2736304" cy="1296144"/>
          </a:xfrm>
          <a:prstGeom prst="wedgeRoundRectCallout">
            <a:avLst>
              <a:gd name="adj1" fmla="val -85579"/>
              <a:gd name="adj2" fmla="val -55080"/>
              <a:gd name="adj3" fmla="val 1666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Individual and group entries are welcome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69537BC-129D-4433-ACD8-59983D5D2AC5}"/>
              </a:ext>
            </a:extLst>
          </p:cNvPr>
          <p:cNvSpPr/>
          <p:nvPr/>
        </p:nvSpPr>
        <p:spPr>
          <a:xfrm>
            <a:off x="47327" y="3789040"/>
            <a:ext cx="4217903" cy="2005353"/>
          </a:xfrm>
          <a:prstGeom prst="wedgeRoundRectCallout">
            <a:avLst>
              <a:gd name="adj1" fmla="val 81917"/>
              <a:gd name="adj2" fmla="val -4342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TO TAKE PART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 send an email to </a:t>
            </a:r>
            <a:r>
              <a:rPr lang="en-US" b="1" u="sng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l.sankaran@kcl.ac.uk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i="1" dirty="0">
                <a:solidFill>
                  <a:srgbClr val="00B050"/>
                </a:solidFill>
              </a:rPr>
              <a:t>before 5</a:t>
            </a:r>
            <a:r>
              <a:rPr lang="en-US" b="1" i="1" baseline="30000" dirty="0">
                <a:solidFill>
                  <a:srgbClr val="00B050"/>
                </a:solidFill>
              </a:rPr>
              <a:t>th</a:t>
            </a:r>
            <a:r>
              <a:rPr lang="en-US" b="1" i="1" dirty="0">
                <a:solidFill>
                  <a:srgbClr val="00B050"/>
                </a:solidFill>
              </a:rPr>
              <a:t> February</a:t>
            </a:r>
            <a:r>
              <a:rPr lang="en-US" b="1" dirty="0">
                <a:solidFill>
                  <a:srgbClr val="00B050"/>
                </a:solidFill>
              </a:rPr>
              <a:t>, giving: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"/>
            </a:pPr>
            <a:r>
              <a:rPr lang="en-US" b="1" dirty="0">
                <a:solidFill>
                  <a:srgbClr val="00B050"/>
                </a:solidFill>
              </a:rPr>
              <a:t>The title of the poster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"/>
            </a:pPr>
            <a:r>
              <a:rPr lang="en-US" b="1" dirty="0">
                <a:solidFill>
                  <a:srgbClr val="00B050"/>
                </a:solidFill>
              </a:rPr>
              <a:t>Name(s) of participant(s)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"/>
            </a:pPr>
            <a:r>
              <a:rPr lang="en-US" b="1" dirty="0">
                <a:solidFill>
                  <a:srgbClr val="00B050"/>
                </a:solidFill>
              </a:rPr>
              <a:t>Type of poster (digital or printed)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5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75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75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Nim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Chimpsky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(1973-2000)</a:t>
            </a:r>
          </a:p>
        </p:txBody>
      </p:sp>
      <p:pic>
        <p:nvPicPr>
          <p:cNvPr id="8194" name="Picture 2" descr="http://static.guim.co.uk/sys-images/Observer/Pix/pictures/2011/7/22/1311349540625/Project-Nim-chimpanzee-la-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81500" cy="2628900"/>
          </a:xfrm>
          <a:prstGeom prst="rect">
            <a:avLst/>
          </a:prstGeom>
          <a:noFill/>
        </p:spPr>
      </p:pic>
      <p:pic>
        <p:nvPicPr>
          <p:cNvPr id="8196" name="Picture 4" descr="http://www.reviewexpress.com/UserFiles/Image/PROJECT-NIM%20Herbert%20Terrac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08" y="2271581"/>
            <a:ext cx="3008690" cy="4586419"/>
          </a:xfrm>
          <a:prstGeom prst="rect">
            <a:avLst/>
          </a:prstGeom>
          <a:noFill/>
        </p:spPr>
      </p:pic>
      <p:pic>
        <p:nvPicPr>
          <p:cNvPr id="8202" name="Picture 10" descr="http://application.denofgeek.com/pics/interviews/nim.interview/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47" y="3861048"/>
            <a:ext cx="4572000" cy="2838450"/>
          </a:xfrm>
          <a:prstGeom prst="rect">
            <a:avLst/>
          </a:prstGeom>
          <a:noFill/>
        </p:spPr>
      </p:pic>
      <p:pic>
        <p:nvPicPr>
          <p:cNvPr id="3" name="Picture 23" descr="http://upload.wikimedia.org/wikipedia/en/thumb/f/f5/Nim_Chimpsky.jpg/220px-Nim_Chimpsk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44" y="0"/>
            <a:ext cx="1781624" cy="20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cdn.mos.totalfilm.com/images/p/project-nim-01-470-7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56" y="-9712"/>
            <a:ext cx="4609044" cy="3510720"/>
          </a:xfrm>
          <a:prstGeom prst="rect">
            <a:avLst/>
          </a:prstGeom>
          <a:noFill/>
        </p:spPr>
      </p:pic>
      <p:pic>
        <p:nvPicPr>
          <p:cNvPr id="8198" name="Picture 6" descr="http://www.reviewexpress.com/UserFiles/Image/Laura-Ann%20Petitto%20teaching-25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28" y="1988841"/>
            <a:ext cx="2714849" cy="2106724"/>
          </a:xfrm>
          <a:prstGeom prst="rect">
            <a:avLst/>
          </a:prstGeom>
          <a:noFill/>
        </p:spPr>
      </p:pic>
      <p:pic>
        <p:nvPicPr>
          <p:cNvPr id="8204" name="Picture 12" descr="http://wolf.flatrock.org.nz/images/ni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79" y="4095565"/>
            <a:ext cx="3399921" cy="2762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Loulis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(1978-)</a:t>
            </a:r>
          </a:p>
        </p:txBody>
      </p:sp>
      <p:pic>
        <p:nvPicPr>
          <p:cNvPr id="7170" name="Picture 2" descr="Louli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25" y="476672"/>
            <a:ext cx="6247517" cy="3115645"/>
          </a:xfrm>
          <a:prstGeom prst="rect">
            <a:avLst/>
          </a:prstGeom>
          <a:noFill/>
        </p:spPr>
      </p:pic>
      <p:pic>
        <p:nvPicPr>
          <p:cNvPr id="7172" name="Picture 4" descr="Louli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96652"/>
            <a:ext cx="3941577" cy="6408712"/>
          </a:xfrm>
          <a:prstGeom prst="rect">
            <a:avLst/>
          </a:prstGeom>
          <a:noFill/>
        </p:spPr>
      </p:pic>
      <p:pic>
        <p:nvPicPr>
          <p:cNvPr id="7176" name="Picture 8" descr="http://panbloglodytes.files.wordpress.com/2012/03/l-w-drooped-lip.jpg?w=300&amp;h=2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59" y="3501008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i.telegraph.co.uk/multimedia/archive/02096/eating_2096591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51" y="3429000"/>
            <a:ext cx="2771799" cy="2859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Kanzi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(1980-)</a:t>
            </a:r>
          </a:p>
        </p:txBody>
      </p:sp>
      <p:pic>
        <p:nvPicPr>
          <p:cNvPr id="6146" name="Picture 2" descr="http://www.freehealingtools.com/wp-content/uploads/2012/02/20100903-kanzi-2-300x20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02" y="0"/>
            <a:ext cx="4312057" cy="2946572"/>
          </a:xfrm>
          <a:prstGeom prst="rect">
            <a:avLst/>
          </a:prstGeom>
          <a:noFill/>
        </p:spPr>
      </p:pic>
      <p:pic>
        <p:nvPicPr>
          <p:cNvPr id="6148" name="Picture 4" descr="http://i.telegraph.co.uk/multimedia/archive/02096/woman-and-bonobo_2096592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1" y="2946572"/>
            <a:ext cx="3009900" cy="3743325"/>
          </a:xfrm>
          <a:prstGeom prst="rect">
            <a:avLst/>
          </a:prstGeom>
          <a:noFill/>
        </p:spPr>
      </p:pic>
      <p:pic>
        <p:nvPicPr>
          <p:cNvPr id="3" name="Picture 6" descr="kanzi sue &amp; keyboar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317"/>
            <a:ext cx="5246263" cy="34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Stone artifacts modified by Kanzi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49" y="4749416"/>
            <a:ext cx="3162875" cy="2108583"/>
          </a:xfrm>
          <a:prstGeom prst="rect">
            <a:avLst/>
          </a:prstGeom>
          <a:noFill/>
        </p:spPr>
      </p:pic>
      <p:pic>
        <p:nvPicPr>
          <p:cNvPr id="6154" name="Picture 10" descr="http://www.stoneageinstitute.org/images/kanzi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29" y="2167910"/>
            <a:ext cx="2197390" cy="270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ic.ddmcdn.com/gif/penny_patterson_220x2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49" y="0"/>
            <a:ext cx="2520279" cy="2520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Koko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(1971-2018)</a:t>
            </a:r>
          </a:p>
        </p:txBody>
      </p:sp>
      <p:pic>
        <p:nvPicPr>
          <p:cNvPr id="11268" name="Picture 4" descr="http://www.solarnavigator.net/animal_kingdom/animal_images/koko_gorilla_and_tabby_kitt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90" y="3356992"/>
            <a:ext cx="3281410" cy="3501008"/>
          </a:xfrm>
          <a:prstGeom prst="rect">
            <a:avLst/>
          </a:prstGeom>
          <a:noFill/>
        </p:spPr>
      </p:pic>
      <p:pic>
        <p:nvPicPr>
          <p:cNvPr id="11270" name="Picture 6" descr="http://www.buckswoodside.com/archives/images/koko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520280"/>
            <a:ext cx="4116131" cy="3861048"/>
          </a:xfrm>
          <a:prstGeom prst="rect">
            <a:avLst/>
          </a:prstGeom>
          <a:noFill/>
        </p:spPr>
      </p:pic>
      <p:pic>
        <p:nvPicPr>
          <p:cNvPr id="11272" name="Picture 8" descr="http://media.syracuse.com/entertainment/photo/kokojpg-0e759bccc925f08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78" y="3342556"/>
            <a:ext cx="3398811" cy="3398811"/>
          </a:xfrm>
          <a:prstGeom prst="rect">
            <a:avLst/>
          </a:prstGeom>
          <a:noFill/>
        </p:spPr>
      </p:pic>
      <p:pic>
        <p:nvPicPr>
          <p:cNvPr id="3" name="Picture 10" descr="Koko_Vocab_4Sign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1" y="6130"/>
            <a:ext cx="3456949" cy="378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Chantek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(1977-2017)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6D63-BF2D-4377-B32A-E911935D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25" y="3284985"/>
            <a:ext cx="4923802" cy="3284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DA8C6-EE90-4251-B8B4-DA50432D3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2894"/>
            <a:ext cx="3744416" cy="3756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030674-9F7F-4C55-9B09-853AE1DDD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19" y="3573015"/>
            <a:ext cx="5420506" cy="3284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1C63B-EFE6-4DE3-8223-8CA99DE24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"/>
            <a:ext cx="492747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Alex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(1976-2007)</a:t>
            </a:r>
          </a:p>
        </p:txBody>
      </p:sp>
      <p:pic>
        <p:nvPicPr>
          <p:cNvPr id="5122" name="Picture 2" descr="http://graphics8.nytimes.com/images/2007/09/11/us/11parrot-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12" y="4107803"/>
            <a:ext cx="4909094" cy="2700000"/>
          </a:xfrm>
          <a:prstGeom prst="rect">
            <a:avLst/>
          </a:prstGeom>
          <a:noFill/>
        </p:spPr>
      </p:pic>
      <p:pic>
        <p:nvPicPr>
          <p:cNvPr id="5126" name="Picture 6" descr="http://kpbs.media.clients.ellingtoncms.com/img/photos/2011/02/07/nova-scinow-parrot_tx700.jpg?8e0a8887e886a6ff6e13ee030987b3616fc57cd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0731"/>
            <a:ext cx="4938132" cy="4077072"/>
          </a:xfrm>
          <a:prstGeom prst="rect">
            <a:avLst/>
          </a:prstGeom>
          <a:noFill/>
        </p:spPr>
      </p:pic>
      <p:pic>
        <p:nvPicPr>
          <p:cNvPr id="5128" name="Picture 8" descr="http://www.bubblews.com/assets/images/news/1592201487_13672687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13" y="4107803"/>
            <a:ext cx="4634999" cy="2700000"/>
          </a:xfrm>
          <a:prstGeom prst="rect">
            <a:avLst/>
          </a:prstGeom>
          <a:noFill/>
        </p:spPr>
      </p:pic>
      <p:pic>
        <p:nvPicPr>
          <p:cNvPr id="5124" name="Picture 4" descr="http://t0.gstatic.com/images?q=tbn:ANd9GcRCjazcl_3dlgrvsV9xYlBGCkBEQKhW4QsWHVCJXsez5EAcD1n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36" y="30731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Rico &amp; Chaser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(1994-2008)   (2004-2019)</a:t>
            </a:r>
          </a:p>
        </p:txBody>
      </p:sp>
      <p:pic>
        <p:nvPicPr>
          <p:cNvPr id="4098" name="Picture 2" descr="Chaser was told to find a toy and correctly chose the plastic squeaky chicken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1407"/>
            <a:ext cx="3137319" cy="3921649"/>
          </a:xfrm>
          <a:prstGeom prst="rect">
            <a:avLst/>
          </a:prstGeom>
          <a:noFill/>
        </p:spPr>
      </p:pic>
      <p:pic>
        <p:nvPicPr>
          <p:cNvPr id="4100" name="Picture 4" descr="http://t3.gstatic.com/images?q=tbn:ANd9GcSw4nzo1esBtfqQqf7CK9Pme5_FFScExYMD9NDJl9oJicn1zRW_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12" y="11407"/>
            <a:ext cx="2809875" cy="3743325"/>
          </a:xfrm>
          <a:prstGeom prst="rect">
            <a:avLst/>
          </a:prstGeom>
          <a:noFill/>
        </p:spPr>
      </p:pic>
      <p:pic>
        <p:nvPicPr>
          <p:cNvPr id="4102" name="Picture 6" descr="http://a57.foxnews.com/global.fncstatic.com/static/managed/img/Scitech/660/371/Chaser%20and%20her%20toys.JPG?ve=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724883"/>
            <a:ext cx="5220072" cy="3143875"/>
          </a:xfrm>
          <a:prstGeom prst="rect">
            <a:avLst/>
          </a:prstGeom>
          <a:noFill/>
        </p:spPr>
      </p:pic>
      <p:pic>
        <p:nvPicPr>
          <p:cNvPr id="3" name="Picture 7" descr="ric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45" y="3682850"/>
            <a:ext cx="4176464" cy="31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29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440000" cy="6858001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Dolphins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3225644"/>
            <a:ext cx="3314361" cy="28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7487" y="6036046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70C0"/>
                </a:solidFill>
              </a:rPr>
              <a:t>Akeakamai</a:t>
            </a:r>
            <a:r>
              <a:rPr lang="en-GB" b="1" dirty="0">
                <a:solidFill>
                  <a:srgbClr val="0070C0"/>
                </a:solidFill>
              </a:rPr>
              <a:t> &amp; Louis Herman</a:t>
            </a:r>
          </a:p>
          <a:p>
            <a:pPr algn="ctr"/>
            <a:r>
              <a:rPr lang="en-GB" b="1" i="1" dirty="0" err="1">
                <a:solidFill>
                  <a:srgbClr val="0070C0"/>
                </a:solidFill>
              </a:rPr>
              <a:t>Akeakamai</a:t>
            </a:r>
            <a:r>
              <a:rPr lang="en-GB" b="1" i="1" dirty="0">
                <a:solidFill>
                  <a:srgbClr val="0070C0"/>
                </a:solidFill>
              </a:rPr>
              <a:t> &amp; Phoenix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49" y="125013"/>
            <a:ext cx="2158519" cy="223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0849" y="2357410"/>
            <a:ext cx="21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Jarvis Bastian</a:t>
            </a:r>
          </a:p>
          <a:p>
            <a:pPr algn="ctr"/>
            <a:r>
              <a:rPr lang="en-GB" b="1" i="1" dirty="0">
                <a:solidFill>
                  <a:srgbClr val="0070C0"/>
                </a:solidFill>
              </a:rPr>
              <a:t>Buzz &amp; Doris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74460-B6A2-4DB6-8722-310AD0D4F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68" y="125013"/>
            <a:ext cx="5356800" cy="22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D047E0-4709-4516-9779-A82AD61950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49" y="3225644"/>
            <a:ext cx="3916422" cy="28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574247-A90C-4EA3-A5C0-7B643946C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70" y="3221427"/>
            <a:ext cx="3378921" cy="3636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440000" cy="6858001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does this tell us about language?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1B067-765F-47D7-A1F5-56D1EDA19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52" y="-1"/>
            <a:ext cx="5637048" cy="4968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427D1E-D077-4EBE-8F4A-8CA6A3C584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3"/>
          <a:stretch/>
        </p:blipFill>
        <p:spPr>
          <a:xfrm>
            <a:off x="3053026" y="4966611"/>
            <a:ext cx="2798100" cy="1893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18C52F-C067-4E62-BC2D-30DD322EB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-1"/>
            <a:ext cx="4544230" cy="41490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29D220-1BBE-4B06-9847-0E80B30598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0" b="4089"/>
          <a:stretch/>
        </p:blipFill>
        <p:spPr>
          <a:xfrm>
            <a:off x="8218117" y="4149079"/>
            <a:ext cx="3036300" cy="27089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B1906BF-4888-4F80-A575-8C2EE3D39897}"/>
              </a:ext>
            </a:extLst>
          </p:cNvPr>
          <p:cNvSpPr/>
          <p:nvPr/>
        </p:nvSpPr>
        <p:spPr>
          <a:xfrm>
            <a:off x="5957019" y="4966611"/>
            <a:ext cx="2155205" cy="18913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Is this the best we can do?</a:t>
            </a:r>
          </a:p>
          <a:p>
            <a:pPr algn="ctr"/>
            <a:r>
              <a:rPr lang="en-GB" dirty="0"/>
              <a:t>What would the human version of these diagrams look like?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66D82-81C4-46B1-AF4A-697214376A41}"/>
              </a:ext>
            </a:extLst>
          </p:cNvPr>
          <p:cNvSpPr txBox="1"/>
          <p:nvPr/>
        </p:nvSpPr>
        <p:spPr>
          <a:xfrm>
            <a:off x="8245701" y="5040089"/>
            <a:ext cx="15423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Relaxed contentment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5D5DE-C967-4353-82A1-7E65EA410FC0}"/>
              </a:ext>
            </a:extLst>
          </p:cNvPr>
          <p:cNvSpPr txBox="1"/>
          <p:nvPr/>
        </p:nvSpPr>
        <p:spPr>
          <a:xfrm>
            <a:off x="9949869" y="5040089"/>
            <a:ext cx="9742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Curious alert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D1552-A64A-47E6-A879-64674F91FE66}"/>
              </a:ext>
            </a:extLst>
          </p:cNvPr>
          <p:cNvSpPr txBox="1"/>
          <p:nvPr/>
        </p:nvSpPr>
        <p:spPr>
          <a:xfrm>
            <a:off x="8617624" y="6519445"/>
            <a:ext cx="6614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Dozy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E50F6-0FE8-4F1D-B6FD-7C7FE924211E}"/>
              </a:ext>
            </a:extLst>
          </p:cNvPr>
          <p:cNvSpPr txBox="1"/>
          <p:nvPr/>
        </p:nvSpPr>
        <p:spPr>
          <a:xfrm>
            <a:off x="9949869" y="6515874"/>
            <a:ext cx="7920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Asleep</a:t>
            </a:r>
          </a:p>
        </p:txBody>
      </p:sp>
    </p:spTree>
    <p:extLst>
      <p:ext uri="{BB962C8B-B14F-4D97-AF65-F5344CB8AC3E}">
        <p14:creationId xmlns:p14="http://schemas.microsoft.com/office/powerpoint/2010/main" val="27518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finally 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8A32A-65EC-4A33-A92F-D8FDDDC28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93" y="1772816"/>
            <a:ext cx="10652842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8448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6SSEL045 – Language Origins</a:t>
            </a:r>
            <a:b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 3</a:t>
            </a:r>
            <a:b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Nonhumans Using Human Language</a:t>
            </a:r>
            <a:endParaRPr lang="en-GB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2" descr="http://stancarey.files.wordpress.com/2011/07/gary-larson-far-side-cartoon-what-we-say-to-dogs-blah-blah-ginger.jpg">
            <a:extLst>
              <a:ext uri="{FF2B5EF4-FFF2-40B4-BE49-F238E27FC236}">
                <a16:creationId xmlns:a16="http://schemas.microsoft.com/office/drawing/2014/main" id="{DCC71837-8919-490E-B981-FD05A9C45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844825"/>
            <a:ext cx="4032448" cy="496787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F6CB35-60BA-4FC6-A2EA-B9F1F2E1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4837373"/>
            <a:ext cx="1894731" cy="1939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D53F0D-E60E-456C-A5C0-9BC8FBCCEB59}"/>
              </a:ext>
            </a:extLst>
          </p:cNvPr>
          <p:cNvSpPr txBox="1"/>
          <p:nvPr/>
        </p:nvSpPr>
        <p:spPr>
          <a:xfrm>
            <a:off x="9588387" y="4189833"/>
            <a:ext cx="254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C00000"/>
                </a:solidFill>
              </a:rPr>
              <a:t>Can they be as good at it as some humans?</a:t>
            </a:r>
          </a:p>
        </p:txBody>
      </p:sp>
    </p:spTree>
    <p:extLst>
      <p:ext uri="{BB962C8B-B14F-4D97-AF65-F5344CB8AC3E}">
        <p14:creationId xmlns:p14="http://schemas.microsoft.com/office/powerpoint/2010/main" val="118109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diogenemagazine.eu/home/images/stories/fotoarticoli/g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89" y="3087192"/>
            <a:ext cx="2808312" cy="26264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(1930-1933)</a:t>
            </a:r>
          </a:p>
        </p:txBody>
      </p:sp>
      <p:pic>
        <p:nvPicPr>
          <p:cNvPr id="17412" name="Picture 4" descr="http://academic.reed.edu/biology/courses/BIO342/2012_syllabus/2012_WEBSITES/yx_laughter/images/chimp-2-donald-en-gua-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24" y="332656"/>
            <a:ext cx="4139952" cy="2754536"/>
          </a:xfrm>
          <a:prstGeom prst="rect">
            <a:avLst/>
          </a:prstGeom>
          <a:noFill/>
        </p:spPr>
      </p:pic>
      <p:pic>
        <p:nvPicPr>
          <p:cNvPr id="5" name="Picture 21" descr="chimpandbab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52" y="3716338"/>
            <a:ext cx="27257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cdn.10dailythings.com/images/2011/05/Gua-Kellogg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14" y="0"/>
            <a:ext cx="532382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Viki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(1947-1954)</a:t>
            </a:r>
          </a:p>
        </p:txBody>
      </p:sp>
      <p:pic>
        <p:nvPicPr>
          <p:cNvPr id="16388" name="Picture 4" descr="http://imgc.artprintimages.com/images/art-print/mrs-keith-j-hayes-testing-viki-the-chimpanzee-s-imitative-abilities_i-G-60-6038-N2TB100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90" y="25719"/>
            <a:ext cx="5060040" cy="2827217"/>
          </a:xfrm>
          <a:prstGeom prst="rect">
            <a:avLst/>
          </a:prstGeom>
          <a:noFill/>
        </p:spPr>
      </p:pic>
      <p:pic>
        <p:nvPicPr>
          <p:cNvPr id="3" name="Picture 18" descr="Viki the chimpanzee lighting a cigarette for Dr. Keith J. Haye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37" y="3501008"/>
            <a:ext cx="3960439" cy="312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mgc.artprintimages.com/images/art-print/mrs-keith-j-hayes-watching-viki-the-chimpanzee-performing-tests-of-physical-and-mental-agility_i-G-60-6035-1WMB100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68278"/>
            <a:ext cx="3405264" cy="4536504"/>
          </a:xfrm>
          <a:prstGeom prst="rect">
            <a:avLst/>
          </a:prstGeom>
          <a:noFill/>
        </p:spPr>
      </p:pic>
      <p:pic>
        <p:nvPicPr>
          <p:cNvPr id="16392" name="Picture 8" descr="http://www.igs.net/%7Epballan/Munn71C4-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44" y="2708920"/>
            <a:ext cx="3303398" cy="407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http://www.nonhumanrightsproject.org/wp-content/uploads/2012/11/Washoe_the_chim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90" y="0"/>
            <a:ext cx="4532410" cy="32129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Washoe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(1965-2007)</a:t>
            </a:r>
          </a:p>
        </p:txBody>
      </p:sp>
      <p:pic>
        <p:nvPicPr>
          <p:cNvPr id="15364" name="Picture 4" descr="http://faculty.uncfsu.edu/tvancantfort/CultureandNonhumanPrimates/WashoeLoul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114675"/>
            <a:ext cx="4991100" cy="3743325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00" y="382103"/>
            <a:ext cx="4921564" cy="606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Sarah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(1959-2019)</a:t>
            </a:r>
          </a:p>
        </p:txBody>
      </p:sp>
      <p:pic>
        <p:nvPicPr>
          <p:cNvPr id="14338" name="Picture 2" descr="Sarah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2576"/>
            <a:ext cx="4617738" cy="3070797"/>
          </a:xfrm>
          <a:prstGeom prst="rect">
            <a:avLst/>
          </a:prstGeom>
          <a:noFill/>
        </p:spPr>
      </p:pic>
      <p:pic>
        <p:nvPicPr>
          <p:cNvPr id="14340" name="Picture 4" descr="http://www.bossert-bcs.de/biologie/evolmensch/Bilder/image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50" y="3091292"/>
            <a:ext cx="4935255" cy="3384800"/>
          </a:xfrm>
          <a:prstGeom prst="rect">
            <a:avLst/>
          </a:prstGeom>
          <a:noFill/>
        </p:spPr>
      </p:pic>
      <p:pic>
        <p:nvPicPr>
          <p:cNvPr id="14342" name="Picture 6" descr="http://link.springer.com/article/10.1007%2F978-1-4757-4512-2_8/lookinside/00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19" y="2576151"/>
            <a:ext cx="4794722" cy="426927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FDBD8-35DE-4AE2-AA8A-212EDD4A4D39}"/>
              </a:ext>
            </a:extLst>
          </p:cNvPr>
          <p:cNvSpPr txBox="1"/>
          <p:nvPr/>
        </p:nvSpPr>
        <p:spPr>
          <a:xfrm>
            <a:off x="1559496" y="6476092"/>
            <a:ext cx="583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Sarah take apple when/then Mary give chocolate [to] Sarah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18430-D6F1-4176-9113-EEF39607E9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91" y="12576"/>
            <a:ext cx="3839455" cy="256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Lucy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(1964-1988)</a:t>
            </a:r>
          </a:p>
        </p:txBody>
      </p:sp>
      <p:pic>
        <p:nvPicPr>
          <p:cNvPr id="12294" name="Picture 6" descr="http://www.fedbybirds.com/pics/lucychimp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8" y="3114674"/>
            <a:ext cx="3057525" cy="3743325"/>
          </a:xfrm>
          <a:prstGeom prst="rect">
            <a:avLst/>
          </a:prstGeom>
          <a:noFill/>
        </p:spPr>
      </p:pic>
      <p:pic>
        <p:nvPicPr>
          <p:cNvPr id="12290" name="Picture 2" descr="https://lh3.googleusercontent.com/-2KQgHcpamlg/TWhG80vnHLI/AAAAAAAAADQ/i6_5RgbxXII/s1600/lucy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05" y="3200"/>
            <a:ext cx="2394643" cy="3512144"/>
          </a:xfrm>
          <a:prstGeom prst="rect">
            <a:avLst/>
          </a:prstGeom>
          <a:noFill/>
        </p:spPr>
      </p:pic>
      <p:pic>
        <p:nvPicPr>
          <p:cNvPr id="3" name="Picture 2" descr="http://static.ddmcdn.com/gif/chimps-learn-language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61" y="2780928"/>
            <a:ext cx="3810000" cy="2562226"/>
          </a:xfrm>
          <a:prstGeom prst="rect">
            <a:avLst/>
          </a:prstGeom>
          <a:noFill/>
        </p:spPr>
      </p:pic>
      <p:pic>
        <p:nvPicPr>
          <p:cNvPr id="12296" name="Picture 8" descr="http://imgc.artprintimages.com/images/art-print/nina-leen-dr-roger-fouts-attempting-to-teach-lucy-the-chimpanzee-american-sign-language_i-G-38-3803-DQLIF00Z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857"/>
            <a:ext cx="4221494" cy="3168352"/>
          </a:xfrm>
          <a:prstGeom prst="rect">
            <a:avLst/>
          </a:prstGeom>
          <a:noFill/>
        </p:spPr>
      </p:pic>
      <p:pic>
        <p:nvPicPr>
          <p:cNvPr id="12292" name="Picture 4" descr="http://t3.gstatic.com/images?q=tbn:ANd9GcR8mq8Q_sIySWZEq-ZezohssdPHvJ2E-oLF6yXKLk0cj63mq40u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3894"/>
            <a:ext cx="3457417" cy="423291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E9535-DFAA-42C6-B6B8-BCFA751FFF89}"/>
              </a:ext>
            </a:extLst>
          </p:cNvPr>
          <p:cNvSpPr txBox="1"/>
          <p:nvPr/>
        </p:nvSpPr>
        <p:spPr>
          <a:xfrm>
            <a:off x="8760296" y="6334780"/>
            <a:ext cx="345741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Lucy &amp; Janis hug on Baboon Island, Gambia, in 1986 – one year before Lucy’s death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F2232-25B4-4ABB-8386-6476219CDC31}"/>
              </a:ext>
            </a:extLst>
          </p:cNvPr>
          <p:cNvSpPr txBox="1"/>
          <p:nvPr/>
        </p:nvSpPr>
        <p:spPr>
          <a:xfrm>
            <a:off x="1809304" y="3180376"/>
            <a:ext cx="239464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Lucy as baby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440000" cy="6858001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Lana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(1970-2016)</a:t>
            </a:r>
          </a:p>
        </p:txBody>
      </p:sp>
      <p:pic>
        <p:nvPicPr>
          <p:cNvPr id="10242" name="Picture 2" descr="http://www2.gsu.edu/%7Ewwwlrc/Media/Images/LAC/lexk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5448" r="3305" b="4203"/>
          <a:stretch/>
        </p:blipFill>
        <p:spPr bwMode="auto">
          <a:xfrm>
            <a:off x="5711953" y="692696"/>
            <a:ext cx="6470672" cy="3312368"/>
          </a:xfrm>
          <a:prstGeom prst="rect">
            <a:avLst/>
          </a:prstGeom>
          <a:noFill/>
        </p:spPr>
      </p:pic>
      <p:pic>
        <p:nvPicPr>
          <p:cNvPr id="10244" name="Picture 4" descr="http://people.exeter.ac.uk/bosthaus/Lecture/images/lan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8670"/>
            <a:ext cx="4599421" cy="3039618"/>
          </a:xfrm>
          <a:prstGeom prst="rect">
            <a:avLst/>
          </a:prstGeom>
          <a:noFill/>
        </p:spPr>
      </p:pic>
      <p:pic>
        <p:nvPicPr>
          <p:cNvPr id="10246" name="Picture 6" descr="http://www.mjberan.com/Lana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18795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Sherman &amp; Austin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(1973-2018)   (1974-1996)</a:t>
            </a:r>
          </a:p>
        </p:txBody>
      </p:sp>
      <p:pic>
        <p:nvPicPr>
          <p:cNvPr id="9218" name="Picture 2" descr="http://www2.gsu.edu/%7Ewwwlrc/Media/Images/LAC/shermaust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51" y="2420889"/>
            <a:ext cx="5916149" cy="4437112"/>
          </a:xfrm>
          <a:prstGeom prst="rect">
            <a:avLst/>
          </a:prstGeom>
          <a:noFill/>
        </p:spPr>
      </p:pic>
      <p:pic>
        <p:nvPicPr>
          <p:cNvPr id="9220" name="Picture 4" descr="http://www.iowaprimatelearning.org/media/cms/Sherman__Austin_32C5D9A01D4D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374"/>
            <a:ext cx="4788518" cy="478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324</Words>
  <Application>Microsoft Office PowerPoint</Application>
  <PresentationFormat>Widescreen</PresentationFormat>
  <Paragraphs>55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2020 BA ELL  Poster Competition</vt:lpstr>
      <vt:lpstr>6SSEL045 – Language Origins Lecture 3 Nonhumans Using Human Language</vt:lpstr>
      <vt:lpstr>Gua (1930-1933)</vt:lpstr>
      <vt:lpstr>Viki (1947-1954)</vt:lpstr>
      <vt:lpstr>Washoe (1965-2007)</vt:lpstr>
      <vt:lpstr>Sarah (1959-2019)</vt:lpstr>
      <vt:lpstr>Lucy (1964-1988)</vt:lpstr>
      <vt:lpstr>Lana (1970-2016)</vt:lpstr>
      <vt:lpstr>Sherman &amp; Austin (1973-2018)   (1974-1996)</vt:lpstr>
      <vt:lpstr>Nim Chimpsky (1973-2000)</vt:lpstr>
      <vt:lpstr>Loulis (1978-)</vt:lpstr>
      <vt:lpstr>Kanzi (1980-)</vt:lpstr>
      <vt:lpstr>Koko (1971-2018)</vt:lpstr>
      <vt:lpstr>Chantek (1977-2017)</vt:lpstr>
      <vt:lpstr>Alex (1976-2007)</vt:lpstr>
      <vt:lpstr>Rico &amp; Chaser (1994-2008)   (2004-2019)</vt:lpstr>
      <vt:lpstr>Dolphins</vt:lpstr>
      <vt:lpstr>What does this tell us about language?</vt:lpstr>
      <vt:lpstr>And finally ...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Psycholinguistics and the -isms</dc:title>
  <dc:creator>Martin Edwardes</dc:creator>
  <cp:lastModifiedBy>Martin Edwardes</cp:lastModifiedBy>
  <cp:revision>203</cp:revision>
  <dcterms:created xsi:type="dcterms:W3CDTF">2013-07-15T11:34:14Z</dcterms:created>
  <dcterms:modified xsi:type="dcterms:W3CDTF">2020-01-27T18:27:14Z</dcterms:modified>
</cp:coreProperties>
</file>