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79" r:id="rId4"/>
    <p:sldId id="280" r:id="rId5"/>
    <p:sldId id="277" r:id="rId6"/>
    <p:sldId id="278" r:id="rId7"/>
    <p:sldId id="274" r:id="rId8"/>
    <p:sldId id="272" r:id="rId9"/>
    <p:sldId id="273"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660"/>
  </p:normalViewPr>
  <p:slideViewPr>
    <p:cSldViewPr>
      <p:cViewPr varScale="1">
        <p:scale>
          <a:sx n="100" d="100"/>
          <a:sy n="100" d="100"/>
        </p:scale>
        <p:origin x="102" y="18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3C654-FD8D-4835-9383-8137D1145EF8}" type="datetimeFigureOut">
              <a:rPr lang="en-GB" smtClean="0"/>
              <a:t>02/02/2020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3BBD1-74C1-490B-B804-31E1F701FAD9}" type="slidenum">
              <a:rPr lang="en-GB" smtClean="0"/>
              <a:t>‹#›</a:t>
            </a:fld>
            <a:endParaRPr lang="en-GB"/>
          </a:p>
        </p:txBody>
      </p:sp>
    </p:spTree>
    <p:extLst>
      <p:ext uri="{BB962C8B-B14F-4D97-AF65-F5344CB8AC3E}">
        <p14:creationId xmlns:p14="http://schemas.microsoft.com/office/powerpoint/2010/main" val="208842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D3BBD1-74C1-490B-B804-31E1F701FAD9}" type="slidenum">
              <a:rPr lang="en-GB" smtClean="0"/>
              <a:t>9</a:t>
            </a:fld>
            <a:endParaRPr lang="en-GB"/>
          </a:p>
        </p:txBody>
      </p:sp>
    </p:spTree>
    <p:extLst>
      <p:ext uri="{BB962C8B-B14F-4D97-AF65-F5344CB8AC3E}">
        <p14:creationId xmlns:p14="http://schemas.microsoft.com/office/powerpoint/2010/main" val="265542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5FB12-BE0D-43CE-A139-F31923BBE6CE}" type="datetimeFigureOut">
              <a:rPr lang="en-GB" smtClean="0"/>
              <a:pPr/>
              <a:t>02/02/2020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B08CD7-5A4E-427F-A646-6581E9CDF2D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CC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FB12-BE0D-43CE-A139-F31923BBE6CE}" type="datetimeFigureOut">
              <a:rPr lang="en-GB" smtClean="0"/>
              <a:pPr/>
              <a:t>02/02/2020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08CD7-5A4E-427F-A646-6581E9CDF2D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12192000" cy="2132856"/>
          </a:xfrm>
        </p:spPr>
        <p:txBody>
          <a:bodyPr>
            <a:normAutofit/>
          </a:bodyPr>
          <a:lstStyle/>
          <a:p>
            <a:pPr>
              <a:defRPr/>
            </a:pPr>
            <a:r>
              <a:rPr lang="en-GB" sz="2700" b="1" dirty="0">
                <a:solidFill>
                  <a:srgbClr val="0070C0"/>
                </a:solidFill>
                <a:effectLst>
                  <a:outerShdw blurRad="38100" dist="38100" dir="2700000" algn="tl">
                    <a:srgbClr val="000000">
                      <a:alpha val="43137"/>
                    </a:srgbClr>
                  </a:outerShdw>
                </a:effectLst>
              </a:rPr>
              <a:t>6SSEL045 – Language Origins</a:t>
            </a:r>
            <a:br>
              <a:rPr lang="en-GB" sz="4800" b="1" dirty="0">
                <a:solidFill>
                  <a:srgbClr val="0070C0"/>
                </a:solidFill>
                <a:effectLst>
                  <a:outerShdw blurRad="38100" dist="38100" dir="2700000" algn="tl">
                    <a:srgbClr val="000000">
                      <a:alpha val="43137"/>
                    </a:srgbClr>
                  </a:outerShdw>
                </a:effectLst>
              </a:rPr>
            </a:br>
            <a:r>
              <a:rPr lang="en-GB" sz="4800" b="1" dirty="0">
                <a:solidFill>
                  <a:srgbClr val="0070C0"/>
                </a:solidFill>
                <a:effectLst>
                  <a:outerShdw blurRad="38100" dist="38100" dir="2700000" algn="tl">
                    <a:srgbClr val="000000">
                      <a:alpha val="43137"/>
                    </a:srgbClr>
                  </a:outerShdw>
                </a:effectLst>
              </a:rPr>
              <a:t>Lecture 4</a:t>
            </a:r>
            <a:br>
              <a:rPr lang="en-GB" sz="4800" b="1" dirty="0">
                <a:solidFill>
                  <a:srgbClr val="0070C0"/>
                </a:solidFill>
                <a:effectLst>
                  <a:outerShdw blurRad="38100" dist="38100" dir="2700000" algn="tl">
                    <a:srgbClr val="000000">
                      <a:alpha val="43137"/>
                    </a:srgbClr>
                  </a:outerShdw>
                </a:effectLst>
              </a:rPr>
            </a:br>
            <a:r>
              <a:rPr lang="en-GB" sz="4800" b="1" dirty="0">
                <a:solidFill>
                  <a:srgbClr val="0070C0"/>
                </a:solidFill>
                <a:effectLst>
                  <a:outerShdw blurRad="38100" dist="38100" dir="2700000" algn="tl">
                    <a:srgbClr val="000000">
                      <a:alpha val="43137"/>
                    </a:srgbClr>
                  </a:outerShdw>
                </a:effectLst>
              </a:rPr>
              <a:t>How Human Children Acquire Language</a:t>
            </a:r>
            <a:endParaRPr lang="en-GB" sz="4800" b="1" dirty="0">
              <a:solidFill>
                <a:schemeClr val="accent4">
                  <a:lumMod val="50000"/>
                </a:schemeClr>
              </a:solidFill>
              <a:latin typeface="Cambria" pitchFamily="18" charset="0"/>
            </a:endParaRPr>
          </a:p>
        </p:txBody>
      </p:sp>
      <p:pic>
        <p:nvPicPr>
          <p:cNvPr id="4" name="Picture 2" descr="http://www.dkimages.com/discover/previews/891/45047107.JPG"/>
          <p:cNvPicPr>
            <a:picLocks noChangeAspect="1" noChangeArrowheads="1"/>
          </p:cNvPicPr>
          <p:nvPr/>
        </p:nvPicPr>
        <p:blipFill>
          <a:blip r:embed="rId2" cstate="print"/>
          <a:srcRect/>
          <a:stretch>
            <a:fillRect/>
          </a:stretch>
        </p:blipFill>
        <p:spPr bwMode="auto">
          <a:xfrm>
            <a:off x="2891644" y="2132856"/>
            <a:ext cx="6408712" cy="453294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731DD1-7B0B-4CB5-A5B6-EA7A30CEB55E}"/>
              </a:ext>
            </a:extLst>
          </p:cNvPr>
          <p:cNvSpPr txBox="1">
            <a:spLocks/>
          </p:cNvSpPr>
          <p:nvPr/>
        </p:nvSpPr>
        <p:spPr>
          <a:xfrm>
            <a:off x="0" y="0"/>
            <a:ext cx="1440000" cy="6858000"/>
          </a:xfrm>
          <a:prstGeom prst="rect">
            <a:avLst/>
          </a:prstGeom>
          <a:ln w="38100">
            <a:solidFill>
              <a:srgbClr val="00B0F0"/>
            </a:solidFill>
            <a:prstDash val="sys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0070C0"/>
                </a:solidFill>
                <a:effectLst>
                  <a:outerShdw blurRad="38100" dist="38100" dir="2700000" algn="tl">
                    <a:srgbClr val="000000">
                      <a:alpha val="43137"/>
                    </a:srgbClr>
                  </a:outerShdw>
                </a:effectLst>
                <a:latin typeface="+mn-lt"/>
              </a:rPr>
              <a:t>And finally …</a:t>
            </a:r>
          </a:p>
        </p:txBody>
      </p:sp>
      <p:pic>
        <p:nvPicPr>
          <p:cNvPr id="5" name="Picture 4">
            <a:extLst>
              <a:ext uri="{FF2B5EF4-FFF2-40B4-BE49-F238E27FC236}">
                <a16:creationId xmlns:a16="http://schemas.microsoft.com/office/drawing/2014/main" id="{7F23DE97-F4E2-4660-9D63-F7D0F8404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348" y="1845000"/>
            <a:ext cx="10678652" cy="316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31757D-6D1C-4806-9B8A-476E9C367290}"/>
              </a:ext>
            </a:extLst>
          </p:cNvPr>
          <p:cNvSpPr txBox="1">
            <a:spLocks/>
          </p:cNvSpPr>
          <p:nvPr/>
        </p:nvSpPr>
        <p:spPr>
          <a:xfrm>
            <a:off x="0" y="0"/>
            <a:ext cx="1440000" cy="6858000"/>
          </a:xfrm>
          <a:prstGeom prst="rect">
            <a:avLst/>
          </a:prstGeom>
          <a:ln w="38100">
            <a:solidFill>
              <a:srgbClr val="00B0F0"/>
            </a:solidFill>
            <a:prstDash val="sys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effectLst>
                  <a:outerShdw blurRad="38100" dist="38100" dir="2700000" algn="tl">
                    <a:srgbClr val="000000">
                      <a:alpha val="43137"/>
                    </a:srgbClr>
                  </a:outerShdw>
                </a:effectLst>
                <a:latin typeface="+mn-lt"/>
              </a:rPr>
              <a:t>Linguistics problem 1:</a:t>
            </a:r>
          </a:p>
          <a:p>
            <a:r>
              <a:rPr lang="en-US" sz="4000" b="1" dirty="0">
                <a:solidFill>
                  <a:srgbClr val="0070C0"/>
                </a:solidFill>
                <a:effectLst>
                  <a:outerShdw blurRad="38100" dist="38100" dir="2700000" algn="tl">
                    <a:srgbClr val="000000">
                      <a:alpha val="43137"/>
                    </a:srgbClr>
                  </a:outerShdw>
                </a:effectLst>
                <a:latin typeface="+mn-lt"/>
              </a:rPr>
              <a:t>Innate or Learned?</a:t>
            </a:r>
            <a:endParaRPr lang="en-GB" sz="4000" b="1" dirty="0">
              <a:solidFill>
                <a:srgbClr val="0070C0"/>
              </a:solidFill>
              <a:effectLst>
                <a:outerShdw blurRad="38100" dist="38100" dir="2700000" algn="tl">
                  <a:srgbClr val="000000">
                    <a:alpha val="43137"/>
                  </a:srgbClr>
                </a:outerShdw>
              </a:effectLst>
              <a:latin typeface="+mn-lt"/>
            </a:endParaRPr>
          </a:p>
        </p:txBody>
      </p:sp>
      <p:graphicFrame>
        <p:nvGraphicFramePr>
          <p:cNvPr id="7" name="Table 6">
            <a:extLst>
              <a:ext uri="{FF2B5EF4-FFF2-40B4-BE49-F238E27FC236}">
                <a16:creationId xmlns:a16="http://schemas.microsoft.com/office/drawing/2014/main" id="{8ADA3505-88C6-437A-8DEF-A5B73CFC6FEF}"/>
              </a:ext>
            </a:extLst>
          </p:cNvPr>
          <p:cNvGraphicFramePr>
            <a:graphicFrameLocks noGrp="1"/>
          </p:cNvGraphicFramePr>
          <p:nvPr>
            <p:extLst>
              <p:ext uri="{D42A27DB-BD31-4B8C-83A1-F6EECF244321}">
                <p14:modId xmlns:p14="http://schemas.microsoft.com/office/powerpoint/2010/main" val="3463120488"/>
              </p:ext>
            </p:extLst>
          </p:nvPr>
        </p:nvGraphicFramePr>
        <p:xfrm>
          <a:off x="1487489" y="0"/>
          <a:ext cx="10704511" cy="6881840"/>
        </p:xfrm>
        <a:graphic>
          <a:graphicData uri="http://schemas.openxmlformats.org/drawingml/2006/table">
            <a:tbl>
              <a:tblPr firstRow="1" bandRow="1">
                <a:tableStyleId>{5C22544A-7EE6-4342-B048-85BDC9FD1C3A}</a:tableStyleId>
              </a:tblPr>
              <a:tblGrid>
                <a:gridCol w="1050939">
                  <a:extLst>
                    <a:ext uri="{9D8B030D-6E8A-4147-A177-3AD203B41FA5}">
                      <a16:colId xmlns:a16="http://schemas.microsoft.com/office/drawing/2014/main" val="2888510836"/>
                    </a:ext>
                  </a:extLst>
                </a:gridCol>
                <a:gridCol w="4444777">
                  <a:extLst>
                    <a:ext uri="{9D8B030D-6E8A-4147-A177-3AD203B41FA5}">
                      <a16:colId xmlns:a16="http://schemas.microsoft.com/office/drawing/2014/main" val="3206366297"/>
                    </a:ext>
                  </a:extLst>
                </a:gridCol>
                <a:gridCol w="5208795">
                  <a:extLst>
                    <a:ext uri="{9D8B030D-6E8A-4147-A177-3AD203B41FA5}">
                      <a16:colId xmlns:a16="http://schemas.microsoft.com/office/drawing/2014/main" val="2576161517"/>
                    </a:ext>
                  </a:extLst>
                </a:gridCol>
              </a:tblGrid>
              <a:tr h="370840">
                <a:tc>
                  <a:txBody>
                    <a:bodyPr/>
                    <a:lstStyle/>
                    <a:p>
                      <a:endParaRPr lang="en-GB" sz="2000" b="1" dirty="0">
                        <a:solidFill>
                          <a:srgbClr val="008000"/>
                        </a:solidFill>
                      </a:endParaRPr>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600" b="1" dirty="0">
                          <a:solidFill>
                            <a:schemeClr val="bg1"/>
                          </a:solidFill>
                        </a:rPr>
                        <a:t>Nativist Approach</a:t>
                      </a:r>
                    </a:p>
                    <a:p>
                      <a:pPr algn="ctr"/>
                      <a:r>
                        <a:rPr lang="en-GB" sz="1600" b="1" dirty="0">
                          <a:solidFill>
                            <a:schemeClr val="bg1"/>
                          </a:solidFill>
                        </a:rPr>
                        <a:t>to Explaining Language Acquisition</a:t>
                      </a:r>
                      <a:endParaRPr lang="en-GB" sz="1600" dirty="0"/>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600" b="1" dirty="0">
                          <a:solidFill>
                            <a:schemeClr val="bg1"/>
                          </a:solidFill>
                        </a:rPr>
                        <a:t>Social-Communicative Approach</a:t>
                      </a:r>
                    </a:p>
                    <a:p>
                      <a:pPr algn="ctr"/>
                      <a:r>
                        <a:rPr lang="en-GB" sz="1600" b="1" dirty="0">
                          <a:solidFill>
                            <a:schemeClr val="bg1"/>
                          </a:solidFill>
                        </a:rPr>
                        <a:t>to Explaining Language Acquisition</a:t>
                      </a:r>
                    </a:p>
                  </a:txBody>
                  <a:tcPr marT="0" marB="3600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40063896"/>
                  </a:ext>
                </a:extLst>
              </a:tr>
              <a:tr h="370840">
                <a:tc>
                  <a:txBody>
                    <a:bodyPr/>
                    <a:lstStyle/>
                    <a:p>
                      <a:r>
                        <a:rPr lang="en-GB" sz="2000" b="1" dirty="0">
                          <a:solidFill>
                            <a:srgbClr val="008000"/>
                          </a:solidFill>
                        </a:rPr>
                        <a:t>Easy to explain</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600" dirty="0"/>
                        <a:t>Language is mostly innate.</a:t>
                      </a:r>
                    </a:p>
                    <a:p>
                      <a:pPr algn="ctr"/>
                      <a:r>
                        <a:rPr lang="en-GB" sz="1600" dirty="0"/>
                        <a:t>Language is modular and specialised.</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600" dirty="0"/>
                        <a:t>Language uses the same mechanisms as other cognition.</a:t>
                      </a:r>
                    </a:p>
                    <a:p>
                      <a:pPr algn="ctr"/>
                      <a:r>
                        <a:rPr lang="en-GB" sz="1600" dirty="0"/>
                        <a:t>Language evolved from existing communication systems.</a:t>
                      </a:r>
                    </a:p>
                    <a:p>
                      <a:pPr algn="ctr"/>
                      <a:r>
                        <a:rPr lang="en-GB" sz="1600" dirty="0"/>
                        <a:t>Language evolved to enable complex communication.</a:t>
                      </a:r>
                    </a:p>
                  </a:txBody>
                  <a:tcPr marT="0" marB="3600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11054701"/>
                  </a:ext>
                </a:extLst>
              </a:tr>
              <a:tr h="370840">
                <a:tc>
                  <a:txBody>
                    <a:bodyPr/>
                    <a:lstStyle/>
                    <a:p>
                      <a:r>
                        <a:rPr lang="en-GB" sz="2000" b="1" dirty="0">
                          <a:solidFill>
                            <a:srgbClr val="008000"/>
                          </a:solidFill>
                        </a:rPr>
                        <a:t>Hard to explain</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solidFill>
                            <a:srgbClr val="FF0000"/>
                          </a:solidFill>
                        </a:rPr>
                        <a:t>How does language interface with other cognition?</a:t>
                      </a:r>
                    </a:p>
                    <a:p>
                      <a:pPr algn="ctr"/>
                      <a:r>
                        <a:rPr lang="en-GB" sz="1600" dirty="0">
                          <a:solidFill>
                            <a:srgbClr val="FF0000"/>
                          </a:solidFill>
                        </a:rPr>
                        <a:t>How did the specialist modules evolve?</a:t>
                      </a:r>
                    </a:p>
                    <a:p>
                      <a:pPr algn="ctr"/>
                      <a:r>
                        <a:rPr lang="en-GB" sz="1600" dirty="0">
                          <a:solidFill>
                            <a:srgbClr val="FF0000"/>
                          </a:solidFill>
                        </a:rPr>
                        <a:t>What evolutionary need did language satisfy?</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solidFill>
                            <a:srgbClr val="FF0000"/>
                          </a:solidFill>
                        </a:rPr>
                        <a:t>How does a child differentiate language from other events?</a:t>
                      </a:r>
                    </a:p>
                    <a:p>
                      <a:pPr algn="ctr"/>
                      <a:r>
                        <a:rPr lang="en-GB" sz="1600" dirty="0">
                          <a:solidFill>
                            <a:srgbClr val="FF0000"/>
                          </a:solidFill>
                        </a:rPr>
                        <a:t>How do the language systems in the brain work together?</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8248353"/>
                  </a:ext>
                </a:extLst>
              </a:tr>
              <a:tr h="370840">
                <a:tc>
                  <a:txBody>
                    <a:bodyPr/>
                    <a:lstStyle/>
                    <a:p>
                      <a:endParaRPr lang="en-GB" sz="2000" b="1" dirty="0">
                        <a:solidFill>
                          <a:schemeClr val="bg1"/>
                        </a:solidFill>
                      </a:endParaRP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600" b="1" dirty="0">
                          <a:solidFill>
                            <a:schemeClr val="bg1"/>
                          </a:solidFill>
                        </a:rPr>
                        <a:t>Nativist Approach</a:t>
                      </a:r>
                    </a:p>
                    <a:p>
                      <a:pPr algn="ctr"/>
                      <a:r>
                        <a:rPr lang="en-GB" sz="1600" b="1" dirty="0">
                          <a:solidFill>
                            <a:schemeClr val="bg1"/>
                          </a:solidFill>
                        </a:rPr>
                        <a:t>to Language Origins</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600" b="1" dirty="0">
                          <a:solidFill>
                            <a:schemeClr val="bg1"/>
                          </a:solidFill>
                        </a:rPr>
                        <a:t>Social-Communicative Approach</a:t>
                      </a:r>
                    </a:p>
                    <a:p>
                      <a:pPr algn="ctr"/>
                      <a:r>
                        <a:rPr lang="en-GB" sz="1600" b="1" dirty="0">
                          <a:solidFill>
                            <a:schemeClr val="bg1"/>
                          </a:solidFill>
                        </a:rPr>
                        <a:t>to Language Origins</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84972950"/>
                  </a:ext>
                </a:extLst>
              </a:tr>
              <a:tr h="370840">
                <a:tc>
                  <a:txBody>
                    <a:bodyPr/>
                    <a:lstStyle/>
                    <a:p>
                      <a:r>
                        <a:rPr lang="en-GB" sz="2000" b="1" dirty="0">
                          <a:solidFill>
                            <a:srgbClr val="008000"/>
                          </a:solidFill>
                        </a:rPr>
                        <a:t>What</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Language is a monolithic cognitive system which is independent of all other cognitive and communicative systems. Its communicative use is incidental.</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Language is a </a:t>
                      </a:r>
                      <a:r>
                        <a:rPr lang="en-GB" sz="1600" kern="1200" dirty="0">
                          <a:solidFill>
                            <a:schemeClr val="dk1"/>
                          </a:solidFill>
                          <a:effectLst/>
                          <a:latin typeface="+mn-lt"/>
                          <a:ea typeface="+mn-ea"/>
                          <a:cs typeface="+mn-cs"/>
                        </a:rPr>
                        <a:t>communicative tool </a:t>
                      </a:r>
                      <a:r>
                        <a:rPr lang="en-GB" sz="1600" dirty="0"/>
                        <a:t>which is segmented, differentiated and hierarchical, and which can be recursive. It is the product of a series of evolutionary events in cognition, communication and socialisation.</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6237868"/>
                  </a:ext>
                </a:extLst>
              </a:tr>
              <a:tr h="370840">
                <a:tc>
                  <a:txBody>
                    <a:bodyPr/>
                    <a:lstStyle/>
                    <a:p>
                      <a:r>
                        <a:rPr lang="en-GB" sz="2000" b="1" dirty="0">
                          <a:solidFill>
                            <a:srgbClr val="008000"/>
                          </a:solidFill>
                        </a:rPr>
                        <a:t>How</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As a single genetic mutation gave early humans the capacity for recursive cognition (Chomsky’s MERGE). Once evolved, it was so useful that language-users quickly replaced non-language-users in the population.</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As a series of genetic changes, each of which met a particular cognitive or communicative need.</a:t>
                      </a:r>
                    </a:p>
                    <a:p>
                      <a:pPr algn="ctr"/>
                      <a:r>
                        <a:rPr lang="en-GB" sz="1600" b="1" i="1" dirty="0"/>
                        <a:t>PLUS</a:t>
                      </a:r>
                    </a:p>
                    <a:p>
                      <a:pPr algn="ctr"/>
                      <a:r>
                        <a:rPr lang="en-GB" sz="1600" dirty="0"/>
                        <a:t>As a response to an increasingly sophisticated socialisation and enculturation.</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2005178"/>
                  </a:ext>
                </a:extLst>
              </a:tr>
              <a:tr h="370840">
                <a:tc>
                  <a:txBody>
                    <a:bodyPr/>
                    <a:lstStyle/>
                    <a:p>
                      <a:r>
                        <a:rPr lang="en-GB" sz="2000" b="1" dirty="0">
                          <a:solidFill>
                            <a:srgbClr val="008000"/>
                          </a:solidFill>
                        </a:rPr>
                        <a:t>Why</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The mutation was random, so there is no reason why.</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Because evolutionary pressures favoured co-operative and communicative traits in the population.</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9753015"/>
                  </a:ext>
                </a:extLst>
              </a:tr>
              <a:tr h="370840">
                <a:tc>
                  <a:txBody>
                    <a:bodyPr/>
                    <a:lstStyle/>
                    <a:p>
                      <a:r>
                        <a:rPr lang="en-GB" sz="2000" b="1" dirty="0">
                          <a:solidFill>
                            <a:srgbClr val="008000"/>
                          </a:solidFill>
                        </a:rPr>
                        <a:t>When</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As a single event between 150kya and 40kya.</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As a continuing process between 1mya(?) and today.</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9862902"/>
                  </a:ext>
                </a:extLst>
              </a:tr>
              <a:tr h="370840">
                <a:tc>
                  <a:txBody>
                    <a:bodyPr/>
                    <a:lstStyle/>
                    <a:p>
                      <a:r>
                        <a:rPr lang="en-GB" sz="2000" b="1" dirty="0">
                          <a:solidFill>
                            <a:srgbClr val="008000"/>
                          </a:solidFill>
                        </a:rPr>
                        <a:t>Where</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Unknown.</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Initially Africa.</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3467387"/>
                  </a:ext>
                </a:extLst>
              </a:tr>
              <a:tr h="370840">
                <a:tc>
                  <a:txBody>
                    <a:bodyPr/>
                    <a:lstStyle/>
                    <a:p>
                      <a:r>
                        <a:rPr lang="en-GB" sz="2000" b="1" dirty="0">
                          <a:solidFill>
                            <a:srgbClr val="008000"/>
                          </a:solidFill>
                        </a:rPr>
                        <a:t>Who</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Later Homo sapiens.</a:t>
                      </a:r>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err="1"/>
                        <a:t>H.heidelbergensis</a:t>
                      </a:r>
                      <a:r>
                        <a:rPr lang="en-US" sz="1600" dirty="0"/>
                        <a:t> likely first to use protolanguage, so it was genetically available to descendent species, and possibly culturally available to co-existing species.</a:t>
                      </a:r>
                      <a:endParaRPr lang="en-GB" sz="1600" dirty="0"/>
                    </a:p>
                  </a:txBody>
                  <a:tcPr marT="0" marB="3600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164037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1800" decel="100000" fill="hold"/>
                                        <p:tgtEl>
                                          <p:spTgt spid="7"/>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31757D-6D1C-4806-9B8A-476E9C367290}"/>
              </a:ext>
            </a:extLst>
          </p:cNvPr>
          <p:cNvSpPr txBox="1">
            <a:spLocks/>
          </p:cNvSpPr>
          <p:nvPr/>
        </p:nvSpPr>
        <p:spPr>
          <a:xfrm>
            <a:off x="0" y="0"/>
            <a:ext cx="1440000" cy="6858000"/>
          </a:xfrm>
          <a:prstGeom prst="rect">
            <a:avLst/>
          </a:prstGeom>
          <a:ln w="38100">
            <a:solidFill>
              <a:srgbClr val="00B0F0"/>
            </a:solidFill>
            <a:prstDash val="sys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effectLst>
                  <a:outerShdw blurRad="38100" dist="38100" dir="2700000" algn="tl">
                    <a:srgbClr val="000000">
                      <a:alpha val="43137"/>
                    </a:srgbClr>
                  </a:outerShdw>
                </a:effectLst>
                <a:latin typeface="+mn-lt"/>
              </a:rPr>
              <a:t>Linguistics problem 2:</a:t>
            </a:r>
          </a:p>
          <a:p>
            <a:r>
              <a:rPr lang="en-US" sz="4000" b="1" dirty="0">
                <a:solidFill>
                  <a:srgbClr val="0070C0"/>
                </a:solidFill>
                <a:effectLst>
                  <a:outerShdw blurRad="38100" dist="38100" dir="2700000" algn="tl">
                    <a:srgbClr val="000000">
                      <a:alpha val="43137"/>
                    </a:srgbClr>
                  </a:outerShdw>
                </a:effectLst>
                <a:latin typeface="+mn-lt"/>
              </a:rPr>
              <a:t>Prefigured or Unique?</a:t>
            </a:r>
            <a:endParaRPr lang="en-GB" sz="4000" b="1" dirty="0">
              <a:solidFill>
                <a:srgbClr val="0070C0"/>
              </a:solidFill>
              <a:effectLst>
                <a:outerShdw blurRad="38100" dist="38100" dir="2700000" algn="tl">
                  <a:srgbClr val="000000">
                    <a:alpha val="43137"/>
                  </a:srgbClr>
                </a:outerShdw>
              </a:effectLst>
              <a:latin typeface="+mn-lt"/>
            </a:endParaRPr>
          </a:p>
        </p:txBody>
      </p:sp>
      <p:pic>
        <p:nvPicPr>
          <p:cNvPr id="3" name="Picture 2">
            <a:extLst>
              <a:ext uri="{FF2B5EF4-FFF2-40B4-BE49-F238E27FC236}">
                <a16:creationId xmlns:a16="http://schemas.microsoft.com/office/drawing/2014/main" id="{D61FF21D-DE3F-4BFD-BDA8-E13D559B3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0"/>
            <a:ext cx="9704717" cy="6858000"/>
          </a:xfrm>
          <a:prstGeom prst="rect">
            <a:avLst/>
          </a:prstGeom>
        </p:spPr>
      </p:pic>
    </p:spTree>
    <p:extLst>
      <p:ext uri="{BB962C8B-B14F-4D97-AF65-F5344CB8AC3E}">
        <p14:creationId xmlns:p14="http://schemas.microsoft.com/office/powerpoint/2010/main" val="299173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1800" decel="100000" fill="hold"/>
                                        <p:tgtEl>
                                          <p:spTgt spid="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31757D-6D1C-4806-9B8A-476E9C367290}"/>
              </a:ext>
            </a:extLst>
          </p:cNvPr>
          <p:cNvSpPr txBox="1">
            <a:spLocks/>
          </p:cNvSpPr>
          <p:nvPr/>
        </p:nvSpPr>
        <p:spPr>
          <a:xfrm>
            <a:off x="0" y="0"/>
            <a:ext cx="1440000" cy="6858000"/>
          </a:xfrm>
          <a:prstGeom prst="rect">
            <a:avLst/>
          </a:prstGeom>
          <a:ln w="38100">
            <a:solidFill>
              <a:srgbClr val="00B0F0"/>
            </a:solidFill>
            <a:prstDash val="sys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effectLst>
                  <a:outerShdw blurRad="38100" dist="38100" dir="2700000" algn="tl">
                    <a:srgbClr val="000000">
                      <a:alpha val="43137"/>
                    </a:srgbClr>
                  </a:outerShdw>
                </a:effectLst>
                <a:latin typeface="+mn-lt"/>
              </a:rPr>
              <a:t>Linguistics problem 3:</a:t>
            </a:r>
          </a:p>
          <a:p>
            <a:r>
              <a:rPr lang="en-US" sz="4000" b="1" dirty="0">
                <a:solidFill>
                  <a:srgbClr val="0070C0"/>
                </a:solidFill>
                <a:effectLst>
                  <a:outerShdw blurRad="38100" dist="38100" dir="2700000" algn="tl">
                    <a:srgbClr val="000000">
                      <a:alpha val="43137"/>
                    </a:srgbClr>
                  </a:outerShdw>
                </a:effectLst>
                <a:latin typeface="+mn-lt"/>
              </a:rPr>
              <a:t>Thinking or Communicating?</a:t>
            </a:r>
            <a:endParaRPr lang="en-GB" sz="4000" b="1" dirty="0">
              <a:solidFill>
                <a:srgbClr val="0070C0"/>
              </a:solidFill>
              <a:effectLst>
                <a:outerShdw blurRad="38100" dist="38100" dir="2700000" algn="tl">
                  <a:srgbClr val="000000">
                    <a:alpha val="43137"/>
                  </a:srgbClr>
                </a:outerShdw>
              </a:effectLst>
              <a:latin typeface="+mn-lt"/>
            </a:endParaRPr>
          </a:p>
        </p:txBody>
      </p:sp>
      <p:pic>
        <p:nvPicPr>
          <p:cNvPr id="3" name="Picture 2">
            <a:extLst>
              <a:ext uri="{FF2B5EF4-FFF2-40B4-BE49-F238E27FC236}">
                <a16:creationId xmlns:a16="http://schemas.microsoft.com/office/drawing/2014/main" id="{355D2ADF-028D-40BE-B5F7-D2CD10C64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749" y="3118103"/>
            <a:ext cx="1677558" cy="2520000"/>
          </a:xfrm>
          <a:prstGeom prst="rect">
            <a:avLst/>
          </a:prstGeom>
        </p:spPr>
      </p:pic>
      <p:pic>
        <p:nvPicPr>
          <p:cNvPr id="4" name="Picture 3">
            <a:extLst>
              <a:ext uri="{FF2B5EF4-FFF2-40B4-BE49-F238E27FC236}">
                <a16:creationId xmlns:a16="http://schemas.microsoft.com/office/drawing/2014/main" id="{B8182371-E1A6-4334-928D-370BBC3D1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63" y="3099522"/>
            <a:ext cx="1891693" cy="2520000"/>
          </a:xfrm>
          <a:prstGeom prst="rect">
            <a:avLst/>
          </a:prstGeom>
        </p:spPr>
      </p:pic>
      <p:sp>
        <p:nvSpPr>
          <p:cNvPr id="5" name="TextBox 4">
            <a:extLst>
              <a:ext uri="{FF2B5EF4-FFF2-40B4-BE49-F238E27FC236}">
                <a16:creationId xmlns:a16="http://schemas.microsoft.com/office/drawing/2014/main" id="{DEC664CF-FC2D-456C-8770-48788F4C9130}"/>
              </a:ext>
            </a:extLst>
          </p:cNvPr>
          <p:cNvSpPr txBox="1"/>
          <p:nvPr/>
        </p:nvSpPr>
        <p:spPr>
          <a:xfrm>
            <a:off x="5667063" y="5619522"/>
            <a:ext cx="1891693" cy="369332"/>
          </a:xfrm>
          <a:prstGeom prst="rect">
            <a:avLst/>
          </a:prstGeom>
          <a:noFill/>
        </p:spPr>
        <p:txBody>
          <a:bodyPr wrap="square" rtlCol="0">
            <a:spAutoFit/>
          </a:bodyPr>
          <a:lstStyle/>
          <a:p>
            <a:pPr algn="ctr"/>
            <a:r>
              <a:rPr lang="en-GB" b="1" dirty="0">
                <a:effectLst>
                  <a:outerShdw blurRad="38100" dist="38100" dir="2700000" algn="tl">
                    <a:srgbClr val="000000">
                      <a:alpha val="43137"/>
                    </a:srgbClr>
                  </a:outerShdw>
                </a:effectLst>
              </a:rPr>
              <a:t>Michael Arbib</a:t>
            </a:r>
          </a:p>
        </p:txBody>
      </p:sp>
      <p:sp>
        <p:nvSpPr>
          <p:cNvPr id="7" name="TextBox 6">
            <a:extLst>
              <a:ext uri="{FF2B5EF4-FFF2-40B4-BE49-F238E27FC236}">
                <a16:creationId xmlns:a16="http://schemas.microsoft.com/office/drawing/2014/main" id="{2C549652-33B4-4F21-A7D3-99D01AAD11EB}"/>
              </a:ext>
            </a:extLst>
          </p:cNvPr>
          <p:cNvSpPr txBox="1"/>
          <p:nvPr/>
        </p:nvSpPr>
        <p:spPr>
          <a:xfrm>
            <a:off x="2736749" y="5624236"/>
            <a:ext cx="1677558" cy="369332"/>
          </a:xfrm>
          <a:prstGeom prst="rect">
            <a:avLst/>
          </a:prstGeom>
          <a:noFill/>
        </p:spPr>
        <p:txBody>
          <a:bodyPr wrap="square" rtlCol="0">
            <a:spAutoFit/>
          </a:bodyPr>
          <a:lstStyle/>
          <a:p>
            <a:pPr algn="ctr"/>
            <a:r>
              <a:rPr lang="en-GB" b="1" dirty="0">
                <a:effectLst>
                  <a:outerShdw blurRad="38100" dist="38100" dir="2700000" algn="tl">
                    <a:srgbClr val="000000">
                      <a:alpha val="43137"/>
                    </a:srgbClr>
                  </a:outerShdw>
                </a:effectLst>
              </a:rPr>
              <a:t>Noam Chomsky</a:t>
            </a:r>
          </a:p>
        </p:txBody>
      </p:sp>
      <p:sp>
        <p:nvSpPr>
          <p:cNvPr id="10" name="Oval Callout 9">
            <a:extLst>
              <a:ext uri="{FF2B5EF4-FFF2-40B4-BE49-F238E27FC236}">
                <a16:creationId xmlns:a16="http://schemas.microsoft.com/office/drawing/2014/main" id="{343D038D-04C1-4352-B164-391E8D9B513A}"/>
              </a:ext>
            </a:extLst>
          </p:cNvPr>
          <p:cNvSpPr/>
          <p:nvPr/>
        </p:nvSpPr>
        <p:spPr>
          <a:xfrm>
            <a:off x="5303912" y="908720"/>
            <a:ext cx="2691576" cy="1871928"/>
          </a:xfrm>
          <a:prstGeom prst="wedgeEllipseCallout">
            <a:avLst>
              <a:gd name="adj1" fmla="val 6793"/>
              <a:gd name="adj2" fmla="val 117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adhere to the view that the primary function of language is communication.</a:t>
            </a:r>
          </a:p>
        </p:txBody>
      </p:sp>
      <p:sp>
        <p:nvSpPr>
          <p:cNvPr id="11" name="Cloud Callout 10">
            <a:extLst>
              <a:ext uri="{FF2B5EF4-FFF2-40B4-BE49-F238E27FC236}">
                <a16:creationId xmlns:a16="http://schemas.microsoft.com/office/drawing/2014/main" id="{D68C1BB0-F9D4-4EED-BD19-C79B532B1622}"/>
              </a:ext>
            </a:extLst>
          </p:cNvPr>
          <p:cNvSpPr/>
          <p:nvPr/>
        </p:nvSpPr>
        <p:spPr>
          <a:xfrm>
            <a:off x="1991352" y="908720"/>
            <a:ext cx="3168352" cy="1871928"/>
          </a:xfrm>
          <a:prstGeom prst="cloudCallout">
            <a:avLst>
              <a:gd name="adj1" fmla="val 2056"/>
              <a:gd name="adj2" fmla="val 98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99% of use of language never even gets expressed – it’s internal.</a:t>
            </a:r>
          </a:p>
        </p:txBody>
      </p:sp>
      <p:sp>
        <p:nvSpPr>
          <p:cNvPr id="12" name="TextBox 11">
            <a:extLst>
              <a:ext uri="{FF2B5EF4-FFF2-40B4-BE49-F238E27FC236}">
                <a16:creationId xmlns:a16="http://schemas.microsoft.com/office/drawing/2014/main" id="{6460B08C-01E5-4243-8615-ED0FF910959A}"/>
              </a:ext>
            </a:extLst>
          </p:cNvPr>
          <p:cNvSpPr txBox="1"/>
          <p:nvPr/>
        </p:nvSpPr>
        <p:spPr>
          <a:xfrm>
            <a:off x="8811512" y="5619522"/>
            <a:ext cx="2561864" cy="369332"/>
          </a:xfrm>
          <a:prstGeom prst="rect">
            <a:avLst/>
          </a:prstGeom>
          <a:noFill/>
        </p:spPr>
        <p:txBody>
          <a:bodyPr wrap="square" rtlCol="0">
            <a:spAutoFit/>
          </a:bodyPr>
          <a:lstStyle/>
          <a:p>
            <a:pPr algn="ctr"/>
            <a:r>
              <a:rPr lang="en-GB" b="1" dirty="0" err="1">
                <a:effectLst>
                  <a:outerShdw blurRad="38100" dist="38100" dir="2700000" algn="tl">
                    <a:srgbClr val="000000">
                      <a:alpha val="43137"/>
                    </a:srgbClr>
                  </a:outerShdw>
                </a:effectLst>
              </a:rPr>
              <a:t>Jacko</a:t>
            </a:r>
            <a:r>
              <a:rPr lang="en-GB" b="1" dirty="0">
                <a:effectLst>
                  <a:outerShdw blurRad="38100" dist="38100" dir="2700000" algn="tl">
                    <a:srgbClr val="000000">
                      <a:alpha val="43137"/>
                    </a:srgbClr>
                  </a:outerShdw>
                </a:effectLst>
              </a:rPr>
              <a:t> Brie-</a:t>
            </a:r>
            <a:r>
              <a:rPr lang="en-GB" b="1" dirty="0" err="1">
                <a:effectLst>
                  <a:outerShdw blurRad="38100" dist="38100" dir="2700000" algn="tl">
                    <a:srgbClr val="000000">
                      <a:alpha val="43137"/>
                    </a:srgbClr>
                  </a:outerShdw>
                </a:effectLst>
              </a:rPr>
              <a:t>Smogg</a:t>
            </a:r>
            <a:endParaRPr lang="en-GB" b="1"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18EF081-CF3C-43AF-A116-379093AB8653}"/>
              </a:ext>
            </a:extLst>
          </p:cNvPr>
          <p:cNvPicPr>
            <a:picLocks noChangeAspect="1"/>
          </p:cNvPicPr>
          <p:nvPr/>
        </p:nvPicPr>
        <p:blipFill rotWithShape="1">
          <a:blip r:embed="rId4">
            <a:extLst>
              <a:ext uri="{28A0092B-C50C-407E-A947-70E740481C1C}">
                <a14:useLocalDpi xmlns:a14="http://schemas.microsoft.com/office/drawing/2010/main" val="0"/>
              </a:ext>
            </a:extLst>
          </a:blip>
          <a:srcRect l="13122" r="19269"/>
          <a:stretch/>
        </p:blipFill>
        <p:spPr>
          <a:xfrm>
            <a:off x="8811512" y="3118103"/>
            <a:ext cx="2561864" cy="2520000"/>
          </a:xfrm>
          <a:prstGeom prst="rect">
            <a:avLst/>
          </a:prstGeom>
        </p:spPr>
      </p:pic>
      <p:sp>
        <p:nvSpPr>
          <p:cNvPr id="9" name="Rounded Rectangular Callout 2">
            <a:extLst>
              <a:ext uri="{FF2B5EF4-FFF2-40B4-BE49-F238E27FC236}">
                <a16:creationId xmlns:a16="http://schemas.microsoft.com/office/drawing/2014/main" id="{927D7E5C-0FFC-4E1D-A23B-CFC1397E1D93}"/>
              </a:ext>
            </a:extLst>
          </p:cNvPr>
          <p:cNvSpPr/>
          <p:nvPr/>
        </p:nvSpPr>
        <p:spPr>
          <a:xfrm>
            <a:off x="8112224" y="908720"/>
            <a:ext cx="3960440" cy="2016224"/>
          </a:xfrm>
          <a:prstGeom prst="wedgeRoundRectCallout">
            <a:avLst>
              <a:gd name="adj1" fmla="val 16309"/>
              <a:gd name="adj2" fmla="val 1267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requirement not to be rude about judges applies only to judges in this country. It does not apply to judges in the EU, so let me be rude about them. Let me indulge in the floccinaucinihilipilification of EU judges”. </a:t>
            </a:r>
            <a:endParaRPr lang="en-GB" dirty="0"/>
          </a:p>
        </p:txBody>
      </p:sp>
    </p:spTree>
    <p:extLst>
      <p:ext uri="{BB962C8B-B14F-4D97-AF65-F5344CB8AC3E}">
        <p14:creationId xmlns:p14="http://schemas.microsoft.com/office/powerpoint/2010/main" val="206490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par>
                          <p:cTn id="14" fill="hold">
                            <p:stCondLst>
                              <p:cond delay="1000"/>
                            </p:stCondLst>
                            <p:childTnLst>
                              <p:par>
                                <p:cTn id="15" presetID="10"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3000"/>
                            </p:stCondLst>
                            <p:childTnLst>
                              <p:par>
                                <p:cTn id="25" presetID="10" presetClass="entr" presetSubtype="0" fill="hold" nodeType="after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P spid="11" grpId="0" animBg="1"/>
      <p:bldP spid="12"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syberia.ru/face/piaget.jpg"/>
          <p:cNvPicPr>
            <a:picLocks noChangeAspect="1" noChangeArrowheads="1"/>
          </p:cNvPicPr>
          <p:nvPr/>
        </p:nvPicPr>
        <p:blipFill>
          <a:blip r:embed="rId2" cstate="print"/>
          <a:srcRect/>
          <a:stretch>
            <a:fillRect/>
          </a:stretch>
        </p:blipFill>
        <p:spPr bwMode="auto">
          <a:xfrm>
            <a:off x="2279576" y="332656"/>
            <a:ext cx="2357438" cy="3276600"/>
          </a:xfrm>
          <a:prstGeom prst="rect">
            <a:avLst/>
          </a:prstGeom>
          <a:noFill/>
          <a:ln w="9525">
            <a:noFill/>
            <a:miter lim="800000"/>
            <a:headEnd/>
            <a:tailEnd/>
          </a:ln>
        </p:spPr>
      </p:pic>
      <p:sp>
        <p:nvSpPr>
          <p:cNvPr id="4" name="TextBox 5"/>
          <p:cNvSpPr txBox="1">
            <a:spLocks noChangeArrowheads="1"/>
          </p:cNvSpPr>
          <p:nvPr/>
        </p:nvSpPr>
        <p:spPr bwMode="auto">
          <a:xfrm>
            <a:off x="8584658" y="3421335"/>
            <a:ext cx="3332336" cy="3046988"/>
          </a:xfrm>
          <a:prstGeom prst="rect">
            <a:avLst/>
          </a:prstGeom>
          <a:noFill/>
          <a:ln w="9525">
            <a:noFill/>
            <a:miter lim="800000"/>
            <a:headEnd/>
            <a:tailEnd/>
          </a:ln>
        </p:spPr>
        <p:txBody>
          <a:bodyPr wrap="square">
            <a:spAutoFit/>
          </a:bodyPr>
          <a:lstStyle/>
          <a:p>
            <a:r>
              <a:rPr lang="en-GB" sz="1600" b="1" dirty="0">
                <a:solidFill>
                  <a:srgbClr val="FF0000"/>
                </a:solidFill>
                <a:latin typeface="Candara" pitchFamily="34" charset="0"/>
              </a:rPr>
              <a:t>Lev Vygotsky (1896-1934)</a:t>
            </a:r>
          </a:p>
          <a:p>
            <a:r>
              <a:rPr lang="en-GB" sz="1600" dirty="0">
                <a:latin typeface="Candara" pitchFamily="34" charset="0"/>
              </a:rPr>
              <a:t>“Every function in the child’s cultural development appears twice: first, on the social level, and later, on the individual level; first, </a:t>
            </a:r>
            <a:r>
              <a:rPr lang="en-GB" sz="1600" u="sng" dirty="0">
                <a:latin typeface="Candara" pitchFamily="34" charset="0"/>
              </a:rPr>
              <a:t>between</a:t>
            </a:r>
            <a:r>
              <a:rPr lang="en-GB" sz="1600" dirty="0">
                <a:latin typeface="Candara" pitchFamily="34" charset="0"/>
              </a:rPr>
              <a:t> people..., and then </a:t>
            </a:r>
            <a:r>
              <a:rPr lang="en-GB" sz="1600" u="sng" dirty="0">
                <a:latin typeface="Candara" pitchFamily="34" charset="0"/>
              </a:rPr>
              <a:t>inside</a:t>
            </a:r>
            <a:r>
              <a:rPr lang="en-GB" sz="1600" dirty="0">
                <a:latin typeface="Candara" pitchFamily="34" charset="0"/>
              </a:rPr>
              <a:t> the child. This applies equally to voluntary attention, to logical memory, and to the formation of concepts. All the higher functions originate as actual relations between human individuals.”</a:t>
            </a:r>
          </a:p>
        </p:txBody>
      </p:sp>
      <p:pic>
        <p:nvPicPr>
          <p:cNvPr id="5" name="Picture 4" descr="http://www.phillwebb.net/topics/Human/Vygotsky/Vygotsky4.jpg"/>
          <p:cNvPicPr>
            <a:picLocks noChangeAspect="1" noChangeArrowheads="1"/>
          </p:cNvPicPr>
          <p:nvPr/>
        </p:nvPicPr>
        <p:blipFill>
          <a:blip r:embed="rId3" cstate="print"/>
          <a:srcRect/>
          <a:stretch>
            <a:fillRect/>
          </a:stretch>
        </p:blipFill>
        <p:spPr bwMode="auto">
          <a:xfrm>
            <a:off x="6084346" y="2060848"/>
            <a:ext cx="2492375" cy="3438525"/>
          </a:xfrm>
          <a:prstGeom prst="rect">
            <a:avLst/>
          </a:prstGeom>
          <a:noFill/>
          <a:ln w="9525">
            <a:noFill/>
            <a:miter lim="800000"/>
            <a:headEnd/>
            <a:tailEnd/>
          </a:ln>
        </p:spPr>
      </p:pic>
      <p:sp>
        <p:nvSpPr>
          <p:cNvPr id="6" name="TextBox 7"/>
          <p:cNvSpPr txBox="1">
            <a:spLocks noChangeArrowheads="1"/>
          </p:cNvSpPr>
          <p:nvPr/>
        </p:nvSpPr>
        <p:spPr bwMode="auto">
          <a:xfrm>
            <a:off x="1851410" y="3609256"/>
            <a:ext cx="3213769" cy="2062103"/>
          </a:xfrm>
          <a:prstGeom prst="rect">
            <a:avLst/>
          </a:prstGeom>
          <a:noFill/>
          <a:ln w="9525">
            <a:noFill/>
            <a:miter lim="800000"/>
            <a:headEnd/>
            <a:tailEnd/>
          </a:ln>
        </p:spPr>
        <p:txBody>
          <a:bodyPr wrap="square">
            <a:spAutoFit/>
          </a:bodyPr>
          <a:lstStyle/>
          <a:p>
            <a:r>
              <a:rPr lang="en-GB" sz="1600" b="1" dirty="0">
                <a:solidFill>
                  <a:srgbClr val="0000FF"/>
                </a:solidFill>
                <a:latin typeface="Candara" pitchFamily="34" charset="0"/>
              </a:rPr>
              <a:t>Jean Piaget (1896-1980)</a:t>
            </a:r>
          </a:p>
          <a:p>
            <a:r>
              <a:rPr lang="en-GB" sz="1600" dirty="0">
                <a:latin typeface="Candara" pitchFamily="34" charset="0"/>
              </a:rPr>
              <a:t>“We recall how, starting with purely practical and quasi-physiological groups, the child begins by elaborating subjective groups, then arrives at objective groups, and only then becomes capable of representative groups.”</a:t>
            </a:r>
          </a:p>
        </p:txBody>
      </p:sp>
      <p:sp>
        <p:nvSpPr>
          <p:cNvPr id="7" name="Title 1">
            <a:extLst>
              <a:ext uri="{FF2B5EF4-FFF2-40B4-BE49-F238E27FC236}">
                <a16:creationId xmlns:a16="http://schemas.microsoft.com/office/drawing/2014/main" id="{2A01BFA0-080E-407E-8A80-C0A4508FB7F3}"/>
              </a:ext>
            </a:extLst>
          </p:cNvPr>
          <p:cNvSpPr txBox="1">
            <a:spLocks/>
          </p:cNvSpPr>
          <p:nvPr/>
        </p:nvSpPr>
        <p:spPr>
          <a:xfrm>
            <a:off x="0" y="0"/>
            <a:ext cx="1440000" cy="6858000"/>
          </a:xfrm>
          <a:prstGeom prst="rect">
            <a:avLst/>
          </a:prstGeom>
          <a:ln w="38100">
            <a:solidFill>
              <a:srgbClr val="00B0F0"/>
            </a:solidFill>
            <a:prstDash val="sys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0070C0"/>
                </a:solidFill>
                <a:effectLst>
                  <a:outerShdw blurRad="38100" dist="38100" dir="2700000" algn="tl">
                    <a:srgbClr val="000000">
                      <a:alpha val="43137"/>
                    </a:srgbClr>
                  </a:outerShdw>
                </a:effectLst>
                <a:latin typeface="+mn-lt"/>
              </a:rPr>
              <a:t>Two classic models of</a:t>
            </a:r>
          </a:p>
          <a:p>
            <a:r>
              <a:rPr lang="en-GB" sz="4000" b="1" dirty="0">
                <a:solidFill>
                  <a:srgbClr val="0070C0"/>
                </a:solidFill>
                <a:effectLst>
                  <a:outerShdw blurRad="38100" dist="38100" dir="2700000" algn="tl">
                    <a:srgbClr val="000000">
                      <a:alpha val="43137"/>
                    </a:srgbClr>
                  </a:outerShdw>
                </a:effectLst>
                <a:latin typeface="+mn-lt"/>
              </a:rPr>
              <a:t>language acquisition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2497397"/>
            <a:ext cx="3945020" cy="1661993"/>
          </a:xfrm>
          <a:prstGeom prst="rect">
            <a:avLst/>
          </a:prstGeom>
          <a:solidFill>
            <a:schemeClr val="bg2">
              <a:lumMod val="90000"/>
              <a:alpha val="40000"/>
            </a:schemeClr>
          </a:solidFill>
          <a:ln w="19050">
            <a:solidFill>
              <a:schemeClr val="accent2">
                <a:lumMod val="75000"/>
              </a:schemeClr>
            </a:solidFill>
          </a:ln>
        </p:spPr>
        <p:txBody>
          <a:bodyPr wrap="square" rtlCol="0">
            <a:spAutoFit/>
          </a:bodyPr>
          <a:lstStyle/>
          <a:p>
            <a:r>
              <a:rPr lang="en-GB" sz="1700" b="1" dirty="0">
                <a:solidFill>
                  <a:schemeClr val="accent2">
                    <a:lumMod val="75000"/>
                  </a:schemeClr>
                </a:solidFill>
                <a:latin typeface="Candara" panose="020E0502030303020204" pitchFamily="34" charset="0"/>
              </a:rPr>
              <a:t>A child's developing linguistic system can be represented in a systemic grammar as interrelated sets of options in meaning, together with their realisations.</a:t>
            </a:r>
          </a:p>
          <a:p>
            <a:pPr algn="r"/>
            <a:r>
              <a:rPr lang="en-GB" sz="1700" b="1" i="1" dirty="0">
                <a:solidFill>
                  <a:schemeClr val="accent2">
                    <a:lumMod val="75000"/>
                  </a:schemeClr>
                </a:solidFill>
                <a:latin typeface="Candara" panose="020E0502030303020204" pitchFamily="34" charset="0"/>
              </a:rPr>
              <a:t>Michael Halliday</a:t>
            </a:r>
          </a:p>
        </p:txBody>
      </p:sp>
      <p:sp>
        <p:nvSpPr>
          <p:cNvPr id="5" name="TextBox 4"/>
          <p:cNvSpPr txBox="1"/>
          <p:nvPr/>
        </p:nvSpPr>
        <p:spPr>
          <a:xfrm>
            <a:off x="1703512" y="4309853"/>
            <a:ext cx="10225136" cy="2185214"/>
          </a:xfrm>
          <a:prstGeom prst="rect">
            <a:avLst/>
          </a:prstGeom>
          <a:solidFill>
            <a:schemeClr val="accent3">
              <a:lumMod val="20000"/>
              <a:lumOff val="80000"/>
              <a:alpha val="40000"/>
            </a:schemeClr>
          </a:solidFill>
          <a:ln w="19050">
            <a:solidFill>
              <a:srgbClr val="00B050"/>
            </a:solidFill>
          </a:ln>
        </p:spPr>
        <p:txBody>
          <a:bodyPr wrap="square" rtlCol="0">
            <a:spAutoFit/>
          </a:bodyPr>
          <a:lstStyle/>
          <a:p>
            <a:r>
              <a:rPr lang="en-GB" sz="1700" b="1" dirty="0">
                <a:solidFill>
                  <a:srgbClr val="00B050"/>
                </a:solidFill>
                <a:latin typeface="Candara" panose="020E0502030303020204" pitchFamily="34" charset="0"/>
              </a:rPr>
              <a:t>Children get their information about language from their caretakers and the adults around them. Infants are remarkably sensitive to statistical regularities they hear in language, in sound patterns, grammatical inflections on words, patterns for coining new words, and constructions in adult speech. They tend to pick up on the most frequent nouns, verbs and adjectives first, and then extend their range. In doing this, they depend on social interaction. They attend to what is in the joint focus of attention for adult and child, to what is physically and conversationally present, and hence to the language directed to them as addressees. Indeed, social interaction is essential to the process of acquisition.</a:t>
            </a:r>
          </a:p>
          <a:p>
            <a:pPr algn="r"/>
            <a:r>
              <a:rPr lang="en-GB" sz="1700" b="1" i="1" dirty="0">
                <a:solidFill>
                  <a:srgbClr val="00B050"/>
                </a:solidFill>
                <a:latin typeface="Candara" panose="020E0502030303020204" pitchFamily="34" charset="0"/>
              </a:rPr>
              <a:t>Eve V Clark</a:t>
            </a:r>
          </a:p>
        </p:txBody>
      </p:sp>
      <p:sp>
        <p:nvSpPr>
          <p:cNvPr id="6" name="TextBox 5"/>
          <p:cNvSpPr txBox="1"/>
          <p:nvPr/>
        </p:nvSpPr>
        <p:spPr>
          <a:xfrm>
            <a:off x="1703512" y="404664"/>
            <a:ext cx="10225136" cy="1923604"/>
          </a:xfrm>
          <a:prstGeom prst="rect">
            <a:avLst/>
          </a:prstGeom>
          <a:solidFill>
            <a:schemeClr val="accent6">
              <a:lumMod val="20000"/>
              <a:lumOff val="80000"/>
              <a:alpha val="40000"/>
            </a:schemeClr>
          </a:solidFill>
          <a:ln w="19050">
            <a:solidFill>
              <a:schemeClr val="accent6">
                <a:lumMod val="75000"/>
              </a:schemeClr>
            </a:solidFill>
          </a:ln>
        </p:spPr>
        <p:txBody>
          <a:bodyPr wrap="square" rtlCol="0">
            <a:spAutoFit/>
          </a:bodyPr>
          <a:lstStyle/>
          <a:p>
            <a:r>
              <a:rPr lang="en-GB" sz="1700" b="1" dirty="0">
                <a:solidFill>
                  <a:schemeClr val="accent6">
                    <a:lumMod val="75000"/>
                  </a:schemeClr>
                </a:solidFill>
                <a:latin typeface="Candara" panose="020E0502030303020204" pitchFamily="34" charset="0"/>
              </a:rPr>
              <a:t>It may be as difficult to derive a grammar from hearing unconnected static sentences as it would be to derive the invariance of quantity and number from simply looking at liquids in containers and objects in space. The changes produced by pouring back and forth and by gathering together and spreading apart are the data that most strongly suggest the conservation of quantity and number. We suspect that the changes sentences undergo as they shuttle between persons in conversations are, similarly, the data that most clearly expose the underlying structure of language.</a:t>
            </a:r>
          </a:p>
          <a:p>
            <a:pPr algn="r"/>
            <a:r>
              <a:rPr lang="en-GB" sz="1700" b="1" i="1" dirty="0">
                <a:solidFill>
                  <a:schemeClr val="accent6">
                    <a:lumMod val="75000"/>
                  </a:schemeClr>
                </a:solidFill>
                <a:latin typeface="Candara" panose="020E0502030303020204" pitchFamily="34" charset="0"/>
              </a:rPr>
              <a:t>Roger Brown</a:t>
            </a:r>
          </a:p>
        </p:txBody>
      </p:sp>
      <p:sp>
        <p:nvSpPr>
          <p:cNvPr id="10" name="TextBox 9"/>
          <p:cNvSpPr txBox="1"/>
          <p:nvPr/>
        </p:nvSpPr>
        <p:spPr>
          <a:xfrm>
            <a:off x="6800660" y="2497397"/>
            <a:ext cx="5127988" cy="1661993"/>
          </a:xfrm>
          <a:prstGeom prst="rect">
            <a:avLst/>
          </a:prstGeom>
          <a:solidFill>
            <a:schemeClr val="accent1">
              <a:lumMod val="20000"/>
              <a:lumOff val="80000"/>
              <a:alpha val="40000"/>
            </a:schemeClr>
          </a:solidFill>
          <a:ln w="19050">
            <a:solidFill>
              <a:srgbClr val="0070C0"/>
            </a:solidFill>
          </a:ln>
        </p:spPr>
        <p:txBody>
          <a:bodyPr wrap="square" rtlCol="0">
            <a:spAutoFit/>
          </a:bodyPr>
          <a:lstStyle/>
          <a:p>
            <a:r>
              <a:rPr lang="en-GB" sz="1700" b="1" dirty="0">
                <a:solidFill>
                  <a:srgbClr val="0070C0"/>
                </a:solidFill>
                <a:latin typeface="Candara" panose="020E0502030303020204" pitchFamily="34" charset="0"/>
              </a:rPr>
              <a:t>Language learning is a dynamic process in which children continually </a:t>
            </a:r>
            <a:r>
              <a:rPr lang="en-GB" sz="1700" b="1" dirty="0" err="1">
                <a:solidFill>
                  <a:srgbClr val="0070C0"/>
                </a:solidFill>
                <a:latin typeface="Candara" panose="020E0502030303020204" pitchFamily="34" charset="0"/>
              </a:rPr>
              <a:t>redescribe</a:t>
            </a:r>
            <a:r>
              <a:rPr lang="en-GB" sz="1700" b="1" dirty="0">
                <a:solidFill>
                  <a:srgbClr val="0070C0"/>
                </a:solidFill>
                <a:latin typeface="Candara" panose="020E0502030303020204" pitchFamily="34" charset="0"/>
              </a:rPr>
              <a:t> their current language model, matching  against the input while relying less and less on external support for their conclusions about grammar.</a:t>
            </a:r>
          </a:p>
          <a:p>
            <a:pPr algn="r"/>
            <a:r>
              <a:rPr lang="en-GB" sz="1700" b="1" i="1" dirty="0">
                <a:solidFill>
                  <a:srgbClr val="0070C0"/>
                </a:solidFill>
                <a:latin typeface="Candara" panose="020E0502030303020204" pitchFamily="34" charset="0"/>
              </a:rPr>
              <a:t>Kathy Hirsh-</a:t>
            </a:r>
            <a:r>
              <a:rPr lang="en-GB" sz="1700" b="1" i="1" dirty="0" err="1">
                <a:solidFill>
                  <a:srgbClr val="0070C0"/>
                </a:solidFill>
                <a:latin typeface="Candara" panose="020E0502030303020204" pitchFamily="34" charset="0"/>
              </a:rPr>
              <a:t>Pasek</a:t>
            </a:r>
            <a:r>
              <a:rPr lang="en-GB" sz="1700" b="1" i="1" dirty="0">
                <a:solidFill>
                  <a:srgbClr val="0070C0"/>
                </a:solidFill>
                <a:latin typeface="Candara" panose="020E0502030303020204" pitchFamily="34" charset="0"/>
              </a:rPr>
              <a:t> &amp; Roberta </a:t>
            </a:r>
            <a:r>
              <a:rPr lang="en-GB" sz="1700" b="1" i="1" dirty="0" err="1">
                <a:solidFill>
                  <a:srgbClr val="0070C0"/>
                </a:solidFill>
                <a:latin typeface="Candara" panose="020E0502030303020204" pitchFamily="34" charset="0"/>
              </a:rPr>
              <a:t>Michnick</a:t>
            </a:r>
            <a:r>
              <a:rPr lang="en-GB" sz="1700" b="1" i="1" dirty="0">
                <a:solidFill>
                  <a:srgbClr val="0070C0"/>
                </a:solidFill>
                <a:latin typeface="Candara" panose="020E0502030303020204" pitchFamily="34" charset="0"/>
              </a:rPr>
              <a:t> </a:t>
            </a:r>
            <a:r>
              <a:rPr lang="en-GB" sz="1700" b="1" i="1" dirty="0" err="1">
                <a:solidFill>
                  <a:srgbClr val="0070C0"/>
                </a:solidFill>
                <a:latin typeface="Candara" panose="020E0502030303020204" pitchFamily="34" charset="0"/>
              </a:rPr>
              <a:t>Golinkoff</a:t>
            </a:r>
            <a:endParaRPr lang="en-GB" sz="1700" b="1" i="1" dirty="0">
              <a:solidFill>
                <a:srgbClr val="0070C0"/>
              </a:solidFill>
              <a:latin typeface="Candara" panose="020E0502030303020204" pitchFamily="34" charset="0"/>
            </a:endParaRPr>
          </a:p>
        </p:txBody>
      </p:sp>
      <p:sp>
        <p:nvSpPr>
          <p:cNvPr id="7" name="Title 1">
            <a:extLst>
              <a:ext uri="{FF2B5EF4-FFF2-40B4-BE49-F238E27FC236}">
                <a16:creationId xmlns:a16="http://schemas.microsoft.com/office/drawing/2014/main" id="{086A1474-2DA5-4FF3-864A-875DAE98824F}"/>
              </a:ext>
            </a:extLst>
          </p:cNvPr>
          <p:cNvSpPr txBox="1">
            <a:spLocks/>
          </p:cNvSpPr>
          <p:nvPr/>
        </p:nvSpPr>
        <p:spPr>
          <a:xfrm>
            <a:off x="0" y="0"/>
            <a:ext cx="1440000" cy="6858000"/>
          </a:xfrm>
          <a:prstGeom prst="rect">
            <a:avLst/>
          </a:prstGeom>
          <a:ln w="38100">
            <a:solidFill>
              <a:srgbClr val="00B0F0"/>
            </a:solidFill>
            <a:prstDash val="sys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0070C0"/>
                </a:solidFill>
                <a:effectLst>
                  <a:outerShdw blurRad="38100" dist="38100" dir="2700000" algn="tl">
                    <a:srgbClr val="000000">
                      <a:alpha val="43137"/>
                    </a:srgbClr>
                  </a:outerShdw>
                </a:effectLst>
                <a:latin typeface="+mn-lt"/>
              </a:rPr>
              <a:t>Child language development</a:t>
            </a:r>
          </a:p>
        </p:txBody>
      </p:sp>
    </p:spTree>
    <p:extLst>
      <p:ext uri="{BB962C8B-B14F-4D97-AF65-F5344CB8AC3E}">
        <p14:creationId xmlns:p14="http://schemas.microsoft.com/office/powerpoint/2010/main" val="36602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grpId="0" nodeType="afterEffect">
                                  <p:stCondLst>
                                    <p:cond delay="10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9493" y="3125407"/>
            <a:ext cx="5616625" cy="3646971"/>
          </a:xfrm>
          <a:prstGeom prst="rect">
            <a:avLst/>
          </a:prstGeom>
          <a:noFill/>
          <a:ln w="9525">
            <a:noFill/>
            <a:miter lim="800000"/>
            <a:headEnd/>
            <a:tailEnd/>
          </a:ln>
        </p:spPr>
      </p:pic>
      <p:pic>
        <p:nvPicPr>
          <p:cNvPr id="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9632" y="309471"/>
            <a:ext cx="4583832" cy="6239057"/>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559494" y="116632"/>
            <a:ext cx="5616625" cy="2934165"/>
          </a:xfrm>
          <a:prstGeom prst="rect">
            <a:avLst/>
          </a:prstGeom>
          <a:noFill/>
          <a:ln w="9525">
            <a:noFill/>
            <a:miter lim="800000"/>
            <a:headEnd/>
            <a:tailEnd/>
          </a:ln>
        </p:spPr>
      </p:pic>
      <p:sp>
        <p:nvSpPr>
          <p:cNvPr id="6" name="Title 1">
            <a:extLst>
              <a:ext uri="{FF2B5EF4-FFF2-40B4-BE49-F238E27FC236}">
                <a16:creationId xmlns:a16="http://schemas.microsoft.com/office/drawing/2014/main" id="{E0838BCF-CBDC-41D2-A2EA-807F081A2009}"/>
              </a:ext>
            </a:extLst>
          </p:cNvPr>
          <p:cNvSpPr txBox="1">
            <a:spLocks/>
          </p:cNvSpPr>
          <p:nvPr/>
        </p:nvSpPr>
        <p:spPr>
          <a:xfrm>
            <a:off x="0" y="0"/>
            <a:ext cx="1440000" cy="6858000"/>
          </a:xfrm>
          <a:prstGeom prst="rect">
            <a:avLst/>
          </a:prstGeom>
          <a:ln w="38100">
            <a:solidFill>
              <a:srgbClr val="00B0F0"/>
            </a:solidFill>
            <a:prstDash val="sys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0070C0"/>
                </a:solidFill>
                <a:effectLst>
                  <a:outerShdw blurRad="38100" dist="38100" dir="2700000" algn="tl">
                    <a:srgbClr val="000000">
                      <a:alpha val="43137"/>
                    </a:srgbClr>
                  </a:outerShdw>
                </a:effectLst>
                <a:latin typeface="+mn-lt"/>
              </a:rPr>
              <a:t>Infants don’t understand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750" b="2750"/>
          <a:stretch/>
        </p:blipFill>
        <p:spPr bwMode="auto">
          <a:xfrm>
            <a:off x="6268442" y="0"/>
            <a:ext cx="5923558" cy="6858794"/>
          </a:xfrm>
          <a:prstGeom prst="rect">
            <a:avLst/>
          </a:prstGeom>
          <a:noFill/>
        </p:spPr>
      </p:pic>
      <p:pic>
        <p:nvPicPr>
          <p:cNvPr id="3789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563"/>
          <a:stretch/>
        </p:blipFill>
        <p:spPr bwMode="auto">
          <a:xfrm>
            <a:off x="1499748" y="255581"/>
            <a:ext cx="4708946" cy="6346838"/>
          </a:xfrm>
          <a:prstGeom prst="rect">
            <a:avLst/>
          </a:prstGeom>
          <a:noFill/>
          <a:ln w="9525">
            <a:noFill/>
            <a:miter lim="800000"/>
            <a:headEnd/>
            <a:tailEnd/>
          </a:ln>
        </p:spPr>
      </p:pic>
      <p:sp>
        <p:nvSpPr>
          <p:cNvPr id="5" name="Title 1">
            <a:extLst>
              <a:ext uri="{FF2B5EF4-FFF2-40B4-BE49-F238E27FC236}">
                <a16:creationId xmlns:a16="http://schemas.microsoft.com/office/drawing/2014/main" id="{E9A833EC-3491-4614-AD11-71BB0AD4FD0E}"/>
              </a:ext>
            </a:extLst>
          </p:cNvPr>
          <p:cNvSpPr txBox="1">
            <a:spLocks/>
          </p:cNvSpPr>
          <p:nvPr/>
        </p:nvSpPr>
        <p:spPr>
          <a:xfrm>
            <a:off x="0" y="0"/>
            <a:ext cx="1440000" cy="6858000"/>
          </a:xfrm>
          <a:prstGeom prst="rect">
            <a:avLst/>
          </a:prstGeom>
          <a:ln w="38100">
            <a:solidFill>
              <a:srgbClr val="00B0F0"/>
            </a:solidFill>
            <a:prstDash val="sys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0070C0"/>
                </a:solidFill>
                <a:effectLst>
                  <a:outerShdw blurRad="38100" dist="38100" dir="2700000" algn="tl">
                    <a:srgbClr val="000000">
                      <a:alpha val="43137"/>
                    </a:srgbClr>
                  </a:outerShdw>
                </a:effectLst>
                <a:latin typeface="+mn-lt"/>
              </a:rPr>
              <a:t>Chocolate and Smarties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Effect transition="in" filter="fade">
                                      <p:cBhvr>
                                        <p:cTn id="9" dur="1000"/>
                                        <p:tgtEl>
                                          <p:spTgt spid="3789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p:cTn id="13" dur="1000" fill="hold"/>
                                        <p:tgtEl>
                                          <p:spTgt spid="37891"/>
                                        </p:tgtEl>
                                        <p:attrNameLst>
                                          <p:attrName>ppt_w</p:attrName>
                                        </p:attrNameLst>
                                      </p:cBhvr>
                                      <p:tavLst>
                                        <p:tav tm="0">
                                          <p:val>
                                            <p:fltVal val="0"/>
                                          </p:val>
                                        </p:tav>
                                        <p:tav tm="100000">
                                          <p:val>
                                            <p:strVal val="#ppt_w"/>
                                          </p:val>
                                        </p:tav>
                                      </p:tavLst>
                                    </p:anim>
                                    <p:anim calcmode="lin" valueType="num">
                                      <p:cBhvr>
                                        <p:cTn id="14" dur="1000" fill="hold"/>
                                        <p:tgtEl>
                                          <p:spTgt spid="37891"/>
                                        </p:tgtEl>
                                        <p:attrNameLst>
                                          <p:attrName>ppt_h</p:attrName>
                                        </p:attrNameLst>
                                      </p:cBhvr>
                                      <p:tavLst>
                                        <p:tav tm="0">
                                          <p:val>
                                            <p:fltVal val="0"/>
                                          </p:val>
                                        </p:tav>
                                        <p:tav tm="100000">
                                          <p:val>
                                            <p:strVal val="#ppt_h"/>
                                          </p:val>
                                        </p:tav>
                                      </p:tavLst>
                                    </p:anim>
                                    <p:animEffect transition="in" filter="fade">
                                      <p:cBhvr>
                                        <p:cTn id="15"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463183241"/>
              </p:ext>
            </p:extLst>
          </p:nvPr>
        </p:nvGraphicFramePr>
        <p:xfrm>
          <a:off x="1631504" y="115980"/>
          <a:ext cx="10441160" cy="6626040"/>
        </p:xfrm>
        <a:graphic>
          <a:graphicData uri="http://schemas.openxmlformats.org/drawingml/2006/table">
            <a:tbl>
              <a:tblPr/>
              <a:tblGrid>
                <a:gridCol w="1224136">
                  <a:extLst>
                    <a:ext uri="{9D8B030D-6E8A-4147-A177-3AD203B41FA5}">
                      <a16:colId xmlns:a16="http://schemas.microsoft.com/office/drawing/2014/main" val="20000"/>
                    </a:ext>
                  </a:extLst>
                </a:gridCol>
                <a:gridCol w="1152128">
                  <a:extLst>
                    <a:ext uri="{9D8B030D-6E8A-4147-A177-3AD203B41FA5}">
                      <a16:colId xmlns:a16="http://schemas.microsoft.com/office/drawing/2014/main" val="3433541067"/>
                    </a:ext>
                  </a:extLst>
                </a:gridCol>
                <a:gridCol w="1080120">
                  <a:extLst>
                    <a:ext uri="{9D8B030D-6E8A-4147-A177-3AD203B41FA5}">
                      <a16:colId xmlns:a16="http://schemas.microsoft.com/office/drawing/2014/main" val="3857476949"/>
                    </a:ext>
                  </a:extLst>
                </a:gridCol>
                <a:gridCol w="1080120">
                  <a:extLst>
                    <a:ext uri="{9D8B030D-6E8A-4147-A177-3AD203B41FA5}">
                      <a16:colId xmlns:a16="http://schemas.microsoft.com/office/drawing/2014/main" val="2756967816"/>
                    </a:ext>
                  </a:extLst>
                </a:gridCol>
                <a:gridCol w="1080120">
                  <a:extLst>
                    <a:ext uri="{9D8B030D-6E8A-4147-A177-3AD203B41FA5}">
                      <a16:colId xmlns:a16="http://schemas.microsoft.com/office/drawing/2014/main" val="3023457292"/>
                    </a:ext>
                  </a:extLst>
                </a:gridCol>
                <a:gridCol w="1080120">
                  <a:extLst>
                    <a:ext uri="{9D8B030D-6E8A-4147-A177-3AD203B41FA5}">
                      <a16:colId xmlns:a16="http://schemas.microsoft.com/office/drawing/2014/main" val="965558531"/>
                    </a:ext>
                  </a:extLst>
                </a:gridCol>
                <a:gridCol w="1080120">
                  <a:extLst>
                    <a:ext uri="{9D8B030D-6E8A-4147-A177-3AD203B41FA5}">
                      <a16:colId xmlns:a16="http://schemas.microsoft.com/office/drawing/2014/main" val="210772880"/>
                    </a:ext>
                  </a:extLst>
                </a:gridCol>
                <a:gridCol w="1512168">
                  <a:extLst>
                    <a:ext uri="{9D8B030D-6E8A-4147-A177-3AD203B41FA5}">
                      <a16:colId xmlns:a16="http://schemas.microsoft.com/office/drawing/2014/main" val="2353201892"/>
                    </a:ext>
                  </a:extLst>
                </a:gridCol>
                <a:gridCol w="1152128">
                  <a:extLst>
                    <a:ext uri="{9D8B030D-6E8A-4147-A177-3AD203B41FA5}">
                      <a16:colId xmlns:a16="http://schemas.microsoft.com/office/drawing/2014/main" val="20008"/>
                    </a:ext>
                  </a:extLst>
                </a:gridCol>
              </a:tblGrid>
              <a:tr h="137670">
                <a:tc>
                  <a:txBody>
                    <a:bodyPr/>
                    <a:lstStyle/>
                    <a:p>
                      <a:pPr algn="ctr">
                        <a:lnSpc>
                          <a:spcPct val="100000"/>
                        </a:lnSpc>
                        <a:spcAft>
                          <a:spcPts val="0"/>
                        </a:spcAft>
                      </a:pPr>
                      <a:r>
                        <a:rPr lang="en-GB" sz="1600" b="1" dirty="0">
                          <a:latin typeface="+mn-lt"/>
                          <a:ea typeface="Times New Roman"/>
                          <a:cs typeface="Times New Roman"/>
                        </a:rPr>
                        <a:t>0-6</a:t>
                      </a:r>
                      <a:endParaRPr lang="en-GB" sz="1600" dirty="0">
                        <a:latin typeface="+mn-lt"/>
                        <a:ea typeface="Times New Roman"/>
                        <a:cs typeface="Times New Roman"/>
                      </a:endParaRP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GB" sz="1600" b="1" dirty="0">
                          <a:latin typeface="+mn-lt"/>
                          <a:ea typeface="Times New Roman"/>
                          <a:cs typeface="Times New Roman"/>
                        </a:rPr>
                        <a:t>6-9</a:t>
                      </a:r>
                      <a:endParaRPr lang="en-GB" sz="16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GB" sz="1600" b="1" dirty="0">
                          <a:latin typeface="+mn-lt"/>
                          <a:ea typeface="Times New Roman"/>
                          <a:cs typeface="Times New Roman"/>
                        </a:rPr>
                        <a:t>9-12</a:t>
                      </a:r>
                      <a:endParaRPr lang="en-GB" sz="16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GB" sz="1600" b="1" dirty="0">
                          <a:latin typeface="+mn-lt"/>
                          <a:ea typeface="Times New Roman"/>
                          <a:cs typeface="Times New Roman"/>
                        </a:rPr>
                        <a:t>12-18</a:t>
                      </a:r>
                      <a:endParaRPr lang="en-GB" sz="16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GB" sz="1600" b="1" dirty="0">
                          <a:latin typeface="+mn-lt"/>
                          <a:ea typeface="Times New Roman"/>
                          <a:cs typeface="Times New Roman"/>
                        </a:rPr>
                        <a:t>18-24</a:t>
                      </a:r>
                      <a:endParaRPr lang="en-GB" sz="16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GB" sz="1600" b="1">
                          <a:latin typeface="+mn-lt"/>
                          <a:ea typeface="Times New Roman"/>
                          <a:cs typeface="Times New Roman"/>
                        </a:rPr>
                        <a:t>24-36</a:t>
                      </a:r>
                      <a:endParaRPr lang="en-GB" sz="16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0"/>
                        </a:spcAft>
                      </a:pPr>
                      <a:r>
                        <a:rPr lang="en-GB" sz="1600" b="1" dirty="0">
                          <a:latin typeface="+mn-lt"/>
                          <a:ea typeface="Times New Roman"/>
                          <a:cs typeface="Times New Roman"/>
                        </a:rPr>
                        <a:t>36-48</a:t>
                      </a:r>
                      <a:endParaRPr lang="en-GB" sz="16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0"/>
                        </a:spcAft>
                      </a:pPr>
                      <a:r>
                        <a:rPr lang="en-GB" sz="1600" b="1" dirty="0">
                          <a:latin typeface="+mn-lt"/>
                          <a:ea typeface="Times New Roman"/>
                          <a:cs typeface="Times New Roman"/>
                        </a:rPr>
                        <a:t>&gt;48</a:t>
                      </a:r>
                      <a:endParaRPr lang="en-GB" sz="16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Aft>
                          <a:spcPts val="0"/>
                        </a:spcAft>
                      </a:pPr>
                      <a:r>
                        <a:rPr lang="en-GB" sz="1600" b="1" dirty="0">
                          <a:latin typeface="+mn-lt"/>
                          <a:ea typeface="Times New Roman"/>
                          <a:cs typeface="Times New Roman"/>
                        </a:rPr>
                        <a:t>Theorist</a:t>
                      </a:r>
                      <a:endParaRPr lang="en-GB" sz="16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r h="504000">
                <a:tc gridSpan="5">
                  <a:txBody>
                    <a:bodyPr/>
                    <a:lstStyle/>
                    <a:p>
                      <a:pPr algn="ctr">
                        <a:lnSpc>
                          <a:spcPct val="100000"/>
                        </a:lnSpc>
                        <a:spcAft>
                          <a:spcPts val="0"/>
                        </a:spcAft>
                      </a:pPr>
                      <a:r>
                        <a:rPr lang="en-GB" sz="1100" dirty="0" err="1">
                          <a:latin typeface="+mn-lt"/>
                          <a:ea typeface="Times New Roman"/>
                          <a:cs typeface="Times New Roman"/>
                        </a:rPr>
                        <a:t>Sensorimotor</a:t>
                      </a:r>
                      <a:r>
                        <a:rPr lang="en-GB" sz="1100" dirty="0">
                          <a:latin typeface="+mn-lt"/>
                          <a:ea typeface="Times New Roman"/>
                          <a:cs typeface="Times New Roman"/>
                        </a:rPr>
                        <a:t> stage</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57150" cap="flat" cmpd="sng" algn="ctr">
                      <a:solidFill>
                        <a:srgbClr val="FF0000"/>
                      </a:solidFill>
                      <a:prstDash val="solid"/>
                      <a:round/>
                      <a:headEnd type="none" w="med" len="med"/>
                      <a:tailEnd type="none" w="med" len="med"/>
                    </a:lnT>
                  </a:tcPr>
                </a:tc>
                <a:tc gridSpan="3">
                  <a:txBody>
                    <a:bodyPr/>
                    <a:lstStyle/>
                    <a:p>
                      <a:pPr algn="ctr">
                        <a:lnSpc>
                          <a:spcPct val="100000"/>
                        </a:lnSpc>
                        <a:spcAft>
                          <a:spcPts val="0"/>
                        </a:spcAft>
                      </a:pPr>
                      <a:r>
                        <a:rPr lang="en-GB" sz="1100">
                          <a:latin typeface="+mn-lt"/>
                          <a:ea typeface="Times New Roman"/>
                          <a:cs typeface="Times New Roman"/>
                        </a:rPr>
                        <a:t>Preoperational stage</a:t>
                      </a:r>
                      <a:endParaRPr lang="en-GB" sz="11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a:txBody>
                    <a:bodyPr/>
                    <a:lstStyle/>
                    <a:p>
                      <a:pPr algn="ctr">
                        <a:lnSpc>
                          <a:spcPct val="100000"/>
                        </a:lnSpc>
                        <a:spcAft>
                          <a:spcPts val="0"/>
                        </a:spcAft>
                      </a:pPr>
                      <a:r>
                        <a:rPr lang="en-GB" sz="1100" i="1" dirty="0">
                          <a:latin typeface="+mn-lt"/>
                          <a:ea typeface="Times New Roman"/>
                          <a:cs typeface="Times New Roman"/>
                        </a:rPr>
                        <a:t>Piaget</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504000">
                <a:tc gridSpan="5">
                  <a:txBody>
                    <a:bodyPr/>
                    <a:lstStyle/>
                    <a:p>
                      <a:pPr algn="ctr">
                        <a:lnSpc>
                          <a:spcPct val="100000"/>
                        </a:lnSpc>
                        <a:spcAft>
                          <a:spcPts val="0"/>
                        </a:spcAft>
                      </a:pPr>
                      <a:r>
                        <a:rPr lang="en-GB" sz="1100" dirty="0">
                          <a:latin typeface="+mn-lt"/>
                          <a:ea typeface="Times New Roman"/>
                          <a:cs typeface="Times New Roman"/>
                        </a:rPr>
                        <a:t>Preverbal thought</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gridSpan="3">
                  <a:txBody>
                    <a:bodyPr/>
                    <a:lstStyle/>
                    <a:p>
                      <a:pPr algn="ctr">
                        <a:lnSpc>
                          <a:spcPct val="100000"/>
                        </a:lnSpc>
                        <a:spcAft>
                          <a:spcPts val="0"/>
                        </a:spcAft>
                      </a:pPr>
                      <a:r>
                        <a:rPr lang="en-GB" sz="1100" dirty="0">
                          <a:latin typeface="+mn-lt"/>
                          <a:ea typeface="Times New Roman"/>
                          <a:cs typeface="Times New Roman"/>
                        </a:rPr>
                        <a:t>Verbal thought</a:t>
                      </a: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a:txBody>
                    <a:bodyPr/>
                    <a:lstStyle/>
                    <a:p>
                      <a:pPr algn="ctr">
                        <a:lnSpc>
                          <a:spcPct val="100000"/>
                        </a:lnSpc>
                        <a:spcAft>
                          <a:spcPts val="0"/>
                        </a:spcAft>
                      </a:pPr>
                      <a:r>
                        <a:rPr lang="en-GB" sz="1100" i="1" dirty="0">
                          <a:latin typeface="+mn-lt"/>
                          <a:ea typeface="Times New Roman"/>
                          <a:cs typeface="Times New Roman"/>
                        </a:rPr>
                        <a:t>Vygotsky</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504000">
                <a:tc gridSpan="5">
                  <a:txBody>
                    <a:bodyPr/>
                    <a:lstStyle/>
                    <a:p>
                      <a:pPr algn="ctr">
                        <a:lnSpc>
                          <a:spcPct val="100000"/>
                        </a:lnSpc>
                        <a:spcAft>
                          <a:spcPts val="0"/>
                        </a:spcAft>
                      </a:pPr>
                      <a:r>
                        <a:rPr lang="en-GB" sz="1100" dirty="0">
                          <a:latin typeface="+mn-lt"/>
                          <a:ea typeface="Times New Roman"/>
                          <a:cs typeface="Times New Roman"/>
                        </a:rPr>
                        <a:t>Solitary play</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lnSpc>
                          <a:spcPct val="100000"/>
                        </a:lnSpc>
                        <a:spcAft>
                          <a:spcPts val="0"/>
                        </a:spcAft>
                      </a:pPr>
                      <a:r>
                        <a:rPr lang="en-GB" sz="1100" kern="1200" dirty="0">
                          <a:solidFill>
                            <a:schemeClr val="tx1"/>
                          </a:solidFill>
                          <a:latin typeface="+mn-lt"/>
                          <a:ea typeface="Times New Roman"/>
                          <a:cs typeface="Times New Roman"/>
                        </a:rPr>
                        <a:t>Parallel play</a:t>
                      </a:r>
                      <a:endParaRPr lang="en-GB" sz="1100" dirty="0">
                        <a:latin typeface="+mn-lt"/>
                        <a:ea typeface="Times New Roman"/>
                        <a:cs typeface="Times New Roman"/>
                      </a:endParaRP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n-GB" sz="1100" kern="1200" dirty="0">
                          <a:solidFill>
                            <a:schemeClr val="tx1"/>
                          </a:solidFill>
                          <a:latin typeface="+mn-lt"/>
                          <a:ea typeface="Times New Roman"/>
                          <a:cs typeface="Times New Roman"/>
                        </a:rPr>
                        <a:t>Parallel play</a:t>
                      </a:r>
                      <a:endParaRPr lang="en-GB" dirty="0"/>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GB" sz="1100" dirty="0">
                          <a:latin typeface="+mn-lt"/>
                          <a:ea typeface="Times New Roman"/>
                          <a:cs typeface="Times New Roman"/>
                        </a:rPr>
                        <a:t>Associative play</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GB" sz="1100" dirty="0">
                          <a:latin typeface="+mn-lt"/>
                          <a:ea typeface="Times New Roman"/>
                          <a:cs typeface="Times New Roman"/>
                        </a:rPr>
                        <a:t>&lt;72m: Co-operative play</a:t>
                      </a:r>
                    </a:p>
                    <a:p>
                      <a:pPr algn="ctr">
                        <a:lnSpc>
                          <a:spcPct val="100000"/>
                        </a:lnSpc>
                        <a:spcAft>
                          <a:spcPts val="0"/>
                        </a:spcAft>
                      </a:pPr>
                      <a:r>
                        <a:rPr lang="en-GB" sz="1100" dirty="0">
                          <a:latin typeface="+mn-lt"/>
                          <a:ea typeface="Times New Roman"/>
                          <a:cs typeface="Times New Roman"/>
                        </a:rPr>
                        <a:t>&gt;72m: Intentional play</a:t>
                      </a: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lang="en-GB" sz="1100" i="1" dirty="0">
                          <a:latin typeface="+mn-lt"/>
                          <a:ea typeface="Times New Roman"/>
                          <a:cs typeface="Times New Roman"/>
                        </a:rPr>
                        <a:t>Kaye</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04000">
                <a:tc>
                  <a:txBody>
                    <a:bodyPr/>
                    <a:lstStyle/>
                    <a:p>
                      <a:pPr algn="ctr">
                        <a:lnSpc>
                          <a:spcPct val="100000"/>
                        </a:lnSpc>
                        <a:spcAft>
                          <a:spcPts val="0"/>
                        </a:spcAft>
                      </a:pPr>
                      <a:r>
                        <a:rPr lang="en-GB" sz="1100" dirty="0">
                          <a:latin typeface="+mn-lt"/>
                          <a:ea typeface="Times New Roman"/>
                          <a:cs typeface="Times New Roman"/>
                        </a:rPr>
                        <a:t>Unaware of self</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algn="ctr">
                        <a:lnSpc>
                          <a:spcPct val="100000"/>
                        </a:lnSpc>
                        <a:spcAft>
                          <a:spcPts val="0"/>
                        </a:spcAft>
                      </a:pPr>
                      <a:r>
                        <a:rPr lang="en-GB" sz="1100" dirty="0">
                          <a:latin typeface="+mn-lt"/>
                          <a:ea typeface="Times New Roman"/>
                          <a:cs typeface="Times New Roman"/>
                        </a:rPr>
                        <a:t>Acculturation in progress</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gridSpan="3">
                  <a:txBody>
                    <a:bodyPr/>
                    <a:lstStyle/>
                    <a:p>
                      <a:pPr algn="ctr">
                        <a:lnSpc>
                          <a:spcPct val="100000"/>
                        </a:lnSpc>
                        <a:spcAft>
                          <a:spcPts val="0"/>
                        </a:spcAft>
                      </a:pPr>
                      <a:r>
                        <a:rPr lang="en-GB" sz="1100" dirty="0">
                          <a:latin typeface="+mn-lt"/>
                          <a:ea typeface="Times New Roman"/>
                          <a:cs typeface="Times New Roman"/>
                        </a:rPr>
                        <a:t>Self aware</a:t>
                      </a: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a:txBody>
                    <a:bodyPr/>
                    <a:lstStyle/>
                    <a:p>
                      <a:pPr algn="ctr">
                        <a:lnSpc>
                          <a:spcPct val="100000"/>
                        </a:lnSpc>
                        <a:spcAft>
                          <a:spcPts val="0"/>
                        </a:spcAft>
                      </a:pPr>
                      <a:r>
                        <a:rPr lang="en-GB" sz="1100" i="1" dirty="0">
                          <a:latin typeface="+mn-lt"/>
                          <a:ea typeface="Times New Roman"/>
                          <a:cs typeface="Times New Roman"/>
                        </a:rPr>
                        <a:t>Kaye</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504000">
                <a:tc gridSpan="5">
                  <a:txBody>
                    <a:bodyPr/>
                    <a:lstStyle/>
                    <a:p>
                      <a:pPr algn="ctr">
                        <a:lnSpc>
                          <a:spcPct val="100000"/>
                        </a:lnSpc>
                        <a:spcAft>
                          <a:spcPts val="0"/>
                        </a:spcAft>
                      </a:pPr>
                      <a:r>
                        <a:rPr lang="en-GB" sz="1100" dirty="0">
                          <a:latin typeface="+mn-lt"/>
                          <a:ea typeface="Times New Roman"/>
                          <a:cs typeface="Times New Roman"/>
                        </a:rPr>
                        <a:t>Encounters with others treated by default as benign</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gridSpan="2">
                  <a:txBody>
                    <a:bodyPr/>
                    <a:lstStyle/>
                    <a:p>
                      <a:pPr algn="ctr"/>
                      <a:r>
                        <a:rPr lang="en-GB" sz="1100" kern="1200" dirty="0">
                          <a:solidFill>
                            <a:schemeClr val="tx1"/>
                          </a:solidFill>
                          <a:latin typeface="+mn-lt"/>
                          <a:cs typeface="Times New Roman"/>
                        </a:rPr>
                        <a:t>Beginnings of negotiation: wheedling</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hMerge="1">
                  <a:txBody>
                    <a:bodyPr/>
                    <a:lstStyle/>
                    <a:p>
                      <a:endParaRPr lang="en-GB"/>
                    </a:p>
                  </a:txBody>
                  <a:tcPr/>
                </a:tc>
                <a:tc>
                  <a:txBody>
                    <a:bodyPr/>
                    <a:lstStyle/>
                    <a:p>
                      <a:pPr algn="ctr">
                        <a:lnSpc>
                          <a:spcPct val="100000"/>
                        </a:lnSpc>
                        <a:spcAft>
                          <a:spcPts val="0"/>
                        </a:spcAft>
                      </a:pPr>
                      <a:r>
                        <a:rPr lang="en-GB" sz="1100" dirty="0">
                          <a:latin typeface="+mn-lt"/>
                          <a:ea typeface="Times New Roman"/>
                          <a:cs typeface="Times New Roman"/>
                        </a:rPr>
                        <a:t>Others have minds</a:t>
                      </a: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lang="en-GB" sz="1100" i="1" dirty="0" err="1">
                          <a:latin typeface="+mn-lt"/>
                          <a:ea typeface="Times New Roman"/>
                          <a:cs typeface="Times New Roman"/>
                        </a:rPr>
                        <a:t>Gopnik</a:t>
                      </a:r>
                      <a:r>
                        <a:rPr lang="en-GB" sz="1100" i="1" dirty="0">
                          <a:latin typeface="+mn-lt"/>
                          <a:ea typeface="Times New Roman"/>
                          <a:cs typeface="Times New Roman"/>
                        </a:rPr>
                        <a:t>, </a:t>
                      </a:r>
                      <a:r>
                        <a:rPr lang="en-GB" sz="1100" i="1" dirty="0" err="1">
                          <a:latin typeface="+mn-lt"/>
                          <a:ea typeface="Times New Roman"/>
                          <a:cs typeface="Times New Roman"/>
                        </a:rPr>
                        <a:t>Meltzoff</a:t>
                      </a:r>
                      <a:r>
                        <a:rPr lang="en-GB" sz="1100" i="1" dirty="0">
                          <a:latin typeface="+mn-lt"/>
                          <a:ea typeface="Times New Roman"/>
                          <a:cs typeface="Times New Roman"/>
                        </a:rPr>
                        <a:t>, </a:t>
                      </a:r>
                      <a:r>
                        <a:rPr lang="en-GB" sz="1100" i="1" dirty="0" err="1">
                          <a:latin typeface="+mn-lt"/>
                          <a:ea typeface="Times New Roman"/>
                          <a:cs typeface="Times New Roman"/>
                        </a:rPr>
                        <a:t>Kuhl</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504000">
                <a:tc>
                  <a:txBody>
                    <a:bodyPr/>
                    <a:lstStyle/>
                    <a:p>
                      <a:pPr algn="ctr">
                        <a:lnSpc>
                          <a:spcPct val="100000"/>
                        </a:lnSpc>
                        <a:spcAft>
                          <a:spcPts val="0"/>
                        </a:spcAft>
                      </a:pPr>
                      <a:r>
                        <a:rPr lang="en-GB" sz="1100" dirty="0">
                          <a:latin typeface="+mn-lt"/>
                          <a:ea typeface="Times New Roman"/>
                          <a:cs typeface="Times New Roman"/>
                        </a:rPr>
                        <a:t>Learning about others</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gridSpan="2">
                  <a:txBody>
                    <a:bodyPr/>
                    <a:lstStyle/>
                    <a:p>
                      <a:pPr algn="ctr">
                        <a:lnSpc>
                          <a:spcPct val="100000"/>
                        </a:lnSpc>
                        <a:spcAft>
                          <a:spcPts val="0"/>
                        </a:spcAft>
                      </a:pPr>
                      <a:r>
                        <a:rPr lang="en-GB" sz="1100" dirty="0">
                          <a:latin typeface="+mn-lt"/>
                          <a:ea typeface="Times New Roman"/>
                          <a:cs typeface="Times New Roman"/>
                        </a:rPr>
                        <a:t>Learning expressions and behaviour</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en-GB"/>
                    </a:p>
                  </a:txBody>
                  <a:tcPr/>
                </a:tc>
                <a:tc>
                  <a:txBody>
                    <a:bodyPr/>
                    <a:lstStyle/>
                    <a:p>
                      <a:pPr algn="ctr">
                        <a:lnSpc>
                          <a:spcPct val="100000"/>
                        </a:lnSpc>
                        <a:spcAft>
                          <a:spcPts val="0"/>
                        </a:spcAft>
                      </a:pPr>
                      <a:r>
                        <a:rPr lang="en-GB" sz="1100">
                          <a:latin typeface="+mn-lt"/>
                          <a:ea typeface="Times New Roman"/>
                          <a:cs typeface="Times New Roman"/>
                        </a:rPr>
                        <a:t>Others are agents</a:t>
                      </a:r>
                      <a:endParaRPr lang="en-GB" sz="11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0000"/>
                        </a:lnSpc>
                        <a:spcAft>
                          <a:spcPts val="0"/>
                        </a:spcAft>
                      </a:pPr>
                      <a:r>
                        <a:rPr lang="en-GB" sz="1100" dirty="0">
                          <a:latin typeface="+mn-lt"/>
                          <a:ea typeface="Times New Roman"/>
                          <a:cs typeface="Times New Roman"/>
                        </a:rPr>
                        <a:t>Others have agendas</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0000"/>
                        </a:lnSpc>
                        <a:spcAft>
                          <a:spcPts val="0"/>
                        </a:spcAft>
                      </a:pPr>
                      <a:r>
                        <a:rPr lang="en-GB" sz="1100">
                          <a:latin typeface="+mn-lt"/>
                          <a:ea typeface="Times New Roman"/>
                          <a:cs typeface="Times New Roman"/>
                        </a:rPr>
                        <a:t>Empathy</a:t>
                      </a:r>
                      <a:endParaRPr lang="en-GB" sz="11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GB" sz="1100" dirty="0">
                          <a:latin typeface="+mn-lt"/>
                          <a:ea typeface="Times New Roman"/>
                          <a:cs typeface="Times New Roman"/>
                        </a:rPr>
                        <a:t>Taking control of self</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GB" sz="1100" dirty="0">
                          <a:latin typeface="+mn-lt"/>
                          <a:ea typeface="Times New Roman"/>
                          <a:cs typeface="Times New Roman"/>
                        </a:rPr>
                        <a:t>Theory of Mind</a:t>
                      </a: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lang="en-GB" sz="1100" i="1" dirty="0" err="1">
                          <a:latin typeface="+mn-lt"/>
                          <a:ea typeface="Times New Roman"/>
                          <a:cs typeface="Times New Roman"/>
                        </a:rPr>
                        <a:t>Gopnik</a:t>
                      </a:r>
                      <a:r>
                        <a:rPr lang="en-GB" sz="1100" i="1" dirty="0">
                          <a:latin typeface="+mn-lt"/>
                          <a:ea typeface="Times New Roman"/>
                          <a:cs typeface="Times New Roman"/>
                        </a:rPr>
                        <a:t>, </a:t>
                      </a:r>
                      <a:r>
                        <a:rPr lang="en-GB" sz="1100" i="1" dirty="0" err="1">
                          <a:latin typeface="+mn-lt"/>
                          <a:ea typeface="Times New Roman"/>
                          <a:cs typeface="Times New Roman"/>
                        </a:rPr>
                        <a:t>Meltzoff</a:t>
                      </a:r>
                      <a:r>
                        <a:rPr lang="en-GB" sz="1100" i="1" dirty="0">
                          <a:latin typeface="+mn-lt"/>
                          <a:ea typeface="Times New Roman"/>
                          <a:cs typeface="Times New Roman"/>
                        </a:rPr>
                        <a:t>, </a:t>
                      </a:r>
                      <a:r>
                        <a:rPr lang="en-GB" sz="1100" i="1" dirty="0" err="1">
                          <a:latin typeface="+mn-lt"/>
                          <a:ea typeface="Times New Roman"/>
                          <a:cs typeface="Times New Roman"/>
                        </a:rPr>
                        <a:t>Kuhl</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504000">
                <a:tc gridSpan="2">
                  <a:txBody>
                    <a:bodyPr/>
                    <a:lstStyle/>
                    <a:p>
                      <a:pPr algn="ctr">
                        <a:lnSpc>
                          <a:spcPct val="100000"/>
                        </a:lnSpc>
                        <a:spcAft>
                          <a:spcPts val="0"/>
                        </a:spcAft>
                      </a:pPr>
                      <a:r>
                        <a:rPr lang="en-GB" sz="1100" dirty="0">
                          <a:latin typeface="+mn-lt"/>
                          <a:ea typeface="Times New Roman"/>
                          <a:cs typeface="Times New Roman"/>
                        </a:rPr>
                        <a:t>Generalised </a:t>
                      </a:r>
                      <a:r>
                        <a:rPr lang="en-GB" sz="1100" dirty="0" err="1">
                          <a:latin typeface="+mn-lt"/>
                          <a:ea typeface="Times New Roman"/>
                          <a:cs typeface="Times New Roman"/>
                        </a:rPr>
                        <a:t>soundmaking</a:t>
                      </a:r>
                      <a:endParaRPr lang="en-GB" sz="1100" dirty="0">
                        <a:latin typeface="+mn-lt"/>
                        <a:ea typeface="Times New Roman"/>
                        <a:cs typeface="Times New Roman"/>
                      </a:endParaRP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a:txBody>
                    <a:bodyPr/>
                    <a:lstStyle/>
                    <a:p>
                      <a:pPr algn="ctr">
                        <a:lnSpc>
                          <a:spcPct val="100000"/>
                        </a:lnSpc>
                        <a:spcAft>
                          <a:spcPts val="0"/>
                        </a:spcAft>
                      </a:pPr>
                      <a:r>
                        <a:rPr lang="en-GB" sz="1100" dirty="0">
                          <a:latin typeface="+mn-lt"/>
                          <a:ea typeface="Times New Roman"/>
                          <a:cs typeface="Times New Roman"/>
                        </a:rPr>
                        <a:t>Language-specific babbling</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00000"/>
                        </a:lnSpc>
                        <a:spcAft>
                          <a:spcPts val="0"/>
                        </a:spcAft>
                      </a:pPr>
                      <a:r>
                        <a:rPr lang="en-GB" sz="1100" dirty="0">
                          <a:latin typeface="+mn-lt"/>
                          <a:ea typeface="Times New Roman"/>
                          <a:cs typeface="Times New Roman"/>
                        </a:rPr>
                        <a:t>Single words</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ctr">
                        <a:lnSpc>
                          <a:spcPct val="100000"/>
                        </a:lnSpc>
                        <a:spcAft>
                          <a:spcPts val="0"/>
                        </a:spcAft>
                      </a:pPr>
                      <a:r>
                        <a:rPr lang="en-GB" sz="1100" dirty="0">
                          <a:latin typeface="+mn-lt"/>
                          <a:ea typeface="Times New Roman"/>
                          <a:cs typeface="Times New Roman"/>
                        </a:rPr>
                        <a:t>Simple Grammar</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a:lnSpc>
                          <a:spcPct val="100000"/>
                        </a:lnSpc>
                        <a:spcAft>
                          <a:spcPts val="0"/>
                        </a:spcAft>
                      </a:pPr>
                      <a:r>
                        <a:rPr lang="en-GB" sz="1100">
                          <a:latin typeface="+mn-lt"/>
                          <a:ea typeface="Times New Roman"/>
                          <a:cs typeface="Times New Roman"/>
                        </a:rPr>
                        <a:t>Full language</a:t>
                      </a:r>
                      <a:endParaRPr lang="en-GB" sz="1100" dirty="0">
                        <a:latin typeface="+mn-lt"/>
                        <a:ea typeface="Times New Roman"/>
                        <a:cs typeface="Times New Roman"/>
                      </a:endParaRP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GB"/>
                    </a:p>
                  </a:txBody>
                  <a:tcPr/>
                </a:tc>
                <a:tc>
                  <a:txBody>
                    <a:bodyPr/>
                    <a:lstStyle/>
                    <a:p>
                      <a:pPr algn="ctr">
                        <a:lnSpc>
                          <a:spcPct val="100000"/>
                        </a:lnSpc>
                        <a:spcAft>
                          <a:spcPts val="0"/>
                        </a:spcAft>
                      </a:pPr>
                      <a:r>
                        <a:rPr lang="en-GB" sz="1100" i="1" dirty="0" err="1">
                          <a:latin typeface="+mn-lt"/>
                          <a:ea typeface="Times New Roman"/>
                          <a:cs typeface="Times New Roman"/>
                        </a:rPr>
                        <a:t>Gopnik</a:t>
                      </a:r>
                      <a:r>
                        <a:rPr lang="en-GB" sz="1100" i="1" dirty="0">
                          <a:latin typeface="+mn-lt"/>
                          <a:ea typeface="Times New Roman"/>
                          <a:cs typeface="Times New Roman"/>
                        </a:rPr>
                        <a:t>, </a:t>
                      </a:r>
                      <a:r>
                        <a:rPr lang="en-GB" sz="1100" i="1" dirty="0" err="1">
                          <a:latin typeface="+mn-lt"/>
                          <a:ea typeface="Times New Roman"/>
                          <a:cs typeface="Times New Roman"/>
                        </a:rPr>
                        <a:t>Meltzoff</a:t>
                      </a:r>
                      <a:r>
                        <a:rPr lang="en-GB" sz="1100" i="1" dirty="0">
                          <a:latin typeface="+mn-lt"/>
                          <a:ea typeface="Times New Roman"/>
                          <a:cs typeface="Times New Roman"/>
                        </a:rPr>
                        <a:t> </a:t>
                      </a:r>
                      <a:r>
                        <a:rPr lang="en-GB" sz="1100" i="1" dirty="0" err="1">
                          <a:latin typeface="+mn-lt"/>
                          <a:ea typeface="Times New Roman"/>
                          <a:cs typeface="Times New Roman"/>
                        </a:rPr>
                        <a:t>Kuhl</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7"/>
                  </a:ext>
                </a:extLst>
              </a:tr>
              <a:tr h="504000">
                <a:tc>
                  <a:txBody>
                    <a:bodyPr/>
                    <a:lstStyle/>
                    <a:p>
                      <a:pPr algn="ctr">
                        <a:lnSpc>
                          <a:spcPct val="100000"/>
                        </a:lnSpc>
                        <a:spcAft>
                          <a:spcPts val="0"/>
                        </a:spcAft>
                      </a:pPr>
                      <a:r>
                        <a:rPr lang="en-GB" sz="1100" dirty="0">
                          <a:latin typeface="+mn-lt"/>
                          <a:ea typeface="Times New Roman"/>
                          <a:cs typeface="Times New Roman"/>
                        </a:rPr>
                        <a:t>Pre-language</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a:lnSpc>
                          <a:spcPct val="100000"/>
                        </a:lnSpc>
                        <a:spcAft>
                          <a:spcPts val="0"/>
                        </a:spcAft>
                      </a:pPr>
                      <a:r>
                        <a:rPr lang="en-GB" sz="1100" dirty="0">
                          <a:latin typeface="+mn-lt"/>
                          <a:ea typeface="Times New Roman"/>
                          <a:cs typeface="Times New Roman"/>
                        </a:rPr>
                        <a:t>One word utterances</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gridSpan="2">
                  <a:txBody>
                    <a:bodyPr/>
                    <a:lstStyle/>
                    <a:p>
                      <a:pPr algn="ctr">
                        <a:lnSpc>
                          <a:spcPct val="100000"/>
                        </a:lnSpc>
                        <a:spcAft>
                          <a:spcPts val="0"/>
                        </a:spcAft>
                      </a:pPr>
                      <a:r>
                        <a:rPr lang="en-GB" sz="1100" dirty="0">
                          <a:latin typeface="+mn-lt"/>
                          <a:ea typeface="Times New Roman"/>
                          <a:cs typeface="Times New Roman"/>
                        </a:rPr>
                        <a:t>Two word utterances</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gridSpan="2">
                  <a:txBody>
                    <a:bodyPr/>
                    <a:lstStyle/>
                    <a:p>
                      <a:pPr algn="ctr">
                        <a:lnSpc>
                          <a:spcPct val="100000"/>
                        </a:lnSpc>
                        <a:spcAft>
                          <a:spcPts val="0"/>
                        </a:spcAft>
                      </a:pPr>
                      <a:r>
                        <a:rPr lang="en-GB" sz="1100" dirty="0">
                          <a:latin typeface="+mn-lt"/>
                          <a:ea typeface="Times New Roman"/>
                          <a:cs typeface="Times New Roman"/>
                        </a:rPr>
                        <a:t>Full language</a:t>
                      </a: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GB"/>
                    </a:p>
                  </a:txBody>
                  <a:tcPr/>
                </a:tc>
                <a:tc>
                  <a:txBody>
                    <a:bodyPr/>
                    <a:lstStyle/>
                    <a:p>
                      <a:pPr algn="ctr">
                        <a:lnSpc>
                          <a:spcPct val="100000"/>
                        </a:lnSpc>
                        <a:spcAft>
                          <a:spcPts val="0"/>
                        </a:spcAft>
                      </a:pPr>
                      <a:r>
                        <a:rPr lang="en-GB" sz="1100" i="1" dirty="0">
                          <a:latin typeface="+mn-lt"/>
                          <a:ea typeface="Times New Roman"/>
                          <a:cs typeface="Times New Roman"/>
                        </a:rPr>
                        <a:t>Brown</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8"/>
                  </a:ext>
                </a:extLst>
              </a:tr>
              <a:tr h="504000">
                <a:tc gridSpan="2">
                  <a:txBody>
                    <a:bodyPr/>
                    <a:lstStyle/>
                    <a:p>
                      <a:pPr algn="ctr">
                        <a:lnSpc>
                          <a:spcPct val="100000"/>
                        </a:lnSpc>
                        <a:spcAft>
                          <a:spcPts val="0"/>
                        </a:spcAft>
                      </a:pPr>
                      <a:r>
                        <a:rPr lang="en-GB" sz="1100" dirty="0" err="1">
                          <a:latin typeface="+mn-lt"/>
                          <a:ea typeface="Times New Roman"/>
                          <a:cs typeface="Times New Roman"/>
                        </a:rPr>
                        <a:t>Accoustic</a:t>
                      </a:r>
                      <a:r>
                        <a:rPr lang="en-GB" sz="1100" dirty="0">
                          <a:latin typeface="+mn-lt"/>
                          <a:ea typeface="Times New Roman"/>
                          <a:cs typeface="Times New Roman"/>
                        </a:rPr>
                        <a:t> packaging</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gridSpan="3">
                  <a:txBody>
                    <a:bodyPr/>
                    <a:lstStyle/>
                    <a:p>
                      <a:pPr algn="ctr">
                        <a:lnSpc>
                          <a:spcPct val="100000"/>
                        </a:lnSpc>
                        <a:spcAft>
                          <a:spcPts val="0"/>
                        </a:spcAft>
                      </a:pPr>
                      <a:r>
                        <a:rPr lang="en-GB" sz="1100" dirty="0">
                          <a:latin typeface="+mn-lt"/>
                          <a:ea typeface="Times New Roman"/>
                          <a:cs typeface="Times New Roman"/>
                        </a:rPr>
                        <a:t>Segmentation, linguistic mapping</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a:lnSpc>
                          <a:spcPct val="100000"/>
                        </a:lnSpc>
                        <a:spcAft>
                          <a:spcPts val="0"/>
                        </a:spcAft>
                      </a:pPr>
                      <a:r>
                        <a:rPr lang="en-GB" sz="1100" dirty="0">
                          <a:latin typeface="+mn-lt"/>
                          <a:ea typeface="Times New Roman"/>
                          <a:cs typeface="Times New Roman"/>
                        </a:rPr>
                        <a:t>Complex syntactic analysis</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a:lnSpc>
                          <a:spcPct val="100000"/>
                        </a:lnSpc>
                        <a:spcAft>
                          <a:spcPts val="0"/>
                        </a:spcAft>
                      </a:pPr>
                      <a:r>
                        <a:rPr lang="en-GB" sz="1100" dirty="0">
                          <a:latin typeface="+mn-lt"/>
                          <a:ea typeface="Times New Roman"/>
                          <a:cs typeface="Times New Roman"/>
                        </a:rPr>
                        <a:t>Full language</a:t>
                      </a: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GB"/>
                    </a:p>
                  </a:txBody>
                  <a:tcPr/>
                </a:tc>
                <a:tc>
                  <a:txBody>
                    <a:bodyPr/>
                    <a:lstStyle/>
                    <a:p>
                      <a:pPr algn="ctr">
                        <a:lnSpc>
                          <a:spcPct val="100000"/>
                        </a:lnSpc>
                        <a:spcAft>
                          <a:spcPts val="0"/>
                        </a:spcAft>
                      </a:pPr>
                      <a:r>
                        <a:rPr lang="en-GB" sz="1100" i="1" dirty="0">
                          <a:latin typeface="+mn-lt"/>
                          <a:ea typeface="Times New Roman"/>
                          <a:cs typeface="Times New Roman"/>
                        </a:rPr>
                        <a:t>Hirsh-</a:t>
                      </a:r>
                      <a:r>
                        <a:rPr lang="en-GB" sz="1100" i="1" dirty="0" err="1">
                          <a:latin typeface="+mn-lt"/>
                          <a:ea typeface="Times New Roman"/>
                          <a:cs typeface="Times New Roman"/>
                        </a:rPr>
                        <a:t>Pasek</a:t>
                      </a:r>
                      <a:r>
                        <a:rPr lang="en-GB" sz="1100" i="1" dirty="0">
                          <a:latin typeface="+mn-lt"/>
                          <a:ea typeface="Times New Roman"/>
                          <a:cs typeface="Times New Roman"/>
                        </a:rPr>
                        <a:t>, </a:t>
                      </a:r>
                      <a:r>
                        <a:rPr lang="en-GB" sz="1100" i="1" dirty="0" err="1">
                          <a:latin typeface="+mn-lt"/>
                          <a:ea typeface="Times New Roman"/>
                          <a:cs typeface="Times New Roman"/>
                        </a:rPr>
                        <a:t>Golinkoff</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9"/>
                  </a:ext>
                </a:extLst>
              </a:tr>
              <a:tr h="0">
                <a:tc gridSpan="2">
                  <a:txBody>
                    <a:bodyPr/>
                    <a:lstStyle/>
                    <a:p>
                      <a:pPr algn="ctr">
                        <a:lnSpc>
                          <a:spcPct val="100000"/>
                        </a:lnSpc>
                        <a:spcAft>
                          <a:spcPts val="0"/>
                        </a:spcAft>
                      </a:pPr>
                      <a:endParaRPr lang="en-GB" sz="1100" dirty="0">
                        <a:latin typeface="+mn-lt"/>
                        <a:ea typeface="Times New Roman"/>
                        <a:cs typeface="Times New Roman"/>
                      </a:endParaRP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GB"/>
                    </a:p>
                  </a:txBody>
                  <a:tcPr/>
                </a:tc>
                <a:tc>
                  <a:txBody>
                    <a:bodyPr/>
                    <a:lstStyle/>
                    <a:p>
                      <a:pPr algn="ctr">
                        <a:lnSpc>
                          <a:spcPct val="100000"/>
                        </a:lnSpc>
                        <a:spcAft>
                          <a:spcPts val="0"/>
                        </a:spcAft>
                      </a:pPr>
                      <a:r>
                        <a:rPr lang="en-GB" sz="1100" dirty="0">
                          <a:latin typeface="+mn-lt"/>
                          <a:ea typeface="Times New Roman"/>
                          <a:cs typeface="Times New Roman"/>
                        </a:rPr>
                        <a:t>Instrumental, Obligatory, Intentional, Personal functions</a:t>
                      </a:r>
                    </a:p>
                  </a:txBody>
                  <a:tcPr marL="30553" marR="30553"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0000"/>
                        </a:lnSpc>
                        <a:spcAft>
                          <a:spcPts val="0"/>
                        </a:spcAft>
                      </a:pPr>
                      <a:r>
                        <a:rPr lang="en-GB" sz="1100" dirty="0">
                          <a:latin typeface="+mn-lt"/>
                          <a:ea typeface="Times New Roman"/>
                          <a:cs typeface="Times New Roman"/>
                        </a:rPr>
                        <a:t>Imaginative function</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gridSpan="2">
                  <a:txBody>
                    <a:bodyPr/>
                    <a:lstStyle/>
                    <a:p>
                      <a:pPr algn="ctr">
                        <a:lnSpc>
                          <a:spcPct val="100000"/>
                        </a:lnSpc>
                        <a:spcAft>
                          <a:spcPts val="0"/>
                        </a:spcAft>
                      </a:pPr>
                      <a:r>
                        <a:rPr lang="en-GB" sz="1100" dirty="0">
                          <a:latin typeface="+mn-lt"/>
                          <a:ea typeface="Times New Roman"/>
                          <a:cs typeface="Times New Roman"/>
                        </a:rPr>
                        <a:t>Heuristic Function</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B w="12700" cap="flat" cmpd="sng" algn="ctr">
                      <a:solidFill>
                        <a:schemeClr val="tx1"/>
                      </a:solidFill>
                      <a:prstDash val="sysDot"/>
                      <a:round/>
                      <a:headEnd type="none" w="med" len="med"/>
                      <a:tailEnd type="none" w="med" len="med"/>
                    </a:lnB>
                    <a:solidFill>
                      <a:schemeClr val="accent1">
                        <a:lumMod val="20000"/>
                        <a:lumOff val="80000"/>
                      </a:schemeClr>
                    </a:solidFill>
                  </a:tcPr>
                </a:tc>
                <a:tc hMerge="1">
                  <a:txBody>
                    <a:bodyPr/>
                    <a:lstStyle/>
                    <a:p>
                      <a:endParaRPr lang="en-GB"/>
                    </a:p>
                  </a:txBody>
                  <a:tcPr/>
                </a:tc>
                <a:tc gridSpan="2">
                  <a:txBody>
                    <a:bodyPr/>
                    <a:lstStyle/>
                    <a:p>
                      <a:pPr algn="ctr">
                        <a:lnSpc>
                          <a:spcPct val="100000"/>
                        </a:lnSpc>
                        <a:spcAft>
                          <a:spcPts val="0"/>
                        </a:spcAft>
                      </a:pPr>
                      <a:r>
                        <a:rPr lang="en-GB" sz="1100" dirty="0">
                          <a:latin typeface="+mn-lt"/>
                          <a:ea typeface="Times New Roman"/>
                          <a:cs typeface="Times New Roman"/>
                        </a:rPr>
                        <a:t>Informative function?</a:t>
                      </a:r>
                    </a:p>
                  </a:txBody>
                  <a:tcPr marL="30553" marR="30553" marT="0" marB="0" anchor="ctr">
                    <a:lnL w="12700" cap="flat" cmpd="sng" algn="ctr">
                      <a:solidFill>
                        <a:srgbClr val="000000"/>
                      </a:solidFill>
                      <a:prstDash val="dash"/>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40000"/>
                        <a:lumOff val="60000"/>
                      </a:schemeClr>
                    </a:solidFill>
                  </a:tcPr>
                </a:tc>
                <a:tc hMerge="1">
                  <a:txBody>
                    <a:bodyPr/>
                    <a:lstStyle/>
                    <a:p>
                      <a:endParaRPr lang="en-GB"/>
                    </a:p>
                  </a:txBody>
                  <a:tcPr/>
                </a:tc>
                <a:tc>
                  <a:txBody>
                    <a:bodyPr/>
                    <a:lstStyle/>
                    <a:p>
                      <a:pPr algn="ctr">
                        <a:lnSpc>
                          <a:spcPct val="100000"/>
                        </a:lnSpc>
                        <a:spcAft>
                          <a:spcPts val="0"/>
                        </a:spcAft>
                      </a:pPr>
                      <a:r>
                        <a:rPr lang="en-GB" sz="1100" i="1" dirty="0">
                          <a:latin typeface="+mn-lt"/>
                          <a:ea typeface="Times New Roman"/>
                          <a:cs typeface="Times New Roman"/>
                        </a:rPr>
                        <a:t>Halliday</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0"/>
                  </a:ext>
                </a:extLst>
              </a:tr>
              <a:tr h="504000">
                <a:tc gridSpan="5">
                  <a:txBody>
                    <a:bodyPr/>
                    <a:lstStyle/>
                    <a:p>
                      <a:pPr algn="ctr">
                        <a:lnSpc>
                          <a:spcPct val="100000"/>
                        </a:lnSpc>
                        <a:spcAft>
                          <a:spcPts val="0"/>
                        </a:spcAft>
                      </a:pPr>
                      <a:r>
                        <a:rPr lang="en-GB" sz="1100" dirty="0">
                          <a:latin typeface="+mn-lt"/>
                          <a:ea typeface="Times New Roman"/>
                          <a:cs typeface="Times New Roman"/>
                        </a:rPr>
                        <a:t>Language learning</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gridSpan="2">
                  <a:txBody>
                    <a:bodyPr/>
                    <a:lstStyle/>
                    <a:p>
                      <a:pPr algn="ctr">
                        <a:lnSpc>
                          <a:spcPct val="100000"/>
                        </a:lnSpc>
                        <a:spcAft>
                          <a:spcPts val="0"/>
                        </a:spcAft>
                      </a:pPr>
                      <a:r>
                        <a:rPr lang="en-GB" sz="1100" dirty="0">
                          <a:latin typeface="+mn-lt"/>
                          <a:ea typeface="Times New Roman"/>
                          <a:cs typeface="Times New Roman"/>
                        </a:rPr>
                        <a:t>Learning through language</a:t>
                      </a:r>
                    </a:p>
                  </a:txBody>
                  <a:tcPr marL="30553" marR="30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a:txBody>
                    <a:bodyPr/>
                    <a:lstStyle/>
                    <a:p>
                      <a:pPr algn="ctr">
                        <a:lnSpc>
                          <a:spcPct val="100000"/>
                        </a:lnSpc>
                        <a:spcAft>
                          <a:spcPts val="0"/>
                        </a:spcAft>
                      </a:pPr>
                      <a:r>
                        <a:rPr lang="en-GB" sz="1100" dirty="0">
                          <a:latin typeface="+mn-lt"/>
                          <a:ea typeface="Times New Roman"/>
                          <a:cs typeface="Times New Roman"/>
                        </a:rPr>
                        <a:t>Learning about language</a:t>
                      </a: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lang="en-GB" sz="1100" i="1" dirty="0" err="1">
                          <a:latin typeface="+mn-lt"/>
                          <a:ea typeface="Times New Roman"/>
                          <a:cs typeface="Times New Roman"/>
                        </a:rPr>
                        <a:t>Halliday</a:t>
                      </a:r>
                      <a:endParaRPr lang="en-GB" sz="1100" dirty="0">
                        <a:latin typeface="+mn-lt"/>
                        <a:ea typeface="Times New Roman"/>
                        <a:cs typeface="Times New Roman"/>
                      </a:endParaRP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1"/>
                  </a:ext>
                </a:extLst>
              </a:tr>
              <a:tr h="504000">
                <a:tc gridSpan="5">
                  <a:txBody>
                    <a:bodyPr/>
                    <a:lstStyle/>
                    <a:p>
                      <a:pPr algn="ctr">
                        <a:lnSpc>
                          <a:spcPct val="100000"/>
                        </a:lnSpc>
                        <a:spcAft>
                          <a:spcPts val="0"/>
                        </a:spcAft>
                      </a:pPr>
                      <a:r>
                        <a:rPr lang="en-GB" sz="1100" dirty="0">
                          <a:latin typeface="+mn-lt"/>
                          <a:ea typeface="Times New Roman"/>
                          <a:cs typeface="Times New Roman"/>
                        </a:rPr>
                        <a:t>Vocabulary up to 500 words</a:t>
                      </a:r>
                    </a:p>
                  </a:txBody>
                  <a:tcPr marL="16125" marR="161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tcPr>
                </a:tc>
                <a:tc gridSpan="3">
                  <a:txBody>
                    <a:bodyPr/>
                    <a:lstStyle/>
                    <a:p>
                      <a:pPr algn="ctr">
                        <a:lnSpc>
                          <a:spcPct val="100000"/>
                        </a:lnSpc>
                        <a:spcAft>
                          <a:spcPts val="0"/>
                        </a:spcAft>
                      </a:pPr>
                      <a:r>
                        <a:rPr lang="en-GB" sz="1100" dirty="0">
                          <a:latin typeface="+mn-lt"/>
                          <a:ea typeface="Times New Roman"/>
                          <a:cs typeface="Times New Roman"/>
                        </a:rPr>
                        <a:t>Vocabulary increasing by  1,000-3,500 words p.a.</a:t>
                      </a:r>
                    </a:p>
                  </a:txBody>
                  <a:tcPr marL="30553" marR="30553" marT="0" marB="0" anchor="ctr">
                    <a:lnL w="12700" cap="flat" cmpd="sng" algn="ctr">
                      <a:solidFill>
                        <a:srgbClr val="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a:txBody>
                    <a:bodyPr/>
                    <a:lstStyle/>
                    <a:p>
                      <a:pPr algn="ctr">
                        <a:lnSpc>
                          <a:spcPct val="100000"/>
                        </a:lnSpc>
                        <a:spcAft>
                          <a:spcPts val="0"/>
                        </a:spcAft>
                      </a:pPr>
                      <a:r>
                        <a:rPr lang="en-GB" sz="1100" i="1" kern="1200" dirty="0">
                          <a:solidFill>
                            <a:schemeClr val="tx1"/>
                          </a:solidFill>
                          <a:latin typeface="+mn-lt"/>
                          <a:ea typeface="Times New Roman"/>
                          <a:cs typeface="Times New Roman"/>
                        </a:rPr>
                        <a:t>Clark</a:t>
                      </a:r>
                    </a:p>
                  </a:txBody>
                  <a:tcPr marL="30553" marR="30553" marT="0" marB="0" anchor="ctr">
                    <a:lnL w="571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2"/>
                  </a:ext>
                </a:extLst>
              </a:tr>
            </a:tbl>
          </a:graphicData>
        </a:graphic>
      </p:graphicFrame>
      <p:sp>
        <p:nvSpPr>
          <p:cNvPr id="4" name="Title 1">
            <a:extLst>
              <a:ext uri="{FF2B5EF4-FFF2-40B4-BE49-F238E27FC236}">
                <a16:creationId xmlns:a16="http://schemas.microsoft.com/office/drawing/2014/main" id="{51CF80C9-3503-4562-978A-14D21750A163}"/>
              </a:ext>
            </a:extLst>
          </p:cNvPr>
          <p:cNvSpPr txBox="1">
            <a:spLocks/>
          </p:cNvSpPr>
          <p:nvPr/>
        </p:nvSpPr>
        <p:spPr>
          <a:xfrm>
            <a:off x="0" y="0"/>
            <a:ext cx="1440000" cy="6858000"/>
          </a:xfrm>
          <a:prstGeom prst="rect">
            <a:avLst/>
          </a:prstGeom>
          <a:ln w="38100">
            <a:solidFill>
              <a:srgbClr val="00B0F0"/>
            </a:solidFill>
            <a:prstDash val="sysDash"/>
          </a:ln>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0070C0"/>
                </a:solidFill>
                <a:effectLst>
                  <a:outerShdw blurRad="38100" dist="38100" dir="2700000" algn="tl">
                    <a:srgbClr val="000000">
                      <a:alpha val="43137"/>
                    </a:srgbClr>
                  </a:outerShdw>
                </a:effectLst>
                <a:latin typeface="+mn-lt"/>
              </a:rPr>
              <a:t>Development through childhood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2303</TotalTime>
  <Words>1030</Words>
  <Application>Microsoft Office PowerPoint</Application>
  <PresentationFormat>Widescreen</PresentationFormat>
  <Paragraphs>138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Candara</vt:lpstr>
      <vt:lpstr>Office Theme</vt:lpstr>
      <vt:lpstr>6SSEL045 – Language Origins Lecture 4 How Human Children Acquire 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Psycholinguistics and the -isms</dc:title>
  <dc:creator>Martin Edwardes</dc:creator>
  <cp:lastModifiedBy>Martin Edwardes</cp:lastModifiedBy>
  <cp:revision>190</cp:revision>
  <dcterms:created xsi:type="dcterms:W3CDTF">2013-07-15T11:34:14Z</dcterms:created>
  <dcterms:modified xsi:type="dcterms:W3CDTF">2020-02-02T21:44:04Z</dcterms:modified>
</cp:coreProperties>
</file>