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8" r:id="rId2"/>
    <p:sldId id="276" r:id="rId3"/>
    <p:sldId id="258" r:id="rId4"/>
    <p:sldId id="270" r:id="rId5"/>
    <p:sldId id="272" r:id="rId6"/>
    <p:sldId id="273" r:id="rId7"/>
    <p:sldId id="274" r:id="rId8"/>
    <p:sldId id="275" r:id="rId9"/>
    <p:sldId id="271"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35" autoAdjust="0"/>
    <p:restoredTop sz="94660"/>
  </p:normalViewPr>
  <p:slideViewPr>
    <p:cSldViewPr>
      <p:cViewPr varScale="1">
        <p:scale>
          <a:sx n="104" d="100"/>
          <a:sy n="104" d="100"/>
        </p:scale>
        <p:origin x="894" y="14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060265-135E-47CF-B930-3BF2C98913F8}" type="datetimeFigureOut">
              <a:rPr lang="en-GB" smtClean="0"/>
              <a:t>07/02/2020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8AF44-C2FF-4939-B55C-518B58B1EEB1}" type="slidenum">
              <a:rPr lang="en-GB" smtClean="0"/>
              <a:t>‹#›</a:t>
            </a:fld>
            <a:endParaRPr lang="en-GB"/>
          </a:p>
        </p:txBody>
      </p:sp>
    </p:spTree>
    <p:extLst>
      <p:ext uri="{BB962C8B-B14F-4D97-AF65-F5344CB8AC3E}">
        <p14:creationId xmlns:p14="http://schemas.microsoft.com/office/powerpoint/2010/main" val="57521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98AF44-C2FF-4939-B55C-518B58B1EEB1}" type="slidenum">
              <a:rPr lang="en-GB" smtClean="0"/>
              <a:t>3</a:t>
            </a:fld>
            <a:endParaRPr lang="en-GB"/>
          </a:p>
        </p:txBody>
      </p:sp>
    </p:spTree>
    <p:extLst>
      <p:ext uri="{BB962C8B-B14F-4D97-AF65-F5344CB8AC3E}">
        <p14:creationId xmlns:p14="http://schemas.microsoft.com/office/powerpoint/2010/main" val="1162407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file:////Volumes/Day1_Data/WORK%20ARCHIVE/%20K/KING'S/1145-D1S%20KCL%20NSS%202020%20SURVEY%20MATERIALS/FINAL/POWERPOINT/KCL%20NSS%20MATERIALS%202020%20-%20POWERPOINT%20BASE.png" TargetMode="External"/><Relationship Id="rId3" Type="http://schemas.openxmlformats.org/officeDocument/2006/relationships/image" Target="file:////Volumes/Day1_Data/WORK%20ARCHIVE/%20K/KING'S/0559-D1S%20KCL%20KA%20VISUAL%20IDENTITY/BUILD/IMAGES%20FOR%20PPT/KING'S%20LOGO.png"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file:////Volumes/Day1_Data/WORK%20ARCHIVE/%20K/KING'S/0872-D1S%20KCL%20NSS%20MATERIALS/BUILD/POWERPOINT/ASSETS/bubble-1.png" TargetMode="External"/><Relationship Id="rId10" Type="http://schemas.openxmlformats.org/officeDocument/2006/relationships/image" Target="file:////Volumes/Day1_Data/WORK%20ARCHIVE/%20K/KING'S/1145-D1S%20KCL%20NSS%202020%20SURVEY%20MATERIALS/FINAL/POWERPOINT/KCL%20NSS%20MATERIALS%202020%20-%20POWERPOINT%20v2%20top%20left.png" TargetMode="External"/><Relationship Id="rId4" Type="http://schemas.openxmlformats.org/officeDocument/2006/relationships/image" Target="../media/image2.png"/><Relationship Id="rId9"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07/02/2020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07/02/2020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07/02/2020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SS purple">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1BD13A9-F8A7-E54E-BFAB-585230CFE321}"/>
              </a:ext>
            </a:extLst>
          </p:cNvPr>
          <p:cNvSpPr/>
          <p:nvPr userDrawn="1"/>
        </p:nvSpPr>
        <p:spPr>
          <a:xfrm>
            <a:off x="0" y="0"/>
            <a:ext cx="12192000" cy="5792747"/>
          </a:xfrm>
          <a:prstGeom prst="rect">
            <a:avLst/>
          </a:prstGeom>
          <a:solidFill>
            <a:srgbClr val="6424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42A50166-C358-9049-979A-4A03D11A4E04}"/>
              </a:ext>
            </a:extLst>
          </p:cNvPr>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10478400" y="0"/>
            <a:ext cx="1713600" cy="1282027"/>
          </a:xfrm>
          <a:prstGeom prst="rect">
            <a:avLst/>
          </a:prstGeom>
        </p:spPr>
      </p:pic>
      <p:pic>
        <p:nvPicPr>
          <p:cNvPr id="22" name="Picture 21">
            <a:extLst>
              <a:ext uri="{FF2B5EF4-FFF2-40B4-BE49-F238E27FC236}">
                <a16:creationId xmlns:a16="http://schemas.microsoft.com/office/drawing/2014/main" id="{3638EC63-F164-244C-9412-B944B4C9ECA7}"/>
              </a:ext>
            </a:extLst>
          </p:cNvPr>
          <p:cNvPicPr>
            <a:picLocks noChangeAspect="1"/>
          </p:cNvPicPr>
          <p:nvPr userDrawn="1"/>
        </p:nvPicPr>
        <p:blipFill>
          <a:blip r:embed="rId4" r:link="rId5">
            <a:alphaModFix amt="40000"/>
          </a:blip>
          <a:stretch>
            <a:fillRect/>
          </a:stretch>
        </p:blipFill>
        <p:spPr>
          <a:xfrm>
            <a:off x="200323" y="1501051"/>
            <a:ext cx="5794380" cy="4083016"/>
          </a:xfrm>
          <a:prstGeom prst="rect">
            <a:avLst/>
          </a:prstGeom>
        </p:spPr>
      </p:pic>
      <p:pic>
        <p:nvPicPr>
          <p:cNvPr id="23" name="Picture 22">
            <a:extLst>
              <a:ext uri="{FF2B5EF4-FFF2-40B4-BE49-F238E27FC236}">
                <a16:creationId xmlns:a16="http://schemas.microsoft.com/office/drawing/2014/main" id="{EA27136D-B9AE-EF4D-BC81-82D76C63ECC1}"/>
              </a:ext>
            </a:extLst>
          </p:cNvPr>
          <p:cNvPicPr>
            <a:picLocks noChangeAspect="1"/>
          </p:cNvPicPr>
          <p:nvPr userDrawn="1"/>
        </p:nvPicPr>
        <p:blipFill>
          <a:blip r:embed="rId6">
            <a:alphaModFix/>
          </a:blip>
          <a:stretch>
            <a:fillRect/>
          </a:stretch>
        </p:blipFill>
        <p:spPr>
          <a:xfrm>
            <a:off x="6197299" y="1501051"/>
            <a:ext cx="5794379" cy="4083016"/>
          </a:xfrm>
          <a:prstGeom prst="rect">
            <a:avLst/>
          </a:prstGeom>
        </p:spPr>
      </p:pic>
      <p:sp>
        <p:nvSpPr>
          <p:cNvPr id="26" name="Text Placeholder 25">
            <a:extLst>
              <a:ext uri="{FF2B5EF4-FFF2-40B4-BE49-F238E27FC236}">
                <a16:creationId xmlns:a16="http://schemas.microsoft.com/office/drawing/2014/main" id="{FCFAB14C-3E65-F946-B030-C58700F1C715}"/>
              </a:ext>
            </a:extLst>
          </p:cNvPr>
          <p:cNvSpPr>
            <a:spLocks noGrp="1"/>
          </p:cNvSpPr>
          <p:nvPr>
            <p:ph type="body" sz="quarter" idx="10"/>
          </p:nvPr>
        </p:nvSpPr>
        <p:spPr>
          <a:xfrm>
            <a:off x="681567" y="2073258"/>
            <a:ext cx="5054600" cy="3089047"/>
          </a:xfrm>
        </p:spPr>
        <p:txBody>
          <a:bodyPr>
            <a:normAutofit/>
          </a:bodyPr>
          <a:lstStyle>
            <a:lvl1pPr>
              <a:lnSpc>
                <a:spcPct val="110000"/>
              </a:lnSpc>
              <a:buClr>
                <a:schemeClr val="accent6"/>
              </a:buClr>
              <a:defRPr sz="2667" b="0" i="0">
                <a:solidFill>
                  <a:schemeClr val="accent6"/>
                </a:solidFill>
                <a:latin typeface="Kings Caslon Text" panose="02000503000000020003" pitchFamily="2" charset="77"/>
              </a:defRPr>
            </a:lvl1pPr>
            <a:lvl2pPr>
              <a:lnSpc>
                <a:spcPct val="110000"/>
              </a:lnSpc>
              <a:buClr>
                <a:schemeClr val="accent6"/>
              </a:buClr>
              <a:defRPr sz="2667" b="0" i="0">
                <a:solidFill>
                  <a:schemeClr val="accent6"/>
                </a:solidFill>
                <a:latin typeface="Kings Caslon Text" panose="02000503000000020003" pitchFamily="2" charset="77"/>
              </a:defRPr>
            </a:lvl2pPr>
            <a:lvl3pPr>
              <a:lnSpc>
                <a:spcPct val="110000"/>
              </a:lnSpc>
              <a:buClr>
                <a:schemeClr val="accent6"/>
              </a:buClr>
              <a:defRPr sz="2667" b="0" i="0">
                <a:solidFill>
                  <a:schemeClr val="accent6"/>
                </a:solidFill>
                <a:latin typeface="Kings Caslon Text" panose="02000503000000020003" pitchFamily="2" charset="77"/>
              </a:defRPr>
            </a:lvl3pPr>
            <a:lvl4pPr>
              <a:lnSpc>
                <a:spcPct val="110000"/>
              </a:lnSpc>
              <a:buClr>
                <a:schemeClr val="accent6"/>
              </a:buClr>
              <a:defRPr sz="2667" b="0" i="0">
                <a:solidFill>
                  <a:schemeClr val="accent6"/>
                </a:solidFill>
                <a:latin typeface="Kings Caslon Text" panose="02000503000000020003" pitchFamily="2" charset="77"/>
              </a:defRPr>
            </a:lvl4pPr>
            <a:lvl5pPr>
              <a:lnSpc>
                <a:spcPct val="110000"/>
              </a:lnSpc>
              <a:buClr>
                <a:schemeClr val="accent6"/>
              </a:buClr>
              <a:defRPr sz="2667" b="0" i="0">
                <a:solidFill>
                  <a:schemeClr val="accent6"/>
                </a:solidFill>
                <a:latin typeface="Kings Caslon Text" panose="02000503000000020003"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5">
            <a:extLst>
              <a:ext uri="{FF2B5EF4-FFF2-40B4-BE49-F238E27FC236}">
                <a16:creationId xmlns:a16="http://schemas.microsoft.com/office/drawing/2014/main" id="{0770E15C-5C0A-0E4E-8C99-FC26603D6C1E}"/>
              </a:ext>
            </a:extLst>
          </p:cNvPr>
          <p:cNvSpPr>
            <a:spLocks noGrp="1"/>
          </p:cNvSpPr>
          <p:nvPr>
            <p:ph type="body" sz="quarter" idx="11"/>
          </p:nvPr>
        </p:nvSpPr>
        <p:spPr>
          <a:xfrm>
            <a:off x="6455833" y="2073258"/>
            <a:ext cx="5054600" cy="3089047"/>
          </a:xfrm>
        </p:spPr>
        <p:txBody>
          <a:bodyPr>
            <a:normAutofit/>
          </a:bodyPr>
          <a:lstStyle>
            <a:lvl1pPr>
              <a:lnSpc>
                <a:spcPct val="110000"/>
              </a:lnSpc>
              <a:buClr>
                <a:srgbClr val="642483"/>
              </a:buClr>
              <a:defRPr sz="2667" b="0" i="0">
                <a:solidFill>
                  <a:srgbClr val="642483"/>
                </a:solidFill>
                <a:latin typeface="Kings Caslon Text" panose="02000503000000020003" pitchFamily="2" charset="77"/>
              </a:defRPr>
            </a:lvl1pPr>
            <a:lvl2pPr>
              <a:lnSpc>
                <a:spcPct val="110000"/>
              </a:lnSpc>
              <a:buClr>
                <a:srgbClr val="642483"/>
              </a:buClr>
              <a:defRPr sz="2667" b="0" i="0">
                <a:solidFill>
                  <a:srgbClr val="642483"/>
                </a:solidFill>
                <a:latin typeface="Kings Caslon Text" panose="02000503000000020003" pitchFamily="2" charset="77"/>
              </a:defRPr>
            </a:lvl2pPr>
            <a:lvl3pPr>
              <a:lnSpc>
                <a:spcPct val="110000"/>
              </a:lnSpc>
              <a:buClr>
                <a:srgbClr val="642483"/>
              </a:buClr>
              <a:defRPr sz="2667" b="0" i="0">
                <a:solidFill>
                  <a:srgbClr val="642483"/>
                </a:solidFill>
                <a:latin typeface="Kings Caslon Text" panose="02000503000000020003" pitchFamily="2" charset="77"/>
              </a:defRPr>
            </a:lvl3pPr>
            <a:lvl4pPr>
              <a:lnSpc>
                <a:spcPct val="110000"/>
              </a:lnSpc>
              <a:buClr>
                <a:srgbClr val="642483"/>
              </a:buClr>
              <a:defRPr sz="2667" b="0" i="0">
                <a:solidFill>
                  <a:srgbClr val="642483"/>
                </a:solidFill>
                <a:latin typeface="Kings Caslon Text" panose="02000503000000020003" pitchFamily="2" charset="77"/>
              </a:defRPr>
            </a:lvl4pPr>
            <a:lvl5pPr>
              <a:lnSpc>
                <a:spcPct val="110000"/>
              </a:lnSpc>
              <a:buClr>
                <a:srgbClr val="642483"/>
              </a:buClr>
              <a:defRPr sz="2667" b="0" i="0">
                <a:solidFill>
                  <a:srgbClr val="642483"/>
                </a:solidFill>
                <a:latin typeface="Kings Caslon Text" panose="02000503000000020003"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Box 27">
            <a:extLst>
              <a:ext uri="{FF2B5EF4-FFF2-40B4-BE49-F238E27FC236}">
                <a16:creationId xmlns:a16="http://schemas.microsoft.com/office/drawing/2014/main" id="{F2C04724-C8BE-2A48-8DF0-2F5E10566337}"/>
              </a:ext>
            </a:extLst>
          </p:cNvPr>
          <p:cNvSpPr txBox="1"/>
          <p:nvPr userDrawn="1"/>
        </p:nvSpPr>
        <p:spPr>
          <a:xfrm>
            <a:off x="650620" y="1670983"/>
            <a:ext cx="3671097" cy="738664"/>
          </a:xfrm>
          <a:prstGeom prst="rect">
            <a:avLst/>
          </a:prstGeom>
          <a:noFill/>
        </p:spPr>
        <p:txBody>
          <a:bodyPr wrap="square" lIns="0" tIns="0" rIns="0" bIns="0" rtlCol="0">
            <a:spAutoFit/>
          </a:bodyPr>
          <a:lstStyle/>
          <a:p>
            <a:r>
              <a:rPr lang="en-US" sz="2400" b="1" i="0" dirty="0">
                <a:solidFill>
                  <a:schemeClr val="bg1"/>
                </a:solidFill>
                <a:latin typeface="KingsBureauGrot ThreeSeven" panose="02000506040000020004" pitchFamily="2" charset="0"/>
              </a:rPr>
              <a:t>IN THE PAST, STUDENTS HAVE SAID:</a:t>
            </a:r>
          </a:p>
        </p:txBody>
      </p:sp>
      <p:sp>
        <p:nvSpPr>
          <p:cNvPr id="29" name="TextBox 28">
            <a:extLst>
              <a:ext uri="{FF2B5EF4-FFF2-40B4-BE49-F238E27FC236}">
                <a16:creationId xmlns:a16="http://schemas.microsoft.com/office/drawing/2014/main" id="{A28F64DA-8071-E744-AC28-674683A5A032}"/>
              </a:ext>
            </a:extLst>
          </p:cNvPr>
          <p:cNvSpPr txBox="1"/>
          <p:nvPr userDrawn="1"/>
        </p:nvSpPr>
        <p:spPr>
          <a:xfrm>
            <a:off x="6437177" y="1670983"/>
            <a:ext cx="3633615" cy="738664"/>
          </a:xfrm>
          <a:prstGeom prst="rect">
            <a:avLst/>
          </a:prstGeom>
          <a:noFill/>
        </p:spPr>
        <p:txBody>
          <a:bodyPr wrap="square" lIns="0" tIns="0" rIns="0" bIns="0" rtlCol="0">
            <a:spAutoFit/>
          </a:bodyPr>
          <a:lstStyle/>
          <a:p>
            <a:r>
              <a:rPr lang="en-US" sz="2400" b="1" i="0" dirty="0">
                <a:solidFill>
                  <a:schemeClr val="bg1"/>
                </a:solidFill>
                <a:latin typeface="KingsBureauGrot ThreeSeven" panose="02000506040000020004" pitchFamily="2" charset="0"/>
              </a:rPr>
              <a:t>WE’VE ACTED UPON THIS BY:</a:t>
            </a:r>
          </a:p>
        </p:txBody>
      </p:sp>
      <p:pic>
        <p:nvPicPr>
          <p:cNvPr id="3" name="Picture 2">
            <a:extLst>
              <a:ext uri="{FF2B5EF4-FFF2-40B4-BE49-F238E27FC236}">
                <a16:creationId xmlns:a16="http://schemas.microsoft.com/office/drawing/2014/main" id="{F20EE08E-C1F6-9248-BDCD-7D40C59F9527}"/>
              </a:ext>
            </a:extLst>
          </p:cNvPr>
          <p:cNvPicPr>
            <a:picLocks noChangeAspect="1"/>
          </p:cNvPicPr>
          <p:nvPr userDrawn="1"/>
        </p:nvPicPr>
        <p:blipFill>
          <a:blip r:embed="rId7" r:link="rId8"/>
          <a:stretch>
            <a:fillRect/>
          </a:stretch>
        </p:blipFill>
        <p:spPr>
          <a:xfrm>
            <a:off x="0" y="5928171"/>
            <a:ext cx="12192000" cy="927507"/>
          </a:xfrm>
          <a:prstGeom prst="rect">
            <a:avLst/>
          </a:prstGeom>
        </p:spPr>
      </p:pic>
      <p:pic>
        <p:nvPicPr>
          <p:cNvPr id="6" name="Picture 5" descr="A picture containing food&#10;&#10;Description automatically generated">
            <a:extLst>
              <a:ext uri="{FF2B5EF4-FFF2-40B4-BE49-F238E27FC236}">
                <a16:creationId xmlns:a16="http://schemas.microsoft.com/office/drawing/2014/main" id="{95864C68-FE7F-F749-BBA0-CFE1199D71B0}"/>
              </a:ext>
            </a:extLst>
          </p:cNvPr>
          <p:cNvPicPr>
            <a:picLocks noChangeAspect="1"/>
          </p:cNvPicPr>
          <p:nvPr userDrawn="1"/>
        </p:nvPicPr>
        <p:blipFill>
          <a:blip r:embed="rId9" r:link="rId10"/>
          <a:stretch>
            <a:fillRect/>
          </a:stretch>
        </p:blipFill>
        <p:spPr>
          <a:xfrm>
            <a:off x="0" y="2363"/>
            <a:ext cx="3241288" cy="1385165"/>
          </a:xfrm>
          <a:prstGeom prst="rect">
            <a:avLst/>
          </a:prstGeom>
        </p:spPr>
      </p:pic>
    </p:spTree>
    <p:extLst>
      <p:ext uri="{BB962C8B-B14F-4D97-AF65-F5344CB8AC3E}">
        <p14:creationId xmlns:p14="http://schemas.microsoft.com/office/powerpoint/2010/main" val="235082489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07/02/2020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15FB12-BE0D-43CE-A139-F31923BBE6CE}" type="datetimeFigureOut">
              <a:rPr lang="en-GB" smtClean="0"/>
              <a:pPr/>
              <a:t>07/02/2020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915FB12-BE0D-43CE-A139-F31923BBE6CE}" type="datetimeFigureOut">
              <a:rPr lang="en-GB" smtClean="0"/>
              <a:pPr/>
              <a:t>07/02/2020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915FB12-BE0D-43CE-A139-F31923BBE6CE}" type="datetimeFigureOut">
              <a:rPr lang="en-GB" smtClean="0"/>
              <a:pPr/>
              <a:t>07/02/2020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915FB12-BE0D-43CE-A139-F31923BBE6CE}" type="datetimeFigureOut">
              <a:rPr lang="en-GB" smtClean="0"/>
              <a:pPr/>
              <a:t>07/02/2020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5FB12-BE0D-43CE-A139-F31923BBE6CE}" type="datetimeFigureOut">
              <a:rPr lang="en-GB" smtClean="0"/>
              <a:pPr/>
              <a:t>07/02/2020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15FB12-BE0D-43CE-A139-F31923BBE6CE}" type="datetimeFigureOut">
              <a:rPr lang="en-GB" smtClean="0"/>
              <a:pPr/>
              <a:t>07/02/2020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15FB12-BE0D-43CE-A139-F31923BBE6CE}" type="datetimeFigureOut">
              <a:rPr lang="en-GB" smtClean="0"/>
              <a:pPr/>
              <a:t>07/02/2020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FFCC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5FB12-BE0D-43CE-A139-F31923BBE6CE}" type="datetimeFigureOut">
              <a:rPr lang="en-GB" smtClean="0"/>
              <a:pPr/>
              <a:t>07/02/2020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08CD7-5A4E-427F-A646-6581E9CDF2D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2.xml"/><Relationship Id="rId7" Type="http://schemas.openxmlformats.org/officeDocument/2006/relationships/image" Target="../media/image18.jpg"/><Relationship Id="rId12" Type="http://schemas.openxmlformats.org/officeDocument/2006/relationships/image" Target="../media/image2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jpg"/><Relationship Id="rId11" Type="http://schemas.openxmlformats.org/officeDocument/2006/relationships/image" Target="../media/image22.jp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F88222-3030-F04D-AE7D-DFCDE62467EB}"/>
              </a:ext>
            </a:extLst>
          </p:cNvPr>
          <p:cNvSpPr>
            <a:spLocks noGrp="1"/>
          </p:cNvSpPr>
          <p:nvPr>
            <p:ph type="body" sz="quarter" idx="10"/>
          </p:nvPr>
        </p:nvSpPr>
        <p:spPr>
          <a:xfrm>
            <a:off x="681567" y="2348880"/>
            <a:ext cx="5054600" cy="2813425"/>
          </a:xfrm>
        </p:spPr>
        <p:txBody>
          <a:bodyPr>
            <a:normAutofit/>
          </a:bodyPr>
          <a:lstStyle/>
          <a:p>
            <a:r>
              <a:rPr lang="en-US" sz="1867" b="1" dirty="0"/>
              <a:t>Assessments</a:t>
            </a:r>
          </a:p>
          <a:p>
            <a:endParaRPr lang="en-US" sz="1867" b="1" dirty="0"/>
          </a:p>
          <a:p>
            <a:r>
              <a:rPr lang="en-US" sz="1867" b="1" dirty="0"/>
              <a:t>Supervision </a:t>
            </a:r>
          </a:p>
          <a:p>
            <a:endParaRPr lang="en-US" sz="1867" b="1" dirty="0"/>
          </a:p>
          <a:p>
            <a:endParaRPr lang="en-US" sz="1867" b="1" dirty="0"/>
          </a:p>
          <a:p>
            <a:r>
              <a:rPr lang="en-US" sz="1867" b="1" dirty="0"/>
              <a:t>More can be done to improve aspects of feedback and assessment</a:t>
            </a:r>
            <a:r>
              <a:rPr lang="en-US" sz="1867" dirty="0"/>
              <a:t>	</a:t>
            </a:r>
            <a:r>
              <a:rPr lang="en-US" sz="2133" dirty="0"/>
              <a:t> </a:t>
            </a:r>
          </a:p>
        </p:txBody>
      </p:sp>
      <p:sp>
        <p:nvSpPr>
          <p:cNvPr id="3" name="Text Placeholder 2">
            <a:extLst>
              <a:ext uri="{FF2B5EF4-FFF2-40B4-BE49-F238E27FC236}">
                <a16:creationId xmlns:a16="http://schemas.microsoft.com/office/drawing/2014/main" id="{DE7BCBB8-5070-9D4A-A9A6-096D5076904C}"/>
              </a:ext>
            </a:extLst>
          </p:cNvPr>
          <p:cNvSpPr>
            <a:spLocks noGrp="1"/>
          </p:cNvSpPr>
          <p:nvPr>
            <p:ph type="body" sz="quarter" idx="11"/>
          </p:nvPr>
        </p:nvSpPr>
        <p:spPr>
          <a:xfrm>
            <a:off x="6455836" y="2348880"/>
            <a:ext cx="5054600" cy="2813425"/>
          </a:xfrm>
        </p:spPr>
        <p:txBody>
          <a:bodyPr>
            <a:normAutofit fontScale="85000" lnSpcReduction="10000"/>
          </a:bodyPr>
          <a:lstStyle/>
          <a:p>
            <a:pPr marL="457189" indent="-457189"/>
            <a:r>
              <a:rPr lang="en-US" sz="1867" dirty="0"/>
              <a:t>Deadlines for 2</a:t>
            </a:r>
            <a:r>
              <a:rPr lang="en-US" sz="1867" baseline="30000" dirty="0"/>
              <a:t>nd</a:t>
            </a:r>
            <a:r>
              <a:rPr lang="en-US" sz="1867" dirty="0"/>
              <a:t>/3</a:t>
            </a:r>
            <a:r>
              <a:rPr lang="en-US" sz="1867" baseline="30000" dirty="0"/>
              <a:t>rd</a:t>
            </a:r>
            <a:r>
              <a:rPr lang="en-US" sz="1867" dirty="0"/>
              <a:t> year coursework spread out/varied deadlines introduced</a:t>
            </a:r>
          </a:p>
          <a:p>
            <a:pPr marL="457189" indent="-457189"/>
            <a:endParaRPr lang="en-US" sz="1867" dirty="0"/>
          </a:p>
          <a:p>
            <a:pPr marL="457189" indent="-457189"/>
            <a:r>
              <a:rPr lang="en-US" sz="1867" dirty="0"/>
              <a:t>Tutorials are now timetabled at the start of the year for all students on the programme. Year 3 students now have one timetabled tutorial per semester</a:t>
            </a:r>
          </a:p>
          <a:p>
            <a:pPr marL="457189" indent="-457189"/>
            <a:endParaRPr lang="en-US" sz="1867" dirty="0"/>
          </a:p>
          <a:p>
            <a:pPr marL="457189" indent="-457189"/>
            <a:r>
              <a:rPr lang="en-US" sz="1867" dirty="0"/>
              <a:t>A new grading form focusing on ‘strengths’ and ‘areas for improvement’ was introduced on KEATs to improve marking consistency </a:t>
            </a:r>
          </a:p>
        </p:txBody>
      </p:sp>
      <p:sp>
        <p:nvSpPr>
          <p:cNvPr id="4" name="TextBox 3">
            <a:extLst>
              <a:ext uri="{FF2B5EF4-FFF2-40B4-BE49-F238E27FC236}">
                <a16:creationId xmlns:a16="http://schemas.microsoft.com/office/drawing/2014/main" id="{499BA05D-489A-4EBE-A313-5FDBF5C97963}"/>
              </a:ext>
            </a:extLst>
          </p:cNvPr>
          <p:cNvSpPr txBox="1"/>
          <p:nvPr/>
        </p:nvSpPr>
        <p:spPr>
          <a:xfrm>
            <a:off x="3056966" y="26895"/>
            <a:ext cx="7647546" cy="1323439"/>
          </a:xfrm>
          <a:prstGeom prst="rect">
            <a:avLst/>
          </a:prstGeom>
          <a:noFill/>
        </p:spPr>
        <p:txBody>
          <a:bodyPr wrap="square" rtlCol="0">
            <a:spAutoFit/>
          </a:bodyPr>
          <a:lstStyle/>
          <a:p>
            <a:pPr marL="176213" indent="-176213">
              <a:buFont typeface="Arial" panose="020B0604020202020204" pitchFamily="34" charset="0"/>
              <a:buChar char="•"/>
            </a:pPr>
            <a:r>
              <a:rPr lang="en-US" sz="1600" dirty="0">
                <a:solidFill>
                  <a:schemeClr val="bg1"/>
                </a:solidFill>
              </a:rPr>
              <a:t>You will receive a personalized link to the survey on 13</a:t>
            </a:r>
            <a:r>
              <a:rPr lang="en-US" sz="1600" baseline="30000" dirty="0">
                <a:solidFill>
                  <a:schemeClr val="bg1"/>
                </a:solidFill>
              </a:rPr>
              <a:t>th</a:t>
            </a:r>
            <a:r>
              <a:rPr lang="en-US" sz="1600" dirty="0">
                <a:solidFill>
                  <a:schemeClr val="bg1"/>
                </a:solidFill>
              </a:rPr>
              <a:t> February</a:t>
            </a:r>
          </a:p>
          <a:p>
            <a:pPr marL="176213" indent="-176213">
              <a:buFont typeface="Arial" panose="020B0604020202020204" pitchFamily="34" charset="0"/>
              <a:buChar char="•"/>
            </a:pPr>
            <a:r>
              <a:rPr lang="en-US" sz="1600" dirty="0">
                <a:solidFill>
                  <a:schemeClr val="bg1"/>
                </a:solidFill>
              </a:rPr>
              <a:t>for </a:t>
            </a:r>
            <a:r>
              <a:rPr lang="en-US" sz="1600">
                <a:solidFill>
                  <a:schemeClr val="bg1"/>
                </a:solidFill>
              </a:rPr>
              <a:t>every survey done, </a:t>
            </a:r>
            <a:r>
              <a:rPr lang="en-US" sz="1600" dirty="0">
                <a:solidFill>
                  <a:schemeClr val="bg1"/>
                </a:solidFill>
              </a:rPr>
              <a:t>KCL will donate </a:t>
            </a:r>
            <a:r>
              <a:rPr lang="en-US" sz="1600" b="1" dirty="0">
                <a:solidFill>
                  <a:srgbClr val="FFFF00"/>
                </a:solidFill>
              </a:rPr>
              <a:t>£1 to Centrepoint</a:t>
            </a:r>
            <a:r>
              <a:rPr lang="en-US" sz="1600" dirty="0">
                <a:solidFill>
                  <a:schemeClr val="bg1"/>
                </a:solidFill>
              </a:rPr>
              <a:t>, a homeless youth charity</a:t>
            </a:r>
          </a:p>
          <a:p>
            <a:pPr marL="176213" indent="-176213">
              <a:buFont typeface="Arial" panose="020B0604020202020204" pitchFamily="34" charset="0"/>
              <a:buChar char="•"/>
            </a:pPr>
            <a:r>
              <a:rPr lang="en-US" sz="1600" dirty="0">
                <a:solidFill>
                  <a:schemeClr val="bg1"/>
                </a:solidFill>
              </a:rPr>
              <a:t>You can pick up a KCL class of </a:t>
            </a:r>
            <a:r>
              <a:rPr lang="en-US" sz="1600" b="1" dirty="0">
                <a:solidFill>
                  <a:srgbClr val="FFFF00"/>
                </a:solidFill>
              </a:rPr>
              <a:t>2019-20 tote bag</a:t>
            </a:r>
            <a:r>
              <a:rPr lang="en-US" sz="1600" dirty="0">
                <a:solidFill>
                  <a:schemeClr val="bg1"/>
                </a:solidFill>
              </a:rPr>
              <a:t> from WBW 1/1 (just show email confirmation of having completed the survey!)</a:t>
            </a:r>
          </a:p>
          <a:p>
            <a:pPr marL="176213" indent="-176213">
              <a:buFont typeface="Arial" panose="020B0604020202020204" pitchFamily="34" charset="0"/>
              <a:buChar char="•"/>
            </a:pPr>
            <a:r>
              <a:rPr lang="en-US" sz="1600" b="1" i="1" dirty="0">
                <a:solidFill>
                  <a:srgbClr val="FFFF00"/>
                </a:solidFill>
              </a:rPr>
              <a:t>It only takes 10 minutes!</a:t>
            </a:r>
          </a:p>
        </p:txBody>
      </p:sp>
    </p:spTree>
    <p:extLst>
      <p:ext uri="{BB962C8B-B14F-4D97-AF65-F5344CB8AC3E}">
        <p14:creationId xmlns:p14="http://schemas.microsoft.com/office/powerpoint/2010/main" val="10422875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E698D07-481F-4B9D-B08F-4C6BDA5B9544}"/>
              </a:ext>
            </a:extLst>
          </p:cNvPr>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rPr>
              <a:t>And finally …</a:t>
            </a:r>
            <a:endParaRPr lang="en-GB" sz="4000" b="1" dirty="0">
              <a:solidFill>
                <a:srgbClr val="0070C0"/>
              </a:solidFill>
              <a:effectLst>
                <a:outerShdw blurRad="38100" dist="38100" dir="2700000" algn="tl">
                  <a:srgbClr val="000000">
                    <a:alpha val="43137"/>
                  </a:srgbClr>
                </a:outerShdw>
              </a:effectLst>
              <a:latin typeface="+mn-lt"/>
            </a:endParaRPr>
          </a:p>
        </p:txBody>
      </p:sp>
      <p:pic>
        <p:nvPicPr>
          <p:cNvPr id="8" name="Picture 7">
            <a:extLst>
              <a:ext uri="{FF2B5EF4-FFF2-40B4-BE49-F238E27FC236}">
                <a16:creationId xmlns:a16="http://schemas.microsoft.com/office/drawing/2014/main" id="{5A694D98-D0A7-4534-9901-6E5E063ABD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5600" y="377150"/>
            <a:ext cx="8568951" cy="61037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0"/>
            <a:ext cx="9144000" cy="1844824"/>
          </a:xfrm>
        </p:spPr>
        <p:txBody>
          <a:bodyPr>
            <a:normAutofit fontScale="90000"/>
          </a:bodyPr>
          <a:lstStyle/>
          <a:p>
            <a:pPr>
              <a:defRPr/>
            </a:pPr>
            <a:r>
              <a:rPr lang="en-GB" sz="2700" b="1" dirty="0">
                <a:solidFill>
                  <a:srgbClr val="0070C0"/>
                </a:solidFill>
                <a:effectLst>
                  <a:outerShdw blurRad="38100" dist="38100" dir="2700000" algn="tl">
                    <a:srgbClr val="000000">
                      <a:alpha val="43137"/>
                    </a:srgbClr>
                  </a:outerShdw>
                </a:effectLst>
                <a:latin typeface="+mn-lt"/>
              </a:rPr>
              <a:t>6SSEL045 – Language Origins</a:t>
            </a:r>
            <a:br>
              <a:rPr lang="en-GB" sz="4800" b="1" dirty="0">
                <a:solidFill>
                  <a:srgbClr val="0070C0"/>
                </a:solidFill>
                <a:effectLst>
                  <a:outerShdw blurRad="38100" dist="38100" dir="2700000" algn="tl">
                    <a:srgbClr val="000000">
                      <a:alpha val="43137"/>
                    </a:srgbClr>
                  </a:outerShdw>
                </a:effectLst>
                <a:latin typeface="+mn-lt"/>
              </a:rPr>
            </a:br>
            <a:r>
              <a:rPr lang="en-GB" sz="4800" b="1" dirty="0">
                <a:solidFill>
                  <a:srgbClr val="0070C0"/>
                </a:solidFill>
                <a:effectLst>
                  <a:outerShdw blurRad="38100" dist="38100" dir="2700000" algn="tl">
                    <a:srgbClr val="000000">
                      <a:alpha val="43137"/>
                    </a:srgbClr>
                  </a:outerShdw>
                </a:effectLst>
                <a:latin typeface="+mn-lt"/>
              </a:rPr>
              <a:t>Lecture 5</a:t>
            </a:r>
            <a:br>
              <a:rPr lang="en-GB" sz="4800" b="1" dirty="0">
                <a:solidFill>
                  <a:srgbClr val="0070C0"/>
                </a:solidFill>
                <a:effectLst>
                  <a:outerShdw blurRad="38100" dist="38100" dir="2700000" algn="tl">
                    <a:srgbClr val="000000">
                      <a:alpha val="43137"/>
                    </a:srgbClr>
                  </a:outerShdw>
                </a:effectLst>
                <a:latin typeface="+mn-lt"/>
              </a:rPr>
            </a:br>
            <a:r>
              <a:rPr lang="en-GB" sz="4800" b="1" dirty="0">
                <a:solidFill>
                  <a:srgbClr val="0070C0"/>
                </a:solidFill>
                <a:effectLst>
                  <a:outerShdw blurRad="38100" dist="38100" dir="2700000" algn="tl">
                    <a:srgbClr val="000000">
                      <a:alpha val="43137"/>
                    </a:srgbClr>
                  </a:outerShdw>
                </a:effectLst>
                <a:latin typeface="+mn-lt"/>
              </a:rPr>
              <a:t>Sound </a:t>
            </a:r>
            <a:r>
              <a:rPr lang="en-GB" sz="4800" b="1">
                <a:solidFill>
                  <a:srgbClr val="0070C0"/>
                </a:solidFill>
                <a:effectLst>
                  <a:outerShdw blurRad="38100" dist="38100" dir="2700000" algn="tl">
                    <a:srgbClr val="000000">
                      <a:alpha val="43137"/>
                    </a:srgbClr>
                  </a:outerShdw>
                </a:effectLst>
                <a:latin typeface="+mn-lt"/>
              </a:rPr>
              <a:t>and Gesture</a:t>
            </a:r>
            <a:endParaRPr lang="en-GB" sz="4800" dirty="0">
              <a:solidFill>
                <a:srgbClr val="0070C0"/>
              </a:solidFill>
              <a:effectLst>
                <a:outerShdw blurRad="38100" dist="38100" dir="2700000" algn="tl">
                  <a:srgbClr val="000000">
                    <a:alpha val="43137"/>
                  </a:srgbClr>
                </a:outerShdw>
              </a:effectLst>
              <a:latin typeface="+mn-lt"/>
            </a:endParaRPr>
          </a:p>
        </p:txBody>
      </p:sp>
      <p:pic>
        <p:nvPicPr>
          <p:cNvPr id="4" name="Picture 3" descr="Illustration of the Anatomy of Langu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5316" y="1796438"/>
            <a:ext cx="6741368" cy="5081843"/>
          </a:xfrm>
          <a:prstGeom prst="rect">
            <a:avLst/>
          </a:prstGeom>
          <a:noFill/>
          <a:ln w="9525">
            <a:noFill/>
            <a:miter lim="800000"/>
            <a:headEnd/>
            <a:tailEnd/>
          </a:ln>
        </p:spPr>
      </p:pic>
      <p:sp>
        <p:nvSpPr>
          <p:cNvPr id="2" name="Oval 1">
            <a:extLst>
              <a:ext uri="{FF2B5EF4-FFF2-40B4-BE49-F238E27FC236}">
                <a16:creationId xmlns:a16="http://schemas.microsoft.com/office/drawing/2014/main" id="{851DA0BA-92B1-445C-ADA7-2743A28827AA}"/>
              </a:ext>
            </a:extLst>
          </p:cNvPr>
          <p:cNvSpPr/>
          <p:nvPr/>
        </p:nvSpPr>
        <p:spPr>
          <a:xfrm>
            <a:off x="7248128" y="3212976"/>
            <a:ext cx="1872208" cy="3312368"/>
          </a:xfrm>
          <a:prstGeom prst="ellipse">
            <a:avLst/>
          </a:prstGeom>
          <a:noFill/>
          <a:ln w="571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8000" b="1" dirty="0">
                <a:solidFill>
                  <a:srgbClr val="FF0000"/>
                </a:solidFill>
              </a:rPr>
              <a:t>1</a:t>
            </a:r>
          </a:p>
        </p:txBody>
      </p:sp>
      <p:sp>
        <p:nvSpPr>
          <p:cNvPr id="5" name="Oval 4">
            <a:extLst>
              <a:ext uri="{FF2B5EF4-FFF2-40B4-BE49-F238E27FC236}">
                <a16:creationId xmlns:a16="http://schemas.microsoft.com/office/drawing/2014/main" id="{1C34A135-FFDA-4DFE-AC66-F542CF94FAC9}"/>
              </a:ext>
            </a:extLst>
          </p:cNvPr>
          <p:cNvSpPr/>
          <p:nvPr/>
        </p:nvSpPr>
        <p:spPr>
          <a:xfrm>
            <a:off x="3791743" y="2492896"/>
            <a:ext cx="3888433" cy="1296144"/>
          </a:xfrm>
          <a:prstGeom prst="ellipse">
            <a:avLst/>
          </a:prstGeom>
          <a:noFill/>
          <a:ln w="57150">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8000" b="1" dirty="0">
                <a:solidFill>
                  <a:srgbClr val="7030A0"/>
                </a:solidFill>
              </a:rPr>
              <a:t>5</a:t>
            </a:r>
          </a:p>
        </p:txBody>
      </p:sp>
      <p:sp>
        <p:nvSpPr>
          <p:cNvPr id="6" name="Oval 5">
            <a:extLst>
              <a:ext uri="{FF2B5EF4-FFF2-40B4-BE49-F238E27FC236}">
                <a16:creationId xmlns:a16="http://schemas.microsoft.com/office/drawing/2014/main" id="{23BACE55-5CEE-46AD-8F83-B0640BCD1EA9}"/>
              </a:ext>
            </a:extLst>
          </p:cNvPr>
          <p:cNvSpPr/>
          <p:nvPr/>
        </p:nvSpPr>
        <p:spPr>
          <a:xfrm>
            <a:off x="2725316" y="3429000"/>
            <a:ext cx="1858516" cy="1872208"/>
          </a:xfrm>
          <a:prstGeom prst="ellipse">
            <a:avLst/>
          </a:prstGeom>
          <a:noFill/>
          <a:ln w="57150">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8000" b="1" dirty="0">
                <a:solidFill>
                  <a:srgbClr val="FFC000"/>
                </a:solidFill>
              </a:rPr>
              <a:t>2</a:t>
            </a:r>
          </a:p>
        </p:txBody>
      </p:sp>
      <p:sp>
        <p:nvSpPr>
          <p:cNvPr id="7" name="Oval 6">
            <a:extLst>
              <a:ext uri="{FF2B5EF4-FFF2-40B4-BE49-F238E27FC236}">
                <a16:creationId xmlns:a16="http://schemas.microsoft.com/office/drawing/2014/main" id="{AD80D12C-26BD-43D0-BB96-E226C7FC642E}"/>
              </a:ext>
            </a:extLst>
          </p:cNvPr>
          <p:cNvSpPr/>
          <p:nvPr/>
        </p:nvSpPr>
        <p:spPr>
          <a:xfrm>
            <a:off x="5447928" y="3573016"/>
            <a:ext cx="1453852" cy="936104"/>
          </a:xfrm>
          <a:prstGeom prst="ellipse">
            <a:avLst/>
          </a:prstGeom>
          <a:noFill/>
          <a:ln w="5715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8000" b="1" dirty="0">
                <a:solidFill>
                  <a:srgbClr val="00B050"/>
                </a:solidFill>
              </a:rPr>
              <a:t>3</a:t>
            </a:r>
          </a:p>
        </p:txBody>
      </p:sp>
      <p:sp>
        <p:nvSpPr>
          <p:cNvPr id="8" name="Oval 7">
            <a:extLst>
              <a:ext uri="{FF2B5EF4-FFF2-40B4-BE49-F238E27FC236}">
                <a16:creationId xmlns:a16="http://schemas.microsoft.com/office/drawing/2014/main" id="{9652AC96-B68F-45B6-BA33-1A8EA552B478}"/>
              </a:ext>
            </a:extLst>
          </p:cNvPr>
          <p:cNvSpPr/>
          <p:nvPr/>
        </p:nvSpPr>
        <p:spPr>
          <a:xfrm>
            <a:off x="5785148" y="4365104"/>
            <a:ext cx="1030932" cy="936104"/>
          </a:xfrm>
          <a:prstGeom prst="ellipse">
            <a:avLst/>
          </a:prstGeom>
          <a:noFill/>
          <a:ln w="57150">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8000" b="1" dirty="0">
                <a:solidFill>
                  <a:srgbClr val="00B0F0"/>
                </a:solidFill>
              </a:rPr>
              <a:t>4</a:t>
            </a:r>
          </a:p>
        </p:txBody>
      </p:sp>
    </p:spTree>
    <p:extLst>
      <p:ext uri="{BB962C8B-B14F-4D97-AF65-F5344CB8AC3E}">
        <p14:creationId xmlns:p14="http://schemas.microsoft.com/office/powerpoint/2010/main" val="205166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animEffect transition="in" filter="fade">
                                      <p:cBhvr>
                                        <p:cTn id="15" dur="750"/>
                                        <p:tgtEl>
                                          <p:spTgt spid="6"/>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Effect transition="in" filter="fade">
                                      <p:cBhvr>
                                        <p:cTn id="21" dur="750"/>
                                        <p:tgtEl>
                                          <p:spTgt spid="7"/>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750" fill="hold"/>
                                        <p:tgtEl>
                                          <p:spTgt spid="8"/>
                                        </p:tgtEl>
                                        <p:attrNameLst>
                                          <p:attrName>ppt_w</p:attrName>
                                        </p:attrNameLst>
                                      </p:cBhvr>
                                      <p:tavLst>
                                        <p:tav tm="0">
                                          <p:val>
                                            <p:fltVal val="0"/>
                                          </p:val>
                                        </p:tav>
                                        <p:tav tm="100000">
                                          <p:val>
                                            <p:strVal val="#ppt_w"/>
                                          </p:val>
                                        </p:tav>
                                      </p:tavLst>
                                    </p:anim>
                                    <p:anim calcmode="lin" valueType="num">
                                      <p:cBhvr>
                                        <p:cTn id="26" dur="750" fill="hold"/>
                                        <p:tgtEl>
                                          <p:spTgt spid="8"/>
                                        </p:tgtEl>
                                        <p:attrNameLst>
                                          <p:attrName>ppt_h</p:attrName>
                                        </p:attrNameLst>
                                      </p:cBhvr>
                                      <p:tavLst>
                                        <p:tav tm="0">
                                          <p:val>
                                            <p:fltVal val="0"/>
                                          </p:val>
                                        </p:tav>
                                        <p:tav tm="100000">
                                          <p:val>
                                            <p:strVal val="#ppt_h"/>
                                          </p:val>
                                        </p:tav>
                                      </p:tavLst>
                                    </p:anim>
                                    <p:animEffect transition="in" filter="fade">
                                      <p:cBhvr>
                                        <p:cTn id="27" dur="750"/>
                                        <p:tgtEl>
                                          <p:spTgt spid="8"/>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750" fill="hold"/>
                                        <p:tgtEl>
                                          <p:spTgt spid="5"/>
                                        </p:tgtEl>
                                        <p:attrNameLst>
                                          <p:attrName>ppt_w</p:attrName>
                                        </p:attrNameLst>
                                      </p:cBhvr>
                                      <p:tavLst>
                                        <p:tav tm="0">
                                          <p:val>
                                            <p:fltVal val="0"/>
                                          </p:val>
                                        </p:tav>
                                        <p:tav tm="100000">
                                          <p:val>
                                            <p:strVal val="#ppt_w"/>
                                          </p:val>
                                        </p:tav>
                                      </p:tavLst>
                                    </p:anim>
                                    <p:anim calcmode="lin" valueType="num">
                                      <p:cBhvr>
                                        <p:cTn id="32" dur="750" fill="hold"/>
                                        <p:tgtEl>
                                          <p:spTgt spid="5"/>
                                        </p:tgtEl>
                                        <p:attrNameLst>
                                          <p:attrName>ppt_h</p:attrName>
                                        </p:attrNameLst>
                                      </p:cBhvr>
                                      <p:tavLst>
                                        <p:tav tm="0">
                                          <p:val>
                                            <p:fltVal val="0"/>
                                          </p:val>
                                        </p:tav>
                                        <p:tav tm="100000">
                                          <p:val>
                                            <p:strVal val="#ppt_h"/>
                                          </p:val>
                                        </p:tav>
                                      </p:tavLst>
                                    </p:anim>
                                    <p:animEffect transition="in" filter="fade">
                                      <p:cBhvr>
                                        <p:cTn id="3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The Vocal Tract</a:t>
            </a:r>
          </a:p>
        </p:txBody>
      </p:sp>
      <p:pic>
        <p:nvPicPr>
          <p:cNvPr id="1026" name="Picture 2" descr="http://www.babelsdawn.com/.a/6a00d83452aeca69e20134884141b8970c-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077" y="501037"/>
            <a:ext cx="6237106" cy="5974492"/>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4871862" y="1127691"/>
            <a:ext cx="1944217" cy="22429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Pan-Homo Common Ancestor</a:t>
            </a:r>
          </a:p>
        </p:txBody>
      </p:sp>
      <p:sp>
        <p:nvSpPr>
          <p:cNvPr id="4" name="Down Arrow Callout 3"/>
          <p:cNvSpPr/>
          <p:nvPr/>
        </p:nvSpPr>
        <p:spPr>
          <a:xfrm rot="1027646">
            <a:off x="4372830" y="5159475"/>
            <a:ext cx="1590875" cy="1321469"/>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a:solidFill>
                  <a:schemeClr val="tx1">
                    <a:lumMod val="65000"/>
                    <a:lumOff val="35000"/>
                  </a:schemeClr>
                </a:solidFill>
              </a:rPr>
              <a:t>Chest Cavity, Lungs, Airflow</a:t>
            </a:r>
          </a:p>
        </p:txBody>
      </p:sp>
      <p:sp>
        <p:nvSpPr>
          <p:cNvPr id="7" name="Oval 6"/>
          <p:cNvSpPr/>
          <p:nvPr/>
        </p:nvSpPr>
        <p:spPr>
          <a:xfrm rot="1054480">
            <a:off x="2345248" y="1090024"/>
            <a:ext cx="2313462" cy="4111834"/>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Later Homo</a:t>
            </a:r>
          </a:p>
        </p:txBody>
      </p:sp>
      <p:sp>
        <p:nvSpPr>
          <p:cNvPr id="8" name="Down Arrow Callout 7"/>
          <p:cNvSpPr/>
          <p:nvPr/>
        </p:nvSpPr>
        <p:spPr>
          <a:xfrm rot="1027646">
            <a:off x="5709884" y="4425537"/>
            <a:ext cx="1590875" cy="2032049"/>
          </a:xfrm>
          <a:prstGeom prst="downArrowCallout">
            <a:avLst>
              <a:gd name="adj1" fmla="val 25000"/>
              <a:gd name="adj2" fmla="val 25000"/>
              <a:gd name="adj3" fmla="val 25000"/>
              <a:gd name="adj4" fmla="val 4696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err="1">
                <a:solidFill>
                  <a:schemeClr val="tx1">
                    <a:lumMod val="65000"/>
                    <a:lumOff val="35000"/>
                  </a:schemeClr>
                </a:solidFill>
              </a:rPr>
              <a:t>Bipedality</a:t>
            </a:r>
            <a:endParaRPr lang="en-GB" b="1" dirty="0">
              <a:solidFill>
                <a:schemeClr val="tx1">
                  <a:lumMod val="65000"/>
                  <a:lumOff val="35000"/>
                </a:schemeClr>
              </a:solidFill>
            </a:endParaRPr>
          </a:p>
        </p:txBody>
      </p:sp>
      <p:sp>
        <p:nvSpPr>
          <p:cNvPr id="6" name="Oval 5"/>
          <p:cNvSpPr/>
          <p:nvPr/>
        </p:nvSpPr>
        <p:spPr>
          <a:xfrm rot="1006707">
            <a:off x="4363156" y="4707955"/>
            <a:ext cx="1800000" cy="1800000"/>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92D050"/>
                </a:solidFill>
              </a:rPr>
              <a:t>Early</a:t>
            </a:r>
          </a:p>
          <a:p>
            <a:pPr algn="ctr"/>
            <a:endParaRPr lang="en-GB" sz="2800" b="1" dirty="0">
              <a:solidFill>
                <a:srgbClr val="92D050"/>
              </a:solidFill>
            </a:endParaRPr>
          </a:p>
          <a:p>
            <a:pPr algn="ctr"/>
            <a:r>
              <a:rPr lang="en-GB" sz="2800" b="1" dirty="0">
                <a:solidFill>
                  <a:srgbClr val="92D050"/>
                </a:solidFill>
              </a:rPr>
              <a:t>Homo</a:t>
            </a:r>
          </a:p>
        </p:txBody>
      </p:sp>
      <p:sp>
        <p:nvSpPr>
          <p:cNvPr id="9" name="Oval 8"/>
          <p:cNvSpPr/>
          <p:nvPr/>
        </p:nvSpPr>
        <p:spPr>
          <a:xfrm rot="1038969">
            <a:off x="5742022" y="3905344"/>
            <a:ext cx="1944651" cy="201126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accent6">
                    <a:lumMod val="75000"/>
                  </a:schemeClr>
                </a:solidFill>
              </a:rPr>
              <a:t>Australo</a:t>
            </a:r>
            <a:r>
              <a:rPr lang="en-GB" sz="2400" b="1" dirty="0">
                <a:solidFill>
                  <a:schemeClr val="accent6">
                    <a:lumMod val="75000"/>
                  </a:schemeClr>
                </a:solidFill>
              </a:rPr>
              <a:t>-</a:t>
            </a:r>
          </a:p>
          <a:p>
            <a:pPr algn="ctr"/>
            <a:endParaRPr lang="en-GB" sz="2400" b="1" dirty="0">
              <a:solidFill>
                <a:schemeClr val="accent6">
                  <a:lumMod val="75000"/>
                </a:schemeClr>
              </a:solidFill>
            </a:endParaRPr>
          </a:p>
          <a:p>
            <a:pPr algn="ctr"/>
            <a:r>
              <a:rPr lang="en-GB" sz="2400" b="1" dirty="0" err="1">
                <a:solidFill>
                  <a:schemeClr val="accent6">
                    <a:lumMod val="75000"/>
                  </a:schemeClr>
                </a:solidFill>
              </a:rPr>
              <a:t>pithecus</a:t>
            </a:r>
            <a:endParaRPr lang="en-GB" b="1" dirty="0">
              <a:solidFill>
                <a:schemeClr val="accent6">
                  <a:lumMod val="75000"/>
                </a:schemeClr>
              </a:solidFill>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5833" r="3622"/>
          <a:stretch/>
        </p:blipFill>
        <p:spPr>
          <a:xfrm>
            <a:off x="7396973" y="116632"/>
            <a:ext cx="4795027" cy="2724446"/>
          </a:xfrm>
          <a:prstGeom prst="rect">
            <a:avLst/>
          </a:prstGeom>
        </p:spPr>
      </p:pic>
      <p:pic>
        <p:nvPicPr>
          <p:cNvPr id="15" name="Picture 14">
            <a:extLst>
              <a:ext uri="{FF2B5EF4-FFF2-40B4-BE49-F238E27FC236}">
                <a16:creationId xmlns:a16="http://schemas.microsoft.com/office/drawing/2014/main" id="{226FC276-10D2-456C-B257-7479EC367B31}"/>
              </a:ext>
            </a:extLst>
          </p:cNvPr>
          <p:cNvPicPr>
            <a:picLocks noChangeAspect="1"/>
          </p:cNvPicPr>
          <p:nvPr/>
        </p:nvPicPr>
        <p:blipFill>
          <a:blip r:embed="rId5"/>
          <a:stretch>
            <a:fillRect/>
          </a:stretch>
        </p:blipFill>
        <p:spPr>
          <a:xfrm>
            <a:off x="7785143" y="3003795"/>
            <a:ext cx="4236426" cy="2854405"/>
          </a:xfrm>
          <a:prstGeom prst="rect">
            <a:avLst/>
          </a:prstGeom>
        </p:spPr>
      </p:pic>
      <p:sp>
        <p:nvSpPr>
          <p:cNvPr id="16" name="TextBox 15">
            <a:extLst>
              <a:ext uri="{FF2B5EF4-FFF2-40B4-BE49-F238E27FC236}">
                <a16:creationId xmlns:a16="http://schemas.microsoft.com/office/drawing/2014/main" id="{5226AAB2-012F-4BEB-ABDB-5E9641BAF888}"/>
              </a:ext>
            </a:extLst>
          </p:cNvPr>
          <p:cNvSpPr txBox="1"/>
          <p:nvPr/>
        </p:nvSpPr>
        <p:spPr>
          <a:xfrm>
            <a:off x="7919131" y="5858200"/>
            <a:ext cx="3968449" cy="923330"/>
          </a:xfrm>
          <a:prstGeom prst="rect">
            <a:avLst/>
          </a:prstGeom>
          <a:noFill/>
        </p:spPr>
        <p:txBody>
          <a:bodyPr wrap="square" rtlCol="0">
            <a:spAutoFit/>
          </a:bodyPr>
          <a:lstStyle/>
          <a:p>
            <a:pPr algn="ctr"/>
            <a:r>
              <a:rPr lang="en-GB" dirty="0" err="1">
                <a:solidFill>
                  <a:srgbClr val="0070C0"/>
                </a:solidFill>
              </a:rPr>
              <a:t>Simiang</a:t>
            </a:r>
            <a:r>
              <a:rPr lang="en-GB" dirty="0">
                <a:solidFill>
                  <a:srgbClr val="0070C0"/>
                </a:solidFill>
              </a:rPr>
              <a:t> gibbons</a:t>
            </a:r>
          </a:p>
          <a:p>
            <a:pPr algn="ctr"/>
            <a:r>
              <a:rPr lang="en-GB" dirty="0">
                <a:solidFill>
                  <a:srgbClr val="0070C0"/>
                </a:solidFill>
              </a:rPr>
              <a:t>(</a:t>
            </a:r>
            <a:r>
              <a:rPr lang="en-GB" dirty="0" err="1">
                <a:solidFill>
                  <a:srgbClr val="0070C0"/>
                </a:solidFill>
              </a:rPr>
              <a:t>Symphalangus</a:t>
            </a:r>
            <a:r>
              <a:rPr lang="en-GB" dirty="0">
                <a:solidFill>
                  <a:srgbClr val="0070C0"/>
                </a:solidFill>
              </a:rPr>
              <a:t> </a:t>
            </a:r>
            <a:r>
              <a:rPr lang="en-GB" dirty="0" err="1">
                <a:solidFill>
                  <a:srgbClr val="0070C0"/>
                </a:solidFill>
              </a:rPr>
              <a:t>syndactylus</a:t>
            </a:r>
            <a:r>
              <a:rPr lang="en-GB" dirty="0">
                <a:solidFill>
                  <a:srgbClr val="0070C0"/>
                </a:solidFill>
              </a:rPr>
              <a:t>)</a:t>
            </a:r>
          </a:p>
          <a:p>
            <a:pPr algn="ctr"/>
            <a:r>
              <a:rPr lang="en-GB" dirty="0">
                <a:solidFill>
                  <a:srgbClr val="0070C0"/>
                </a:solidFill>
              </a:rPr>
              <a:t>– the singing gibbons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1500"/>
                            </p:stCondLst>
                            <p:childTnLst>
                              <p:par>
                                <p:cTn id="9" presetID="10" presetClass="entr" presetSubtype="0" fill="hold" grpId="0" nodeType="afterEffect">
                                  <p:stCondLst>
                                    <p:cond delay="7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par>
                          <p:cTn id="12" fill="hold">
                            <p:stCondLst>
                              <p:cond delay="3000"/>
                            </p:stCondLst>
                            <p:childTnLst>
                              <p:par>
                                <p:cTn id="13" presetID="10" presetClass="entr" presetSubtype="0" fill="hold" grpId="0" nodeType="afterEffect">
                                  <p:stCondLst>
                                    <p:cond delay="7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50"/>
                                        <p:tgtEl>
                                          <p:spTgt spid="6"/>
                                        </p:tgtEl>
                                      </p:cBhvr>
                                    </p:animEffect>
                                  </p:childTnLst>
                                </p:cTn>
                              </p:par>
                            </p:childTnLst>
                          </p:cTn>
                        </p:par>
                        <p:par>
                          <p:cTn id="16" fill="hold">
                            <p:stCondLst>
                              <p:cond delay="4500"/>
                            </p:stCondLst>
                            <p:childTnLst>
                              <p:par>
                                <p:cTn id="17" presetID="10" presetClass="entr" presetSubtype="0" fill="hold" grpId="0" nodeType="afterEffect">
                                  <p:stCondLst>
                                    <p:cond delay="7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50"/>
                                        <p:tgtEl>
                                          <p:spTgt spid="7"/>
                                        </p:tgtEl>
                                      </p:cBhvr>
                                    </p:animEffect>
                                  </p:childTnLst>
                                </p:cTn>
                              </p:par>
                            </p:childTnLst>
                          </p:cTn>
                        </p:par>
                        <p:par>
                          <p:cTn id="20" fill="hold">
                            <p:stCondLst>
                              <p:cond delay="6000"/>
                            </p:stCondLst>
                            <p:childTnLst>
                              <p:par>
                                <p:cTn id="21" presetID="53" presetClass="entr" presetSubtype="16" fill="hold" nodeType="afterEffect">
                                  <p:stCondLst>
                                    <p:cond delay="750"/>
                                  </p:stCondLst>
                                  <p:childTnLst>
                                    <p:set>
                                      <p:cBhvr>
                                        <p:cTn id="22" dur="1" fill="hold">
                                          <p:stCondLst>
                                            <p:cond delay="0"/>
                                          </p:stCondLst>
                                        </p:cTn>
                                        <p:tgtEl>
                                          <p:spTgt spid="5"/>
                                        </p:tgtEl>
                                        <p:attrNameLst>
                                          <p:attrName>style.visibility</p:attrName>
                                        </p:attrNameLst>
                                      </p:cBhvr>
                                      <p:to>
                                        <p:strVal val="visible"/>
                                      </p:to>
                                    </p:set>
                                    <p:anim calcmode="lin" valueType="num">
                                      <p:cBhvr>
                                        <p:cTn id="23" dur="750" fill="hold"/>
                                        <p:tgtEl>
                                          <p:spTgt spid="5"/>
                                        </p:tgtEl>
                                        <p:attrNameLst>
                                          <p:attrName>ppt_w</p:attrName>
                                        </p:attrNameLst>
                                      </p:cBhvr>
                                      <p:tavLst>
                                        <p:tav tm="0">
                                          <p:val>
                                            <p:fltVal val="0"/>
                                          </p:val>
                                        </p:tav>
                                        <p:tav tm="100000">
                                          <p:val>
                                            <p:strVal val="#ppt_w"/>
                                          </p:val>
                                        </p:tav>
                                      </p:tavLst>
                                    </p:anim>
                                    <p:anim calcmode="lin" valueType="num">
                                      <p:cBhvr>
                                        <p:cTn id="24" dur="750" fill="hold"/>
                                        <p:tgtEl>
                                          <p:spTgt spid="5"/>
                                        </p:tgtEl>
                                        <p:attrNameLst>
                                          <p:attrName>ppt_h</p:attrName>
                                        </p:attrNameLst>
                                      </p:cBhvr>
                                      <p:tavLst>
                                        <p:tav tm="0">
                                          <p:val>
                                            <p:fltVal val="0"/>
                                          </p:val>
                                        </p:tav>
                                        <p:tav tm="100000">
                                          <p:val>
                                            <p:strVal val="#ppt_h"/>
                                          </p:val>
                                        </p:tav>
                                      </p:tavLst>
                                    </p:anim>
                                    <p:animEffect transition="in" filter="fade">
                                      <p:cBhvr>
                                        <p:cTn id="25" dur="750"/>
                                        <p:tgtEl>
                                          <p:spTgt spid="5"/>
                                        </p:tgtEl>
                                      </p:cBhvr>
                                    </p:animEffect>
                                  </p:childTnLst>
                                </p:cTn>
                              </p:par>
                            </p:childTnLst>
                          </p:cTn>
                        </p:par>
                        <p:par>
                          <p:cTn id="26" fill="hold">
                            <p:stCondLst>
                              <p:cond delay="7500"/>
                            </p:stCondLst>
                            <p:childTnLst>
                              <p:par>
                                <p:cTn id="27" presetID="53" presetClass="entr" presetSubtype="16" fill="hold" nodeType="afterEffect">
                                  <p:stCondLst>
                                    <p:cond delay="7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750" fill="hold"/>
                                        <p:tgtEl>
                                          <p:spTgt spid="15"/>
                                        </p:tgtEl>
                                        <p:attrNameLst>
                                          <p:attrName>ppt_w</p:attrName>
                                        </p:attrNameLst>
                                      </p:cBhvr>
                                      <p:tavLst>
                                        <p:tav tm="0">
                                          <p:val>
                                            <p:fltVal val="0"/>
                                          </p:val>
                                        </p:tav>
                                        <p:tav tm="100000">
                                          <p:val>
                                            <p:strVal val="#ppt_w"/>
                                          </p:val>
                                        </p:tav>
                                      </p:tavLst>
                                    </p:anim>
                                    <p:anim calcmode="lin" valueType="num">
                                      <p:cBhvr>
                                        <p:cTn id="30" dur="750" fill="hold"/>
                                        <p:tgtEl>
                                          <p:spTgt spid="15"/>
                                        </p:tgtEl>
                                        <p:attrNameLst>
                                          <p:attrName>ppt_h</p:attrName>
                                        </p:attrNameLst>
                                      </p:cBhvr>
                                      <p:tavLst>
                                        <p:tav tm="0">
                                          <p:val>
                                            <p:fltVal val="0"/>
                                          </p:val>
                                        </p:tav>
                                        <p:tav tm="100000">
                                          <p:val>
                                            <p:strVal val="#ppt_h"/>
                                          </p:val>
                                        </p:tav>
                                      </p:tavLst>
                                    </p:anim>
                                    <p:animEffect transition="in" filter="fade">
                                      <p:cBhvr>
                                        <p:cTn id="31" dur="750"/>
                                        <p:tgtEl>
                                          <p:spTgt spid="15"/>
                                        </p:tgtEl>
                                      </p:cBhvr>
                                    </p:animEffect>
                                  </p:childTnLst>
                                </p:cTn>
                              </p:par>
                              <p:par>
                                <p:cTn id="32" presetID="53" presetClass="entr" presetSubtype="16" fill="hold" grpId="0" nodeType="withEffect">
                                  <p:stCondLst>
                                    <p:cond delay="750"/>
                                  </p:stCondLst>
                                  <p:childTnLst>
                                    <p:set>
                                      <p:cBhvr>
                                        <p:cTn id="33" dur="1" fill="hold">
                                          <p:stCondLst>
                                            <p:cond delay="0"/>
                                          </p:stCondLst>
                                        </p:cTn>
                                        <p:tgtEl>
                                          <p:spTgt spid="16"/>
                                        </p:tgtEl>
                                        <p:attrNameLst>
                                          <p:attrName>style.visibility</p:attrName>
                                        </p:attrNameLst>
                                      </p:cBhvr>
                                      <p:to>
                                        <p:strVal val="visible"/>
                                      </p:to>
                                    </p:set>
                                    <p:anim calcmode="lin" valueType="num">
                                      <p:cBhvr>
                                        <p:cTn id="34" dur="750" fill="hold"/>
                                        <p:tgtEl>
                                          <p:spTgt spid="16"/>
                                        </p:tgtEl>
                                        <p:attrNameLst>
                                          <p:attrName>ppt_w</p:attrName>
                                        </p:attrNameLst>
                                      </p:cBhvr>
                                      <p:tavLst>
                                        <p:tav tm="0">
                                          <p:val>
                                            <p:fltVal val="0"/>
                                          </p:val>
                                        </p:tav>
                                        <p:tav tm="100000">
                                          <p:val>
                                            <p:strVal val="#ppt_w"/>
                                          </p:val>
                                        </p:tav>
                                      </p:tavLst>
                                    </p:anim>
                                    <p:anim calcmode="lin" valueType="num">
                                      <p:cBhvr>
                                        <p:cTn id="35" dur="750" fill="hold"/>
                                        <p:tgtEl>
                                          <p:spTgt spid="16"/>
                                        </p:tgtEl>
                                        <p:attrNameLst>
                                          <p:attrName>ppt_h</p:attrName>
                                        </p:attrNameLst>
                                      </p:cBhvr>
                                      <p:tavLst>
                                        <p:tav tm="0">
                                          <p:val>
                                            <p:fltVal val="0"/>
                                          </p:val>
                                        </p:tav>
                                        <p:tav tm="100000">
                                          <p:val>
                                            <p:strVal val="#ppt_h"/>
                                          </p:val>
                                        </p:tav>
                                      </p:tavLst>
                                    </p:anim>
                                    <p:animEffect transition="in" filter="fade">
                                      <p:cBhvr>
                                        <p:cTn id="3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6" grpId="0" animBg="1"/>
      <p:bldP spid="9"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738" y="559540"/>
            <a:ext cx="5499100" cy="4127500"/>
          </a:xfrm>
          <a:prstGeom prst="rect">
            <a:avLst/>
          </a:prstGeom>
        </p:spPr>
      </p:pic>
      <p:sp>
        <p:nvSpPr>
          <p:cNvPr id="5" name="TextBox 4"/>
          <p:cNvSpPr txBox="1"/>
          <p:nvPr/>
        </p:nvSpPr>
        <p:spPr>
          <a:xfrm>
            <a:off x="6698080" y="3430150"/>
            <a:ext cx="1560379" cy="338554"/>
          </a:xfrm>
          <a:prstGeom prst="rect">
            <a:avLst/>
          </a:prstGeom>
          <a:noFill/>
        </p:spPr>
        <p:txBody>
          <a:bodyPr wrap="square" rtlCol="0">
            <a:spAutoFit/>
          </a:bodyPr>
          <a:lstStyle/>
          <a:p>
            <a:r>
              <a:rPr lang="en-GB" sz="1600" b="1" dirty="0">
                <a:solidFill>
                  <a:srgbClr val="00B050"/>
                </a:solidFill>
              </a:rPr>
              <a:t>Pan troglodytes</a:t>
            </a:r>
          </a:p>
        </p:txBody>
      </p:sp>
      <p:sp>
        <p:nvSpPr>
          <p:cNvPr id="6" name="TextBox 5"/>
          <p:cNvSpPr txBox="1"/>
          <p:nvPr/>
        </p:nvSpPr>
        <p:spPr>
          <a:xfrm>
            <a:off x="6698080" y="2385838"/>
            <a:ext cx="2134224" cy="338554"/>
          </a:xfrm>
          <a:prstGeom prst="rect">
            <a:avLst/>
          </a:prstGeom>
          <a:noFill/>
        </p:spPr>
        <p:txBody>
          <a:bodyPr wrap="square" rtlCol="0">
            <a:spAutoFit/>
          </a:bodyPr>
          <a:lstStyle/>
          <a:p>
            <a:r>
              <a:rPr lang="en-GB" sz="1600" b="1" dirty="0">
                <a:solidFill>
                  <a:srgbClr val="FF0000"/>
                </a:solidFill>
              </a:rPr>
              <a:t>Homo heidelbergensis</a:t>
            </a:r>
          </a:p>
        </p:txBody>
      </p:sp>
      <p:sp>
        <p:nvSpPr>
          <p:cNvPr id="7" name="TextBox 6"/>
          <p:cNvSpPr txBox="1"/>
          <p:nvPr/>
        </p:nvSpPr>
        <p:spPr>
          <a:xfrm>
            <a:off x="6698080" y="2073614"/>
            <a:ext cx="1560379" cy="338554"/>
          </a:xfrm>
          <a:prstGeom prst="rect">
            <a:avLst/>
          </a:prstGeom>
          <a:noFill/>
        </p:spPr>
        <p:txBody>
          <a:bodyPr wrap="square" rtlCol="0">
            <a:spAutoFit/>
          </a:bodyPr>
          <a:lstStyle/>
          <a:p>
            <a:r>
              <a:rPr lang="en-GB" sz="1600" b="1" dirty="0">
                <a:solidFill>
                  <a:srgbClr val="0070C0"/>
                </a:solidFill>
              </a:rPr>
              <a:t>Homo sapiens</a:t>
            </a:r>
          </a:p>
        </p:txBody>
      </p:sp>
      <p:sp>
        <p:nvSpPr>
          <p:cNvPr id="12" name="TextBox 11"/>
          <p:cNvSpPr txBox="1"/>
          <p:nvPr/>
        </p:nvSpPr>
        <p:spPr>
          <a:xfrm>
            <a:off x="1528878" y="570400"/>
            <a:ext cx="938040" cy="1077218"/>
          </a:xfrm>
          <a:prstGeom prst="rect">
            <a:avLst/>
          </a:prstGeom>
          <a:noFill/>
        </p:spPr>
        <p:txBody>
          <a:bodyPr wrap="square" rtlCol="0">
            <a:spAutoFit/>
          </a:bodyPr>
          <a:lstStyle/>
          <a:p>
            <a:pPr algn="r"/>
            <a:r>
              <a:rPr lang="en-GB" sz="1600" b="1" dirty="0">
                <a:solidFill>
                  <a:srgbClr val="0070C0"/>
                </a:solidFill>
              </a:rPr>
              <a:t>Homo sapiens</a:t>
            </a:r>
          </a:p>
          <a:p>
            <a:pPr algn="r"/>
            <a:r>
              <a:rPr lang="en-GB" sz="1600" b="1" dirty="0">
                <a:solidFill>
                  <a:srgbClr val="0070C0"/>
                </a:solidFill>
              </a:rPr>
              <a:t>vocal loudness</a:t>
            </a:r>
          </a:p>
        </p:txBody>
      </p:sp>
      <p:sp>
        <p:nvSpPr>
          <p:cNvPr id="13" name="TextBox 12"/>
          <p:cNvSpPr txBox="1"/>
          <p:nvPr/>
        </p:nvSpPr>
        <p:spPr>
          <a:xfrm>
            <a:off x="3086682" y="560079"/>
            <a:ext cx="1874963" cy="584775"/>
          </a:xfrm>
          <a:prstGeom prst="rect">
            <a:avLst/>
          </a:prstGeom>
          <a:noFill/>
        </p:spPr>
        <p:txBody>
          <a:bodyPr wrap="square" rtlCol="0">
            <a:spAutoFit/>
          </a:bodyPr>
          <a:lstStyle/>
          <a:p>
            <a:r>
              <a:rPr lang="en-GB" sz="1600" b="1" dirty="0">
                <a:solidFill>
                  <a:srgbClr val="00B050"/>
                </a:solidFill>
              </a:rPr>
              <a:t>Pan troglodytes</a:t>
            </a:r>
          </a:p>
          <a:p>
            <a:r>
              <a:rPr lang="en-GB" sz="1600" b="1" dirty="0">
                <a:solidFill>
                  <a:srgbClr val="00B050"/>
                </a:solidFill>
              </a:rPr>
              <a:t>vocal loudness</a:t>
            </a:r>
          </a:p>
        </p:txBody>
      </p:sp>
      <p:sp>
        <p:nvSpPr>
          <p:cNvPr id="15" name="TextBox 14"/>
          <p:cNvSpPr txBox="1"/>
          <p:nvPr/>
        </p:nvSpPr>
        <p:spPr>
          <a:xfrm>
            <a:off x="8280038" y="1076159"/>
            <a:ext cx="2393157" cy="338554"/>
          </a:xfrm>
          <a:prstGeom prst="rect">
            <a:avLst/>
          </a:prstGeom>
          <a:noFill/>
        </p:spPr>
        <p:txBody>
          <a:bodyPr wrap="square" rtlCol="0">
            <a:spAutoFit/>
          </a:bodyPr>
          <a:lstStyle/>
          <a:p>
            <a:pPr marL="180975" indent="-180975">
              <a:buFont typeface="Arial" panose="020B0604020202020204" pitchFamily="34" charset="0"/>
              <a:buChar char="•"/>
            </a:pPr>
            <a:endParaRPr lang="en-GB" sz="1600" dirty="0">
              <a:solidFill>
                <a:srgbClr val="7030A0"/>
              </a:solidFill>
            </a:endParaRPr>
          </a:p>
        </p:txBody>
      </p:sp>
      <p:sp>
        <p:nvSpPr>
          <p:cNvPr id="3" name="Rectangle 2"/>
          <p:cNvSpPr/>
          <p:nvPr/>
        </p:nvSpPr>
        <p:spPr>
          <a:xfrm>
            <a:off x="9840416" y="5013176"/>
            <a:ext cx="2051720" cy="1692771"/>
          </a:xfrm>
          <a:prstGeom prst="rect">
            <a:avLst/>
          </a:prstGeom>
        </p:spPr>
        <p:txBody>
          <a:bodyPr wrap="square">
            <a:spAutoFit/>
          </a:bodyPr>
          <a:lstStyle/>
          <a:p>
            <a:r>
              <a:rPr lang="pt-BR" sz="1300" dirty="0"/>
              <a:t>See: </a:t>
            </a:r>
          </a:p>
          <a:p>
            <a:r>
              <a:rPr lang="pt-BR" sz="1300" b="1" dirty="0"/>
              <a:t>J. Braga </a:t>
            </a:r>
            <a:r>
              <a:rPr lang="en-GB" sz="1300" b="1" dirty="0"/>
              <a:t>et al. (2015).</a:t>
            </a:r>
          </a:p>
          <a:p>
            <a:r>
              <a:rPr lang="en-GB" sz="1300" dirty="0"/>
              <a:t>Disproportionate Cochlear Length in Genus Homo</a:t>
            </a:r>
          </a:p>
          <a:p>
            <a:r>
              <a:rPr lang="en-GB" sz="1300" dirty="0"/>
              <a:t>Shows a High Phylogenetic Signal during Apes’</a:t>
            </a:r>
          </a:p>
          <a:p>
            <a:r>
              <a:rPr lang="en-GB" sz="1300" dirty="0"/>
              <a:t>Hearing Evolution. In </a:t>
            </a:r>
            <a:r>
              <a:rPr lang="en-GB" sz="1300" i="1" dirty="0" err="1"/>
              <a:t>PLoS</a:t>
            </a:r>
            <a:r>
              <a:rPr lang="en-GB" sz="1300" i="1" dirty="0"/>
              <a:t> ONE </a:t>
            </a:r>
            <a:r>
              <a:rPr lang="en-GB" sz="1300" dirty="0"/>
              <a:t>10:6, e0127780.</a:t>
            </a:r>
          </a:p>
        </p:txBody>
      </p:sp>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The Auditory System</a:t>
            </a:r>
          </a:p>
        </p:txBody>
      </p:sp>
      <p:sp>
        <p:nvSpPr>
          <p:cNvPr id="8" name="Up Arrow 7"/>
          <p:cNvSpPr/>
          <p:nvPr/>
        </p:nvSpPr>
        <p:spPr>
          <a:xfrm>
            <a:off x="2483975" y="565551"/>
            <a:ext cx="407895" cy="1475231"/>
          </a:xfrm>
          <a:prstGeom prst="upArrow">
            <a:avLst/>
          </a:prstGeom>
          <a:solidFill>
            <a:schemeClr val="accent1">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Up Arrow 15"/>
          <p:cNvSpPr/>
          <p:nvPr/>
        </p:nvSpPr>
        <p:spPr>
          <a:xfrm>
            <a:off x="2572852" y="565551"/>
            <a:ext cx="407895" cy="1094736"/>
          </a:xfrm>
          <a:prstGeom prst="upArrow">
            <a:avLst/>
          </a:prstGeom>
          <a:solidFill>
            <a:schemeClr val="accent3">
              <a:lumMod val="20000"/>
              <a:lumOff val="80000"/>
              <a:alpha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2587611" y="1975787"/>
            <a:ext cx="3453359" cy="63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a:off x="2687921" y="1596533"/>
            <a:ext cx="3924000" cy="63755"/>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777738" y="4697900"/>
            <a:ext cx="6577955" cy="1633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FFFF00"/>
                </a:solidFill>
              </a:rPr>
              <a:t>About Vocalisation:</a:t>
            </a:r>
          </a:p>
          <a:p>
            <a:pPr marL="180975" indent="-180975">
              <a:buFont typeface="Arial" panose="020B0604020202020204" pitchFamily="34" charset="0"/>
              <a:buChar char="•"/>
            </a:pPr>
            <a:r>
              <a:rPr lang="en-GB" sz="1600" dirty="0">
                <a:solidFill>
                  <a:srgbClr val="FFFF00"/>
                </a:solidFill>
              </a:rPr>
              <a:t>Although base vocal frequency ranges are low (human 85-400, chimpanzee 200-500), formant frequencies give them higher-pitched overtones.</a:t>
            </a:r>
          </a:p>
          <a:p>
            <a:pPr marL="180975" indent="-180975">
              <a:buFont typeface="Arial" panose="020B0604020202020204" pitchFamily="34" charset="0"/>
              <a:buChar char="•"/>
            </a:pPr>
            <a:r>
              <a:rPr lang="en-GB" sz="1600" dirty="0">
                <a:solidFill>
                  <a:srgbClr val="FFFF00"/>
                </a:solidFill>
              </a:rPr>
              <a:t>Maximum human voice loudness is about 90db (off this chart).</a:t>
            </a:r>
          </a:p>
          <a:p>
            <a:pPr marL="180975" indent="-180975">
              <a:buFont typeface="Arial" panose="020B0604020202020204" pitchFamily="34" charset="0"/>
              <a:buChar char="•"/>
            </a:pPr>
            <a:r>
              <a:rPr lang="en-GB" sz="1600" dirty="0">
                <a:solidFill>
                  <a:srgbClr val="FFFF00"/>
                </a:solidFill>
              </a:rPr>
              <a:t>Maximum chimpanzee voice loudness is about 100db (off the chart).</a:t>
            </a:r>
          </a:p>
          <a:p>
            <a:pPr marL="180975" indent="-180975">
              <a:buFont typeface="Arial" panose="020B0604020202020204" pitchFamily="34" charset="0"/>
              <a:buChar char="•"/>
            </a:pPr>
            <a:r>
              <a:rPr lang="en-GB" sz="1600" dirty="0">
                <a:solidFill>
                  <a:srgbClr val="FFFF00"/>
                </a:solidFill>
              </a:rPr>
              <a:t>The human voice gets softer as pitch rises, the chimp voice gets louder.</a:t>
            </a:r>
          </a:p>
        </p:txBody>
      </p:sp>
      <p:sp>
        <p:nvSpPr>
          <p:cNvPr id="19" name="Rectangle 18"/>
          <p:cNvSpPr/>
          <p:nvPr/>
        </p:nvSpPr>
        <p:spPr>
          <a:xfrm>
            <a:off x="9504079" y="559540"/>
            <a:ext cx="2483769" cy="4128703"/>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600" b="1" dirty="0">
                <a:solidFill>
                  <a:srgbClr val="0070C0"/>
                </a:solidFill>
              </a:rPr>
              <a:t>About Hearing:</a:t>
            </a:r>
          </a:p>
          <a:p>
            <a:pPr marL="180975" indent="-180975">
              <a:buFont typeface="Arial" panose="020B0604020202020204" pitchFamily="34" charset="0"/>
              <a:buChar char="•"/>
            </a:pPr>
            <a:r>
              <a:rPr lang="en-GB" sz="1600" dirty="0">
                <a:solidFill>
                  <a:srgbClr val="0070C0"/>
                </a:solidFill>
              </a:rPr>
              <a:t>The curved lines show the effectiveness of hearing at different frequencies.</a:t>
            </a:r>
          </a:p>
          <a:p>
            <a:pPr marL="180975" indent="-180975">
              <a:buFont typeface="Arial" panose="020B0604020202020204" pitchFamily="34" charset="0"/>
              <a:buChar char="•"/>
            </a:pPr>
            <a:r>
              <a:rPr lang="en-GB" sz="1600" dirty="0">
                <a:solidFill>
                  <a:srgbClr val="0070C0"/>
                </a:solidFill>
              </a:rPr>
              <a:t>The line height indicates how much sound gets through the auditory channel.</a:t>
            </a:r>
          </a:p>
          <a:p>
            <a:pPr marL="180975" indent="-180975">
              <a:buFont typeface="Arial" panose="020B0604020202020204" pitchFamily="34" charset="0"/>
              <a:buChar char="•"/>
            </a:pPr>
            <a:r>
              <a:rPr lang="en-GB" sz="1600" dirty="0">
                <a:solidFill>
                  <a:srgbClr val="0070C0"/>
                </a:solidFill>
              </a:rPr>
              <a:t>Chimp (Pan troglodytes) hearing gets worse at higher frequencies.</a:t>
            </a:r>
          </a:p>
          <a:p>
            <a:pPr marL="180975" indent="-180975">
              <a:buFont typeface="Arial" panose="020B0604020202020204" pitchFamily="34" charset="0"/>
              <a:buChar char="•"/>
            </a:pPr>
            <a:r>
              <a:rPr lang="en-GB" sz="1600" dirty="0">
                <a:solidFill>
                  <a:srgbClr val="0070C0"/>
                </a:solidFill>
              </a:rPr>
              <a:t>The top hearing frequency for both humans and chimps is about 20,000 Hz.</a:t>
            </a:r>
          </a:p>
        </p:txBody>
      </p:sp>
    </p:spTree>
    <p:extLst>
      <p:ext uri="{BB962C8B-B14F-4D97-AF65-F5344CB8AC3E}">
        <p14:creationId xmlns:p14="http://schemas.microsoft.com/office/powerpoint/2010/main" val="2098336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Facial Expression</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923761" y="2889316"/>
            <a:ext cx="4320480" cy="38164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592" y="85298"/>
            <a:ext cx="3101320" cy="330807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2252" y="153012"/>
            <a:ext cx="5203499" cy="259228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7528" y="3463161"/>
            <a:ext cx="4253447" cy="3359211"/>
          </a:xfrm>
          <a:prstGeom prst="rect">
            <a:avLst/>
          </a:prstGeom>
        </p:spPr>
      </p:pic>
    </p:spTree>
    <p:extLst>
      <p:ext uri="{BB962C8B-B14F-4D97-AF65-F5344CB8AC3E}">
        <p14:creationId xmlns:p14="http://schemas.microsoft.com/office/powerpoint/2010/main" val="265878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Effect transition="in" filter="fade">
                                      <p:cBhvr>
                                        <p:cTn id="15" dur="750"/>
                                        <p:tgtEl>
                                          <p:spTgt spid="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750" fill="hold"/>
                                        <p:tgtEl>
                                          <p:spTgt spid="4"/>
                                        </p:tgtEl>
                                        <p:attrNameLst>
                                          <p:attrName>ppt_w</p:attrName>
                                        </p:attrNameLst>
                                      </p:cBhvr>
                                      <p:tavLst>
                                        <p:tav tm="0">
                                          <p:val>
                                            <p:fltVal val="0"/>
                                          </p:val>
                                        </p:tav>
                                        <p:tav tm="100000">
                                          <p:val>
                                            <p:strVal val="#ppt_w"/>
                                          </p:val>
                                        </p:tav>
                                      </p:tavLst>
                                    </p:anim>
                                    <p:anim calcmode="lin" valueType="num">
                                      <p:cBhvr>
                                        <p:cTn id="20" dur="750" fill="hold"/>
                                        <p:tgtEl>
                                          <p:spTgt spid="4"/>
                                        </p:tgtEl>
                                        <p:attrNameLst>
                                          <p:attrName>ppt_h</p:attrName>
                                        </p:attrNameLst>
                                      </p:cBhvr>
                                      <p:tavLst>
                                        <p:tav tm="0">
                                          <p:val>
                                            <p:fltVal val="0"/>
                                          </p:val>
                                        </p:tav>
                                        <p:tav tm="100000">
                                          <p:val>
                                            <p:strVal val="#ppt_h"/>
                                          </p:val>
                                        </p:tav>
                                      </p:tavLst>
                                    </p:anim>
                                    <p:animEffect transition="in" filter="fade">
                                      <p:cBhvr>
                                        <p:cTn id="21" dur="750"/>
                                        <p:tgtEl>
                                          <p:spTgt spid="4"/>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750" fill="hold"/>
                                        <p:tgtEl>
                                          <p:spTgt spid="3"/>
                                        </p:tgtEl>
                                        <p:attrNameLst>
                                          <p:attrName>ppt_w</p:attrName>
                                        </p:attrNameLst>
                                      </p:cBhvr>
                                      <p:tavLst>
                                        <p:tav tm="0">
                                          <p:val>
                                            <p:fltVal val="0"/>
                                          </p:val>
                                        </p:tav>
                                        <p:tav tm="100000">
                                          <p:val>
                                            <p:strVal val="#ppt_w"/>
                                          </p:val>
                                        </p:tav>
                                      </p:tavLst>
                                    </p:anim>
                                    <p:anim calcmode="lin" valueType="num">
                                      <p:cBhvr>
                                        <p:cTn id="26" dur="750" fill="hold"/>
                                        <p:tgtEl>
                                          <p:spTgt spid="3"/>
                                        </p:tgtEl>
                                        <p:attrNameLst>
                                          <p:attrName>ppt_h</p:attrName>
                                        </p:attrNameLst>
                                      </p:cBhvr>
                                      <p:tavLst>
                                        <p:tav tm="0">
                                          <p:val>
                                            <p:fltVal val="0"/>
                                          </p:val>
                                        </p:tav>
                                        <p:tav tm="100000">
                                          <p:val>
                                            <p:strVal val="#ppt_h"/>
                                          </p:val>
                                        </p:tav>
                                      </p:tavLst>
                                    </p:anim>
                                    <p:animEffect transition="in" filter="fade">
                                      <p:cBhvr>
                                        <p:cTn id="2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Complex Gesture</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512000" y="101999"/>
            <a:ext cx="10632504" cy="2463572"/>
          </a:xfrm>
          <a:prstGeom prst="rect">
            <a:avLst/>
          </a:prstGeom>
        </p:spPr>
      </p:pic>
      <p:pic>
        <p:nvPicPr>
          <p:cNvPr id="9" name="affe[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192344" y="2771292"/>
            <a:ext cx="2868148" cy="215111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6278" y="5009100"/>
            <a:ext cx="2520280" cy="1722192"/>
          </a:xfrm>
          <a:prstGeom prst="rect">
            <a:avLst/>
          </a:prstGeom>
        </p:spPr>
      </p:pic>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32212" t="9977"/>
          <a:stretch/>
        </p:blipFill>
        <p:spPr>
          <a:xfrm>
            <a:off x="1696241" y="4751292"/>
            <a:ext cx="2236435" cy="1980000"/>
          </a:xfrm>
          <a:prstGeom prst="rect">
            <a:avLst/>
          </a:prstGeom>
        </p:spPr>
      </p:pic>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r="11764"/>
          <a:stretch/>
        </p:blipFill>
        <p:spPr>
          <a:xfrm>
            <a:off x="1696241" y="2771292"/>
            <a:ext cx="2062968" cy="1980000"/>
          </a:xfrm>
          <a:prstGeom prst="rect">
            <a:avLst/>
          </a:prstGeom>
        </p:spPr>
      </p:pic>
      <p:pic>
        <p:nvPicPr>
          <p:cNvPr id="6" name="Picture 5"/>
          <p:cNvPicPr>
            <a:picLocks noChangeAspect="1"/>
          </p:cNvPicPr>
          <p:nvPr/>
        </p:nvPicPr>
        <p:blipFill rotWithShape="1">
          <a:blip r:embed="rId9"/>
          <a:srcRect l="14831" r="13128"/>
          <a:stretch/>
        </p:blipFill>
        <p:spPr>
          <a:xfrm>
            <a:off x="3742621" y="2771292"/>
            <a:ext cx="2448273" cy="1980000"/>
          </a:xfrm>
          <a:prstGeom prst="rect">
            <a:avLst/>
          </a:prstGeom>
        </p:spPr>
      </p:pic>
      <p:pic>
        <p:nvPicPr>
          <p:cNvPr id="12" name="Picture 11"/>
          <p:cNvPicPr>
            <a:picLocks noChangeAspect="1"/>
          </p:cNvPicPr>
          <p:nvPr/>
        </p:nvPicPr>
        <p:blipFill rotWithShape="1">
          <a:blip r:embed="rId10"/>
          <a:srcRect l="13355" r="6929"/>
          <a:stretch/>
        </p:blipFill>
        <p:spPr>
          <a:xfrm>
            <a:off x="6190894" y="2771292"/>
            <a:ext cx="2808312" cy="1980000"/>
          </a:xfrm>
          <a:prstGeom prst="rect">
            <a:avLst/>
          </a:prstGeom>
        </p:spPr>
      </p:pic>
      <p:pic>
        <p:nvPicPr>
          <p:cNvPr id="13" name="Picture 12"/>
          <p:cNvPicPr>
            <a:picLocks noChangeAspect="1"/>
          </p:cNvPicPr>
          <p:nvPr/>
        </p:nvPicPr>
        <p:blipFill rotWithShape="1">
          <a:blip r:embed="rId11">
            <a:extLst>
              <a:ext uri="{28A0092B-C50C-407E-A947-70E740481C1C}">
                <a14:useLocalDpi xmlns:a14="http://schemas.microsoft.com/office/drawing/2010/main" val="0"/>
              </a:ext>
            </a:extLst>
          </a:blip>
          <a:srcRect l="3200" r="4808"/>
          <a:stretch/>
        </p:blipFill>
        <p:spPr>
          <a:xfrm>
            <a:off x="3924813" y="4751292"/>
            <a:ext cx="3240361" cy="1980000"/>
          </a:xfrm>
          <a:prstGeom prst="rect">
            <a:avLst/>
          </a:prstGeom>
        </p:spPr>
      </p:pic>
      <p:pic>
        <p:nvPicPr>
          <p:cNvPr id="14" name="Picture 13"/>
          <p:cNvPicPr>
            <a:picLocks noChangeAspect="1"/>
          </p:cNvPicPr>
          <p:nvPr/>
        </p:nvPicPr>
        <p:blipFill rotWithShape="1">
          <a:blip r:embed="rId12"/>
          <a:srcRect l="20872" r="16091"/>
          <a:stretch/>
        </p:blipFill>
        <p:spPr>
          <a:xfrm>
            <a:off x="7126997" y="4752026"/>
            <a:ext cx="1872209" cy="1980000"/>
          </a:xfrm>
          <a:prstGeom prst="rect">
            <a:avLst/>
          </a:prstGeom>
        </p:spPr>
      </p:pic>
    </p:spTree>
    <p:extLst>
      <p:ext uri="{BB962C8B-B14F-4D97-AF65-F5344CB8AC3E}">
        <p14:creationId xmlns:p14="http://schemas.microsoft.com/office/powerpoint/2010/main" val="91033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par>
                          <p:cTn id="45" fill="hold">
                            <p:stCondLst>
                              <p:cond delay="3500"/>
                            </p:stCondLst>
                            <p:childTnLst>
                              <p:par>
                                <p:cTn id="46" presetID="2" presetClass="entr" presetSubtype="2"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1+#ppt_w/2"/>
                                          </p:val>
                                        </p:tav>
                                        <p:tav tm="100000">
                                          <p:val>
                                            <p:strVal val="#ppt_x"/>
                                          </p:val>
                                        </p:tav>
                                      </p:tavLst>
                                    </p:anim>
                                    <p:anim calcmode="lin" valueType="num">
                                      <p:cBhvr additive="base">
                                        <p:cTn id="49" dur="500" fill="hold"/>
                                        <p:tgtEl>
                                          <p:spTgt spid="9"/>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2" presetClass="entr" presetSubtype="2"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0">
                <p:cTn id="55" fill="hold" display="0">
                  <p:stCondLst>
                    <p:cond delay="indefinite"/>
                  </p:stCondLst>
                </p:cTn>
                <p:tgtEl>
                  <p:spTgt spid="9"/>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Language in the Brain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3792" y="620688"/>
            <a:ext cx="4710197" cy="5778000"/>
          </a:xfrm>
          <a:prstGeom prst="rect">
            <a:avLst/>
          </a:prstGeom>
        </p:spPr>
      </p:pic>
      <p:sp>
        <p:nvSpPr>
          <p:cNvPr id="4" name="Rounded Rectangle 3"/>
          <p:cNvSpPr/>
          <p:nvPr/>
        </p:nvSpPr>
        <p:spPr>
          <a:xfrm>
            <a:off x="2377184" y="2966425"/>
            <a:ext cx="1620000" cy="5760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err="1"/>
              <a:t>Broca’s</a:t>
            </a:r>
            <a:r>
              <a:rPr lang="en-GB" dirty="0"/>
              <a:t> area</a:t>
            </a:r>
          </a:p>
        </p:txBody>
      </p:sp>
      <p:sp>
        <p:nvSpPr>
          <p:cNvPr id="12" name="Rounded Rectangle 11"/>
          <p:cNvSpPr/>
          <p:nvPr/>
        </p:nvSpPr>
        <p:spPr>
          <a:xfrm>
            <a:off x="9160595" y="3948438"/>
            <a:ext cx="1620000" cy="5760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Wernicke’s area</a:t>
            </a:r>
          </a:p>
        </p:txBody>
      </p:sp>
      <p:sp>
        <p:nvSpPr>
          <p:cNvPr id="13" name="Rounded Rectangle 12"/>
          <p:cNvSpPr/>
          <p:nvPr/>
        </p:nvSpPr>
        <p:spPr>
          <a:xfrm>
            <a:off x="9160595" y="2966425"/>
            <a:ext cx="1620000" cy="57606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Angular gyrus</a:t>
            </a:r>
          </a:p>
        </p:txBody>
      </p:sp>
      <p:sp>
        <p:nvSpPr>
          <p:cNvPr id="14" name="Rounded Rectangle 13"/>
          <p:cNvSpPr/>
          <p:nvPr/>
        </p:nvSpPr>
        <p:spPr>
          <a:xfrm>
            <a:off x="2377184" y="3947720"/>
            <a:ext cx="1620000" cy="57606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Auditory cortex</a:t>
            </a:r>
          </a:p>
        </p:txBody>
      </p:sp>
      <p:sp>
        <p:nvSpPr>
          <p:cNvPr id="15" name="Rounded Rectangle 14"/>
          <p:cNvSpPr/>
          <p:nvPr/>
        </p:nvSpPr>
        <p:spPr>
          <a:xfrm>
            <a:off x="2377184" y="4929749"/>
            <a:ext cx="1620000" cy="120108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Orbitofrontal cortex</a:t>
            </a:r>
          </a:p>
          <a:p>
            <a:pPr algn="ctr"/>
            <a:r>
              <a:rPr lang="en-GB" dirty="0"/>
              <a:t>[Inferior frontal gyrus]</a:t>
            </a:r>
          </a:p>
        </p:txBody>
      </p:sp>
      <p:sp>
        <p:nvSpPr>
          <p:cNvPr id="16" name="Rounded Rectangle 15"/>
          <p:cNvSpPr/>
          <p:nvPr/>
        </p:nvSpPr>
        <p:spPr>
          <a:xfrm>
            <a:off x="9175823" y="1979198"/>
            <a:ext cx="1620000" cy="57606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Supra-marginal gyrus</a:t>
            </a:r>
          </a:p>
        </p:txBody>
      </p:sp>
      <p:sp>
        <p:nvSpPr>
          <p:cNvPr id="17" name="Rounded Rectangle 16"/>
          <p:cNvSpPr/>
          <p:nvPr/>
        </p:nvSpPr>
        <p:spPr>
          <a:xfrm>
            <a:off x="2377184" y="1003835"/>
            <a:ext cx="162000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Lips &amp; mouth motor cortex</a:t>
            </a:r>
          </a:p>
        </p:txBody>
      </p:sp>
      <p:sp>
        <p:nvSpPr>
          <p:cNvPr id="18" name="Rounded Rectangle 17"/>
          <p:cNvSpPr/>
          <p:nvPr/>
        </p:nvSpPr>
        <p:spPr>
          <a:xfrm>
            <a:off x="9175823" y="1003013"/>
            <a:ext cx="162000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Hand motor cortex</a:t>
            </a:r>
          </a:p>
        </p:txBody>
      </p:sp>
      <p:sp>
        <p:nvSpPr>
          <p:cNvPr id="19" name="Rounded Rectangle 18"/>
          <p:cNvSpPr/>
          <p:nvPr/>
        </p:nvSpPr>
        <p:spPr>
          <a:xfrm>
            <a:off x="2361956" y="1985130"/>
            <a:ext cx="1620000" cy="5760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err="1"/>
              <a:t>Fronto</a:t>
            </a:r>
            <a:r>
              <a:rPr lang="en-GB" dirty="0"/>
              <a:t>-polar cortex</a:t>
            </a:r>
          </a:p>
        </p:txBody>
      </p:sp>
      <p:cxnSp>
        <p:nvCxnSpPr>
          <p:cNvPr id="6" name="Straight Connector 5"/>
          <p:cNvCxnSpPr>
            <a:stCxn id="17" idx="3"/>
          </p:cNvCxnSpPr>
          <p:nvPr/>
        </p:nvCxnSpPr>
        <p:spPr>
          <a:xfrm>
            <a:off x="3997184" y="1291867"/>
            <a:ext cx="2149658" cy="21005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997184" y="1299078"/>
            <a:ext cx="2005642" cy="303155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8" idx="1"/>
          </p:cNvCxnSpPr>
          <p:nvPr/>
        </p:nvCxnSpPr>
        <p:spPr>
          <a:xfrm flipH="1">
            <a:off x="6146843" y="1291045"/>
            <a:ext cx="302898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endCxn id="18" idx="1"/>
          </p:cNvCxnSpPr>
          <p:nvPr/>
        </p:nvCxnSpPr>
        <p:spPr>
          <a:xfrm flipV="1">
            <a:off x="6146843" y="1291045"/>
            <a:ext cx="3028981" cy="2310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4" idx="3"/>
          </p:cNvCxnSpPr>
          <p:nvPr/>
        </p:nvCxnSpPr>
        <p:spPr>
          <a:xfrm>
            <a:off x="3997184" y="4235752"/>
            <a:ext cx="2653714" cy="288032"/>
          </a:xfrm>
          <a:prstGeom prst="line">
            <a:avLst/>
          </a:prstGeom>
        </p:spPr>
        <p:style>
          <a:lnRef idx="2">
            <a:schemeClr val="accent5"/>
          </a:lnRef>
          <a:fillRef idx="0">
            <a:schemeClr val="accent5"/>
          </a:fillRef>
          <a:effectRef idx="1">
            <a:schemeClr val="accent5"/>
          </a:effectRef>
          <a:fontRef idx="minor">
            <a:schemeClr val="tx1"/>
          </a:fontRef>
        </p:style>
      </p:cxnSp>
      <p:cxnSp>
        <p:nvCxnSpPr>
          <p:cNvPr id="30" name="Straight Connector 29"/>
          <p:cNvCxnSpPr>
            <a:stCxn id="14" idx="3"/>
          </p:cNvCxnSpPr>
          <p:nvPr/>
        </p:nvCxnSpPr>
        <p:spPr>
          <a:xfrm flipV="1">
            <a:off x="3997185" y="1810350"/>
            <a:ext cx="2509697" cy="2425402"/>
          </a:xfrm>
          <a:prstGeom prst="line">
            <a:avLst/>
          </a:prstGeom>
        </p:spPr>
        <p:style>
          <a:lnRef idx="2">
            <a:schemeClr val="accent5"/>
          </a:lnRef>
          <a:fillRef idx="0">
            <a:schemeClr val="accent5"/>
          </a:fillRef>
          <a:effectRef idx="1">
            <a:schemeClr val="accent5"/>
          </a:effectRef>
          <a:fontRef idx="minor">
            <a:schemeClr val="tx1"/>
          </a:fontRef>
        </p:style>
      </p:cxnSp>
      <p:cxnSp>
        <p:nvCxnSpPr>
          <p:cNvPr id="32" name="Straight Connector 31"/>
          <p:cNvCxnSpPr>
            <a:stCxn id="4" idx="3"/>
          </p:cNvCxnSpPr>
          <p:nvPr/>
        </p:nvCxnSpPr>
        <p:spPr>
          <a:xfrm>
            <a:off x="3997184" y="3254458"/>
            <a:ext cx="1573594" cy="1276537"/>
          </a:xfrm>
          <a:prstGeom prst="line">
            <a:avLst/>
          </a:prstGeom>
        </p:spPr>
        <p:style>
          <a:lnRef idx="2">
            <a:schemeClr val="accent3"/>
          </a:lnRef>
          <a:fillRef idx="0">
            <a:schemeClr val="accent3"/>
          </a:fillRef>
          <a:effectRef idx="1">
            <a:schemeClr val="accent3"/>
          </a:effectRef>
          <a:fontRef idx="minor">
            <a:schemeClr val="tx1"/>
          </a:fontRef>
        </p:style>
      </p:cxnSp>
      <p:cxnSp>
        <p:nvCxnSpPr>
          <p:cNvPr id="34" name="Straight Connector 33"/>
          <p:cNvCxnSpPr>
            <a:stCxn id="4" idx="3"/>
          </p:cNvCxnSpPr>
          <p:nvPr/>
        </p:nvCxnSpPr>
        <p:spPr>
          <a:xfrm flipV="1">
            <a:off x="3997185" y="1810351"/>
            <a:ext cx="1980221" cy="1444107"/>
          </a:xfrm>
          <a:prstGeom prst="line">
            <a:avLst/>
          </a:prstGeom>
        </p:spPr>
        <p:style>
          <a:lnRef idx="2">
            <a:schemeClr val="accent3"/>
          </a:lnRef>
          <a:fillRef idx="0">
            <a:schemeClr val="accent3"/>
          </a:fillRef>
          <a:effectRef idx="1">
            <a:schemeClr val="accent3"/>
          </a:effectRef>
          <a:fontRef idx="minor">
            <a:schemeClr val="tx1"/>
          </a:fontRef>
        </p:style>
      </p:cxnSp>
      <p:cxnSp>
        <p:nvCxnSpPr>
          <p:cNvPr id="36" name="Straight Connector 35"/>
          <p:cNvCxnSpPr>
            <a:stCxn id="12" idx="1"/>
          </p:cNvCxnSpPr>
          <p:nvPr/>
        </p:nvCxnSpPr>
        <p:spPr>
          <a:xfrm flipH="1" flipV="1">
            <a:off x="7010937" y="4235752"/>
            <a:ext cx="2149658" cy="718"/>
          </a:xfrm>
          <a:prstGeom prst="line">
            <a:avLst/>
          </a:prstGeom>
        </p:spPr>
        <p:style>
          <a:lnRef idx="2">
            <a:schemeClr val="accent3"/>
          </a:lnRef>
          <a:fillRef idx="0">
            <a:schemeClr val="accent3"/>
          </a:fillRef>
          <a:effectRef idx="1">
            <a:schemeClr val="accent3"/>
          </a:effectRef>
          <a:fontRef idx="minor">
            <a:schemeClr val="tx1"/>
          </a:fontRef>
        </p:style>
      </p:cxnSp>
      <p:cxnSp>
        <p:nvCxnSpPr>
          <p:cNvPr id="38" name="Straight Connector 37"/>
          <p:cNvCxnSpPr>
            <a:stCxn id="12" idx="1"/>
          </p:cNvCxnSpPr>
          <p:nvPr/>
        </p:nvCxnSpPr>
        <p:spPr>
          <a:xfrm flipH="1" flipV="1">
            <a:off x="6650899" y="1696996"/>
            <a:ext cx="2509697" cy="2539475"/>
          </a:xfrm>
          <a:prstGeom prst="line">
            <a:avLst/>
          </a:prstGeom>
        </p:spPr>
        <p:style>
          <a:lnRef idx="2">
            <a:schemeClr val="accent3"/>
          </a:lnRef>
          <a:fillRef idx="0">
            <a:schemeClr val="accent3"/>
          </a:fillRef>
          <a:effectRef idx="1">
            <a:schemeClr val="accent3"/>
          </a:effectRef>
          <a:fontRef idx="minor">
            <a:schemeClr val="tx1"/>
          </a:fontRef>
        </p:style>
      </p:cxnSp>
      <p:cxnSp>
        <p:nvCxnSpPr>
          <p:cNvPr id="40" name="Straight Connector 39"/>
          <p:cNvCxnSpPr>
            <a:stCxn id="13" idx="1"/>
          </p:cNvCxnSpPr>
          <p:nvPr/>
        </p:nvCxnSpPr>
        <p:spPr>
          <a:xfrm flipH="1">
            <a:off x="7298971" y="3254458"/>
            <a:ext cx="1861625" cy="741061"/>
          </a:xfrm>
          <a:prstGeom prst="line">
            <a:avLst/>
          </a:prstGeom>
        </p:spPr>
        <p:style>
          <a:lnRef idx="2">
            <a:schemeClr val="accent6"/>
          </a:lnRef>
          <a:fillRef idx="0">
            <a:schemeClr val="accent6"/>
          </a:fillRef>
          <a:effectRef idx="1">
            <a:schemeClr val="accent6"/>
          </a:effectRef>
          <a:fontRef idx="minor">
            <a:schemeClr val="tx1"/>
          </a:fontRef>
        </p:style>
      </p:cxnSp>
      <p:cxnSp>
        <p:nvCxnSpPr>
          <p:cNvPr id="42" name="Straight Connector 41"/>
          <p:cNvCxnSpPr>
            <a:stCxn id="13" idx="1"/>
          </p:cNvCxnSpPr>
          <p:nvPr/>
        </p:nvCxnSpPr>
        <p:spPr>
          <a:xfrm flipH="1" flipV="1">
            <a:off x="7010937" y="1579077"/>
            <a:ext cx="2149658" cy="1675380"/>
          </a:xfrm>
          <a:prstGeom prst="line">
            <a:avLst/>
          </a:prstGeom>
        </p:spPr>
        <p:style>
          <a:lnRef idx="2">
            <a:schemeClr val="accent6"/>
          </a:lnRef>
          <a:fillRef idx="0">
            <a:schemeClr val="accent6"/>
          </a:fillRef>
          <a:effectRef idx="1">
            <a:schemeClr val="accent6"/>
          </a:effectRef>
          <a:fontRef idx="minor">
            <a:schemeClr val="tx1"/>
          </a:fontRef>
        </p:style>
      </p:cxnSp>
      <p:cxnSp>
        <p:nvCxnSpPr>
          <p:cNvPr id="44" name="Straight Connector 43"/>
          <p:cNvCxnSpPr>
            <a:stCxn id="16" idx="1"/>
          </p:cNvCxnSpPr>
          <p:nvPr/>
        </p:nvCxnSpPr>
        <p:spPr>
          <a:xfrm flipH="1" flipV="1">
            <a:off x="6910435" y="1419098"/>
            <a:ext cx="2265389" cy="848132"/>
          </a:xfrm>
          <a:prstGeom prst="line">
            <a:avLst/>
          </a:prstGeom>
        </p:spPr>
        <p:style>
          <a:lnRef idx="2">
            <a:schemeClr val="accent6"/>
          </a:lnRef>
          <a:fillRef idx="0">
            <a:schemeClr val="accent6"/>
          </a:fillRef>
          <a:effectRef idx="1">
            <a:schemeClr val="accent6"/>
          </a:effectRef>
          <a:fontRef idx="minor">
            <a:schemeClr val="tx1"/>
          </a:fontRef>
        </p:style>
      </p:cxnSp>
      <p:cxnSp>
        <p:nvCxnSpPr>
          <p:cNvPr id="47" name="Straight Connector 46"/>
          <p:cNvCxnSpPr>
            <a:stCxn id="16" idx="1"/>
          </p:cNvCxnSpPr>
          <p:nvPr/>
        </p:nvCxnSpPr>
        <p:spPr>
          <a:xfrm flipH="1">
            <a:off x="7010937" y="2267231"/>
            <a:ext cx="2164886" cy="1447879"/>
          </a:xfrm>
          <a:prstGeom prst="line">
            <a:avLst/>
          </a:prstGeom>
        </p:spPr>
        <p:style>
          <a:lnRef idx="2">
            <a:schemeClr val="accent6"/>
          </a:lnRef>
          <a:fillRef idx="0">
            <a:schemeClr val="accent6"/>
          </a:fillRef>
          <a:effectRef idx="1">
            <a:schemeClr val="accent6"/>
          </a:effectRef>
          <a:fontRef idx="minor">
            <a:schemeClr val="tx1"/>
          </a:fontRef>
        </p:style>
      </p:cxnSp>
      <p:cxnSp>
        <p:nvCxnSpPr>
          <p:cNvPr id="49" name="Straight Connector 48"/>
          <p:cNvCxnSpPr>
            <a:stCxn id="19" idx="3"/>
          </p:cNvCxnSpPr>
          <p:nvPr/>
        </p:nvCxnSpPr>
        <p:spPr>
          <a:xfrm>
            <a:off x="3981956" y="2273162"/>
            <a:ext cx="580710" cy="1962590"/>
          </a:xfrm>
          <a:prstGeom prst="line">
            <a:avLst/>
          </a:prstGeom>
        </p:spPr>
        <p:style>
          <a:lnRef idx="3">
            <a:schemeClr val="accent2"/>
          </a:lnRef>
          <a:fillRef idx="0">
            <a:schemeClr val="accent2"/>
          </a:fillRef>
          <a:effectRef idx="2">
            <a:schemeClr val="accent2"/>
          </a:effectRef>
          <a:fontRef idx="minor">
            <a:schemeClr val="tx1"/>
          </a:fontRef>
        </p:style>
      </p:cxnSp>
      <p:cxnSp>
        <p:nvCxnSpPr>
          <p:cNvPr id="51" name="Straight Connector 50"/>
          <p:cNvCxnSpPr>
            <a:stCxn id="19" idx="3"/>
          </p:cNvCxnSpPr>
          <p:nvPr/>
        </p:nvCxnSpPr>
        <p:spPr>
          <a:xfrm flipV="1">
            <a:off x="3981956" y="1579078"/>
            <a:ext cx="1300790" cy="694085"/>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53" name="Straight Connector 52"/>
          <p:cNvCxnSpPr>
            <a:stCxn id="15" idx="3"/>
          </p:cNvCxnSpPr>
          <p:nvPr/>
        </p:nvCxnSpPr>
        <p:spPr>
          <a:xfrm flipV="1">
            <a:off x="3997185" y="4956107"/>
            <a:ext cx="786797" cy="574182"/>
          </a:xfrm>
          <a:prstGeom prst="line">
            <a:avLst/>
          </a:prstGeom>
        </p:spPr>
        <p:style>
          <a:lnRef idx="3">
            <a:schemeClr val="accent2"/>
          </a:lnRef>
          <a:fillRef idx="0">
            <a:schemeClr val="accent2"/>
          </a:fillRef>
          <a:effectRef idx="2">
            <a:schemeClr val="accent2"/>
          </a:effectRef>
          <a:fontRef idx="minor">
            <a:schemeClr val="tx1"/>
          </a:fontRef>
        </p:style>
      </p:cxnSp>
      <p:cxnSp>
        <p:nvCxnSpPr>
          <p:cNvPr id="55" name="Straight Connector 54"/>
          <p:cNvCxnSpPr>
            <a:stCxn id="15" idx="3"/>
          </p:cNvCxnSpPr>
          <p:nvPr/>
        </p:nvCxnSpPr>
        <p:spPr>
          <a:xfrm flipV="1">
            <a:off x="3997184" y="2267231"/>
            <a:ext cx="1501586" cy="3263059"/>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9192730" y="5242256"/>
            <a:ext cx="1620000" cy="576064"/>
          </a:xfrm>
          <a:prstGeom prst="roundRect">
            <a:avLst/>
          </a:prstGeom>
          <a:solidFill>
            <a:schemeClr val="bg1">
              <a:lumMod val="7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err="1"/>
              <a:t>Exner’s</a:t>
            </a:r>
            <a:r>
              <a:rPr lang="en-GB" dirty="0"/>
              <a:t> area??</a:t>
            </a:r>
          </a:p>
        </p:txBody>
      </p:sp>
      <p:cxnSp>
        <p:nvCxnSpPr>
          <p:cNvPr id="33" name="Straight Connector 32"/>
          <p:cNvCxnSpPr/>
          <p:nvPr/>
        </p:nvCxnSpPr>
        <p:spPr>
          <a:xfrm flipH="1" flipV="1">
            <a:off x="5570778" y="3978040"/>
            <a:ext cx="3621952" cy="1552248"/>
          </a:xfrm>
          <a:prstGeom prst="line">
            <a:avLst/>
          </a:prstGeom>
          <a:ln w="38100">
            <a:solidFill>
              <a:schemeClr val="bg1">
                <a:lumMod val="65000"/>
              </a:schemeClr>
            </a:solidFill>
            <a:prstDash val="lgDashDotDot"/>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355F21AB-DC54-4499-8905-EB9BA79FBBDB}"/>
              </a:ext>
            </a:extLst>
          </p:cNvPr>
          <p:cNvSpPr txBox="1"/>
          <p:nvPr/>
        </p:nvSpPr>
        <p:spPr>
          <a:xfrm>
            <a:off x="5490833" y="251356"/>
            <a:ext cx="2032098" cy="369332"/>
          </a:xfrm>
          <a:prstGeom prst="rect">
            <a:avLst/>
          </a:prstGeom>
          <a:noFill/>
        </p:spPr>
        <p:txBody>
          <a:bodyPr wrap="square" rtlCol="0">
            <a:spAutoFit/>
          </a:bodyPr>
          <a:lstStyle/>
          <a:p>
            <a:pPr algn="ctr"/>
            <a:r>
              <a:rPr lang="en-GB" dirty="0"/>
              <a:t>Chimpanzee brain</a:t>
            </a:r>
          </a:p>
        </p:txBody>
      </p:sp>
      <p:sp>
        <p:nvSpPr>
          <p:cNvPr id="35" name="TextBox 34">
            <a:extLst>
              <a:ext uri="{FF2B5EF4-FFF2-40B4-BE49-F238E27FC236}">
                <a16:creationId xmlns:a16="http://schemas.microsoft.com/office/drawing/2014/main" id="{08D3924C-A063-4963-9584-D02740263E59}"/>
              </a:ext>
            </a:extLst>
          </p:cNvPr>
          <p:cNvSpPr txBox="1"/>
          <p:nvPr/>
        </p:nvSpPr>
        <p:spPr>
          <a:xfrm>
            <a:off x="5490833" y="6398688"/>
            <a:ext cx="2032098" cy="369332"/>
          </a:xfrm>
          <a:prstGeom prst="rect">
            <a:avLst/>
          </a:prstGeom>
          <a:noFill/>
        </p:spPr>
        <p:txBody>
          <a:bodyPr wrap="square" rtlCol="0">
            <a:spAutoFit/>
          </a:bodyPr>
          <a:lstStyle/>
          <a:p>
            <a:pPr algn="ctr"/>
            <a:r>
              <a:rPr lang="en-GB" dirty="0"/>
              <a:t>Human brain</a:t>
            </a:r>
          </a:p>
        </p:txBody>
      </p:sp>
    </p:spTree>
    <p:extLst>
      <p:ext uri="{BB962C8B-B14F-4D97-AF65-F5344CB8AC3E}">
        <p14:creationId xmlns:p14="http://schemas.microsoft.com/office/powerpoint/2010/main" val="226278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right)">
                                      <p:cBhvr>
                                        <p:cTn id="26" dur="500"/>
                                        <p:tgtEl>
                                          <p:spTgt spid="22"/>
                                        </p:tgtEl>
                                      </p:cBhvr>
                                    </p:animEffect>
                                  </p:childTnLst>
                                </p:cTn>
                              </p:par>
                              <p:par>
                                <p:cTn id="27" presetID="22" presetClass="entr" presetSubtype="2"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right)">
                                      <p:cBhvr>
                                        <p:cTn id="29" dur="500"/>
                                        <p:tgtEl>
                                          <p:spTgt spid="23"/>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par>
                                <p:cTn id="53" presetID="22" presetClass="entr" presetSubtype="8"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4500"/>
                            </p:stCondLst>
                            <p:childTnLst>
                              <p:par>
                                <p:cTn id="63" presetID="2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right)">
                                      <p:cBhvr>
                                        <p:cTn id="65" dur="500"/>
                                        <p:tgtEl>
                                          <p:spTgt spid="36"/>
                                        </p:tgtEl>
                                      </p:cBhvr>
                                    </p:animEffect>
                                  </p:childTnLst>
                                </p:cTn>
                              </p:par>
                              <p:par>
                                <p:cTn id="66" presetID="22" presetClass="entr" presetSubtype="2"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ipe(right)">
                                      <p:cBhvr>
                                        <p:cTn id="68" dur="500"/>
                                        <p:tgtEl>
                                          <p:spTgt spid="38"/>
                                        </p:tgtEl>
                                      </p:cBhvr>
                                    </p:animEffect>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Effect transition="in" filter="fade">
                                      <p:cBhvr>
                                        <p:cTn id="74" dur="500"/>
                                        <p:tgtEl>
                                          <p:spTgt spid="13"/>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right)">
                                      <p:cBhvr>
                                        <p:cTn id="78" dur="500"/>
                                        <p:tgtEl>
                                          <p:spTgt spid="40"/>
                                        </p:tgtEl>
                                      </p:cBhvr>
                                    </p:animEffect>
                                  </p:childTnLst>
                                </p:cTn>
                              </p:par>
                              <p:par>
                                <p:cTn id="79" presetID="22" presetClass="entr" presetSubtype="2" fill="hold"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right)">
                                      <p:cBhvr>
                                        <p:cTn id="81" dur="500"/>
                                        <p:tgtEl>
                                          <p:spTgt spid="42"/>
                                        </p:tgtEl>
                                      </p:cBhvr>
                                    </p:animEffect>
                                  </p:childTnLst>
                                </p:cTn>
                              </p:par>
                            </p:childTnLst>
                          </p:cTn>
                        </p:par>
                        <p:par>
                          <p:cTn id="82" fill="hold">
                            <p:stCondLst>
                              <p:cond delay="6000"/>
                            </p:stCondLst>
                            <p:childTnLst>
                              <p:par>
                                <p:cTn id="83" presetID="53" presetClass="entr" presetSubtype="16"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500" fill="hold"/>
                                        <p:tgtEl>
                                          <p:spTgt spid="16"/>
                                        </p:tgtEl>
                                        <p:attrNameLst>
                                          <p:attrName>ppt_w</p:attrName>
                                        </p:attrNameLst>
                                      </p:cBhvr>
                                      <p:tavLst>
                                        <p:tav tm="0">
                                          <p:val>
                                            <p:fltVal val="0"/>
                                          </p:val>
                                        </p:tav>
                                        <p:tav tm="100000">
                                          <p:val>
                                            <p:strVal val="#ppt_w"/>
                                          </p:val>
                                        </p:tav>
                                      </p:tavLst>
                                    </p:anim>
                                    <p:anim calcmode="lin" valueType="num">
                                      <p:cBhvr>
                                        <p:cTn id="86" dur="500" fill="hold"/>
                                        <p:tgtEl>
                                          <p:spTgt spid="16"/>
                                        </p:tgtEl>
                                        <p:attrNameLst>
                                          <p:attrName>ppt_h</p:attrName>
                                        </p:attrNameLst>
                                      </p:cBhvr>
                                      <p:tavLst>
                                        <p:tav tm="0">
                                          <p:val>
                                            <p:fltVal val="0"/>
                                          </p:val>
                                        </p:tav>
                                        <p:tav tm="100000">
                                          <p:val>
                                            <p:strVal val="#ppt_h"/>
                                          </p:val>
                                        </p:tav>
                                      </p:tavLst>
                                    </p:anim>
                                    <p:animEffect transition="in" filter="fade">
                                      <p:cBhvr>
                                        <p:cTn id="87" dur="500"/>
                                        <p:tgtEl>
                                          <p:spTgt spid="16"/>
                                        </p:tgtEl>
                                      </p:cBhvr>
                                    </p:animEffect>
                                  </p:childTnLst>
                                </p:cTn>
                              </p:par>
                            </p:childTnLst>
                          </p:cTn>
                        </p:par>
                        <p:par>
                          <p:cTn id="88" fill="hold">
                            <p:stCondLst>
                              <p:cond delay="6500"/>
                            </p:stCondLst>
                            <p:childTnLst>
                              <p:par>
                                <p:cTn id="89" presetID="22" presetClass="entr" presetSubtype="2" fill="hold"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right)">
                                      <p:cBhvr>
                                        <p:cTn id="91" dur="500"/>
                                        <p:tgtEl>
                                          <p:spTgt spid="44"/>
                                        </p:tgtEl>
                                      </p:cBhvr>
                                    </p:animEffect>
                                  </p:childTnLst>
                                </p:cTn>
                              </p:par>
                              <p:par>
                                <p:cTn id="92" presetID="22" presetClass="entr" presetSubtype="2"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wipe(right)">
                                      <p:cBhvr>
                                        <p:cTn id="94" dur="500"/>
                                        <p:tgtEl>
                                          <p:spTgt spid="47"/>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 calcmode="lin" valueType="num">
                                      <p:cBhvr>
                                        <p:cTn id="98" dur="500" fill="hold"/>
                                        <p:tgtEl>
                                          <p:spTgt spid="15"/>
                                        </p:tgtEl>
                                        <p:attrNameLst>
                                          <p:attrName>ppt_w</p:attrName>
                                        </p:attrNameLst>
                                      </p:cBhvr>
                                      <p:tavLst>
                                        <p:tav tm="0">
                                          <p:val>
                                            <p:fltVal val="0"/>
                                          </p:val>
                                        </p:tav>
                                        <p:tav tm="100000">
                                          <p:val>
                                            <p:strVal val="#ppt_w"/>
                                          </p:val>
                                        </p:tav>
                                      </p:tavLst>
                                    </p:anim>
                                    <p:anim calcmode="lin" valueType="num">
                                      <p:cBhvr>
                                        <p:cTn id="99" dur="500" fill="hold"/>
                                        <p:tgtEl>
                                          <p:spTgt spid="15"/>
                                        </p:tgtEl>
                                        <p:attrNameLst>
                                          <p:attrName>ppt_h</p:attrName>
                                        </p:attrNameLst>
                                      </p:cBhvr>
                                      <p:tavLst>
                                        <p:tav tm="0">
                                          <p:val>
                                            <p:fltVal val="0"/>
                                          </p:val>
                                        </p:tav>
                                        <p:tav tm="100000">
                                          <p:val>
                                            <p:strVal val="#ppt_h"/>
                                          </p:val>
                                        </p:tav>
                                      </p:tavLst>
                                    </p:anim>
                                    <p:animEffect transition="in" filter="fade">
                                      <p:cBhvr>
                                        <p:cTn id="100" dur="500"/>
                                        <p:tgtEl>
                                          <p:spTgt spid="15"/>
                                        </p:tgtEl>
                                      </p:cBhvr>
                                    </p:animEffect>
                                  </p:childTnLst>
                                </p:cTn>
                              </p:par>
                            </p:childTnLst>
                          </p:cTn>
                        </p:par>
                        <p:par>
                          <p:cTn id="101" fill="hold">
                            <p:stCondLst>
                              <p:cond delay="7500"/>
                            </p:stCondLst>
                            <p:childTnLst>
                              <p:par>
                                <p:cTn id="102" presetID="22" presetClass="entr" presetSubtype="8"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left)">
                                      <p:cBhvr>
                                        <p:cTn id="104" dur="500"/>
                                        <p:tgtEl>
                                          <p:spTgt spid="53"/>
                                        </p:tgtEl>
                                      </p:cBhvr>
                                    </p:animEffect>
                                  </p:childTnLst>
                                </p:cTn>
                              </p:par>
                            </p:childTnLst>
                          </p:cTn>
                        </p:par>
                        <p:par>
                          <p:cTn id="105" fill="hold">
                            <p:stCondLst>
                              <p:cond delay="8000"/>
                            </p:stCondLst>
                            <p:childTnLst>
                              <p:par>
                                <p:cTn id="106" presetID="22" presetClass="entr" presetSubtype="8" fill="hold" nodeType="after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wipe(left)">
                                      <p:cBhvr>
                                        <p:cTn id="108" dur="500"/>
                                        <p:tgtEl>
                                          <p:spTgt spid="55"/>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9"/>
                                        </p:tgtEl>
                                        <p:attrNameLst>
                                          <p:attrName>style.visibility</p:attrName>
                                        </p:attrNameLst>
                                      </p:cBhvr>
                                      <p:to>
                                        <p:strVal val="visible"/>
                                      </p:to>
                                    </p:set>
                                    <p:anim calcmode="lin" valueType="num">
                                      <p:cBhvr>
                                        <p:cTn id="112" dur="500" fill="hold"/>
                                        <p:tgtEl>
                                          <p:spTgt spid="19"/>
                                        </p:tgtEl>
                                        <p:attrNameLst>
                                          <p:attrName>ppt_w</p:attrName>
                                        </p:attrNameLst>
                                      </p:cBhvr>
                                      <p:tavLst>
                                        <p:tav tm="0">
                                          <p:val>
                                            <p:fltVal val="0"/>
                                          </p:val>
                                        </p:tav>
                                        <p:tav tm="100000">
                                          <p:val>
                                            <p:strVal val="#ppt_w"/>
                                          </p:val>
                                        </p:tav>
                                      </p:tavLst>
                                    </p:anim>
                                    <p:anim calcmode="lin" valueType="num">
                                      <p:cBhvr>
                                        <p:cTn id="113" dur="500" fill="hold"/>
                                        <p:tgtEl>
                                          <p:spTgt spid="19"/>
                                        </p:tgtEl>
                                        <p:attrNameLst>
                                          <p:attrName>ppt_h</p:attrName>
                                        </p:attrNameLst>
                                      </p:cBhvr>
                                      <p:tavLst>
                                        <p:tav tm="0">
                                          <p:val>
                                            <p:fltVal val="0"/>
                                          </p:val>
                                        </p:tav>
                                        <p:tav tm="100000">
                                          <p:val>
                                            <p:strVal val="#ppt_h"/>
                                          </p:val>
                                        </p:tav>
                                      </p:tavLst>
                                    </p:anim>
                                    <p:animEffect transition="in" filter="fade">
                                      <p:cBhvr>
                                        <p:cTn id="114" dur="500"/>
                                        <p:tgtEl>
                                          <p:spTgt spid="19"/>
                                        </p:tgtEl>
                                      </p:cBhvr>
                                    </p:animEffect>
                                  </p:childTnLst>
                                </p:cTn>
                              </p:par>
                            </p:childTnLst>
                          </p:cTn>
                        </p:par>
                        <p:par>
                          <p:cTn id="115" fill="hold">
                            <p:stCondLst>
                              <p:cond delay="9000"/>
                            </p:stCondLst>
                            <p:childTnLst>
                              <p:par>
                                <p:cTn id="116" presetID="22" presetClass="entr" presetSubtype="8" fill="hold" nodeType="after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wipe(left)">
                                      <p:cBhvr>
                                        <p:cTn id="118" dur="500"/>
                                        <p:tgtEl>
                                          <p:spTgt spid="49"/>
                                        </p:tgtEl>
                                      </p:cBhvr>
                                    </p:animEffect>
                                  </p:childTnLst>
                                </p:cTn>
                              </p:par>
                            </p:childTnLst>
                          </p:cTn>
                        </p:par>
                        <p:par>
                          <p:cTn id="119" fill="hold">
                            <p:stCondLst>
                              <p:cond delay="9500"/>
                            </p:stCondLst>
                            <p:childTnLst>
                              <p:par>
                                <p:cTn id="120" presetID="22" presetClass="entr" presetSubtype="8" fill="hold"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wipe(left)">
                                      <p:cBhvr>
                                        <p:cTn id="122" dur="500"/>
                                        <p:tgtEl>
                                          <p:spTgt spid="51"/>
                                        </p:tgtEl>
                                      </p:cBhvr>
                                    </p:animEffect>
                                  </p:childTnLst>
                                </p:cTn>
                              </p:par>
                            </p:childTnLst>
                          </p:cTn>
                        </p:par>
                        <p:par>
                          <p:cTn id="123" fill="hold">
                            <p:stCondLst>
                              <p:cond delay="10000"/>
                            </p:stCondLst>
                            <p:childTnLst>
                              <p:par>
                                <p:cTn id="124" presetID="53" presetClass="entr" presetSubtype="16" fill="hold" grpId="0" nodeType="afterEffect">
                                  <p:stCondLst>
                                    <p:cond delay="0"/>
                                  </p:stCondLst>
                                  <p:childTnLst>
                                    <p:set>
                                      <p:cBhvr>
                                        <p:cTn id="125" dur="1" fill="hold">
                                          <p:stCondLst>
                                            <p:cond delay="0"/>
                                          </p:stCondLst>
                                        </p:cTn>
                                        <p:tgtEl>
                                          <p:spTgt spid="31"/>
                                        </p:tgtEl>
                                        <p:attrNameLst>
                                          <p:attrName>style.visibility</p:attrName>
                                        </p:attrNameLst>
                                      </p:cBhvr>
                                      <p:to>
                                        <p:strVal val="visible"/>
                                      </p:to>
                                    </p:set>
                                    <p:anim calcmode="lin" valueType="num">
                                      <p:cBhvr>
                                        <p:cTn id="126" dur="500" fill="hold"/>
                                        <p:tgtEl>
                                          <p:spTgt spid="31"/>
                                        </p:tgtEl>
                                        <p:attrNameLst>
                                          <p:attrName>ppt_w</p:attrName>
                                        </p:attrNameLst>
                                      </p:cBhvr>
                                      <p:tavLst>
                                        <p:tav tm="0">
                                          <p:val>
                                            <p:fltVal val="0"/>
                                          </p:val>
                                        </p:tav>
                                        <p:tav tm="100000">
                                          <p:val>
                                            <p:strVal val="#ppt_w"/>
                                          </p:val>
                                        </p:tav>
                                      </p:tavLst>
                                    </p:anim>
                                    <p:anim calcmode="lin" valueType="num">
                                      <p:cBhvr>
                                        <p:cTn id="127" dur="500" fill="hold"/>
                                        <p:tgtEl>
                                          <p:spTgt spid="31"/>
                                        </p:tgtEl>
                                        <p:attrNameLst>
                                          <p:attrName>ppt_h</p:attrName>
                                        </p:attrNameLst>
                                      </p:cBhvr>
                                      <p:tavLst>
                                        <p:tav tm="0">
                                          <p:val>
                                            <p:fltVal val="0"/>
                                          </p:val>
                                        </p:tav>
                                        <p:tav tm="100000">
                                          <p:val>
                                            <p:strVal val="#ppt_h"/>
                                          </p:val>
                                        </p:tav>
                                      </p:tavLst>
                                    </p:anim>
                                    <p:animEffect transition="in" filter="fade">
                                      <p:cBhvr>
                                        <p:cTn id="128" dur="500"/>
                                        <p:tgtEl>
                                          <p:spTgt spid="31"/>
                                        </p:tgtEl>
                                      </p:cBhvr>
                                    </p:animEffect>
                                  </p:childTnLst>
                                </p:cTn>
                              </p:par>
                            </p:childTnLst>
                          </p:cTn>
                        </p:par>
                        <p:par>
                          <p:cTn id="129" fill="hold">
                            <p:stCondLst>
                              <p:cond delay="10500"/>
                            </p:stCondLst>
                            <p:childTnLst>
                              <p:par>
                                <p:cTn id="130" presetID="22" presetClass="entr" presetSubtype="2" fill="hold" nodeType="after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wipe(right)">
                                      <p:cBhvr>
                                        <p:cTn id="1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P spid="17" grpId="0" animBg="1"/>
      <p:bldP spid="18" grpId="0" animBg="1"/>
      <p:bldP spid="19"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rPr>
              <a:t>What Happened When?</a:t>
            </a:r>
            <a:endParaRPr lang="en-GB" sz="4000" b="1" dirty="0">
              <a:solidFill>
                <a:srgbClr val="0070C0"/>
              </a:solidFill>
              <a:effectLst>
                <a:outerShdw blurRad="38100" dist="38100" dir="2700000" algn="tl">
                  <a:srgbClr val="000000">
                    <a:alpha val="43137"/>
                  </a:srgbClr>
                </a:outerShdw>
              </a:effectLst>
              <a:latin typeface="+mn-lt"/>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87489" y="1463873"/>
            <a:ext cx="8428832" cy="5230477"/>
          </a:xfrm>
          <a:prstGeom prst="rect">
            <a:avLst/>
          </a:prstGeom>
        </p:spPr>
      </p:pic>
      <p:sp>
        <p:nvSpPr>
          <p:cNvPr id="4" name="Down Arrow Callout 3"/>
          <p:cNvSpPr/>
          <p:nvPr/>
        </p:nvSpPr>
        <p:spPr>
          <a:xfrm>
            <a:off x="3031480" y="814742"/>
            <a:ext cx="1326067" cy="936000"/>
          </a:xfrm>
          <a:prstGeom prst="downArrowCallout">
            <a:avLst>
              <a:gd name="adj1" fmla="val 25000"/>
              <a:gd name="adj2" fmla="val 22040"/>
              <a:gd name="adj3" fmla="val 21053"/>
              <a:gd name="adj4" fmla="val 6639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Functional </a:t>
            </a:r>
            <a:r>
              <a:rPr lang="en-GB" dirty="0" err="1"/>
              <a:t>Bipedality</a:t>
            </a:r>
            <a:endParaRPr lang="en-GB" dirty="0"/>
          </a:p>
        </p:txBody>
      </p:sp>
      <p:sp>
        <p:nvSpPr>
          <p:cNvPr id="6" name="Down Arrow Callout 5"/>
          <p:cNvSpPr/>
          <p:nvPr/>
        </p:nvSpPr>
        <p:spPr>
          <a:xfrm>
            <a:off x="7680176" y="814430"/>
            <a:ext cx="1829439" cy="936312"/>
          </a:xfrm>
          <a:prstGeom prst="downArrowCallout">
            <a:avLst>
              <a:gd name="adj1" fmla="val 18666"/>
              <a:gd name="adj2" fmla="val 17699"/>
              <a:gd name="adj3" fmla="val 19689"/>
              <a:gd name="adj4" fmla="val 6554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Tongue &amp; Larynx;</a:t>
            </a:r>
          </a:p>
          <a:p>
            <a:pPr algn="ctr"/>
            <a:r>
              <a:rPr lang="en-GB" dirty="0"/>
              <a:t>Auditory system</a:t>
            </a:r>
          </a:p>
        </p:txBody>
      </p:sp>
      <p:sp>
        <p:nvSpPr>
          <p:cNvPr id="7" name="Down Arrow Callout 6"/>
          <p:cNvSpPr/>
          <p:nvPr/>
        </p:nvSpPr>
        <p:spPr>
          <a:xfrm>
            <a:off x="6555132" y="96770"/>
            <a:ext cx="1944216" cy="1634302"/>
          </a:xfrm>
          <a:prstGeom prst="downArrowCallout">
            <a:avLst>
              <a:gd name="adj1" fmla="val 9900"/>
              <a:gd name="adj2" fmla="val 10460"/>
              <a:gd name="adj3" fmla="val 12022"/>
              <a:gd name="adj4" fmla="val 3958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Facial Expression;</a:t>
            </a:r>
          </a:p>
          <a:p>
            <a:pPr algn="ctr"/>
            <a:r>
              <a:rPr lang="en-GB" dirty="0"/>
              <a:t>Complex Gesture</a:t>
            </a:r>
          </a:p>
        </p:txBody>
      </p:sp>
      <p:sp>
        <p:nvSpPr>
          <p:cNvPr id="8" name="Oval 7"/>
          <p:cNvSpPr/>
          <p:nvPr/>
        </p:nvSpPr>
        <p:spPr>
          <a:xfrm>
            <a:off x="4583832" y="3213138"/>
            <a:ext cx="3528392" cy="32401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Brain size ≈475cc</a:t>
            </a:r>
          </a:p>
        </p:txBody>
      </p:sp>
      <p:sp>
        <p:nvSpPr>
          <p:cNvPr id="9" name="Oval 8"/>
          <p:cNvSpPr/>
          <p:nvPr/>
        </p:nvSpPr>
        <p:spPr>
          <a:xfrm>
            <a:off x="1874403" y="4295130"/>
            <a:ext cx="3181873" cy="18674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Brain size ≈350cc</a:t>
            </a:r>
          </a:p>
        </p:txBody>
      </p:sp>
      <p:sp>
        <p:nvSpPr>
          <p:cNvPr id="10" name="Oval 9"/>
          <p:cNvSpPr/>
          <p:nvPr/>
        </p:nvSpPr>
        <p:spPr>
          <a:xfrm>
            <a:off x="6193455" y="1998270"/>
            <a:ext cx="1728192" cy="12148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Brain size ≈700cc</a:t>
            </a:r>
          </a:p>
        </p:txBody>
      </p:sp>
      <p:sp>
        <p:nvSpPr>
          <p:cNvPr id="11" name="Oval 10"/>
          <p:cNvSpPr/>
          <p:nvPr/>
        </p:nvSpPr>
        <p:spPr>
          <a:xfrm>
            <a:off x="7337056" y="2872207"/>
            <a:ext cx="1728819" cy="15457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Brain size ≈900cc</a:t>
            </a:r>
          </a:p>
        </p:txBody>
      </p:sp>
      <p:sp>
        <p:nvSpPr>
          <p:cNvPr id="12" name="Oval 11"/>
          <p:cNvSpPr/>
          <p:nvPr/>
        </p:nvSpPr>
        <p:spPr>
          <a:xfrm>
            <a:off x="8636749" y="2023454"/>
            <a:ext cx="1367638" cy="17454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Recent Brain sizes ≈1400cc</a:t>
            </a:r>
          </a:p>
        </p:txBody>
      </p:sp>
      <p:sp>
        <p:nvSpPr>
          <p:cNvPr id="13" name="Left Arrow Callout 12"/>
          <p:cNvSpPr/>
          <p:nvPr/>
        </p:nvSpPr>
        <p:spPr>
          <a:xfrm>
            <a:off x="1487489" y="116440"/>
            <a:ext cx="2448272" cy="634913"/>
          </a:xfrm>
          <a:prstGeom prst="leftArrowCallout">
            <a:avLst>
              <a:gd name="adj1" fmla="val 25000"/>
              <a:gd name="adj2" fmla="val 25000"/>
              <a:gd name="adj3" fmla="val 25000"/>
              <a:gd name="adj4" fmla="val 8518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Lips, Cheeks, etc.;</a:t>
            </a:r>
          </a:p>
        </p:txBody>
      </p:sp>
      <p:sp>
        <p:nvSpPr>
          <p:cNvPr id="14" name="TextBox 13"/>
          <p:cNvSpPr txBox="1"/>
          <p:nvPr/>
        </p:nvSpPr>
        <p:spPr>
          <a:xfrm>
            <a:off x="9916321" y="1700808"/>
            <a:ext cx="2280779" cy="3693319"/>
          </a:xfrm>
          <a:prstGeom prst="rect">
            <a:avLst/>
          </a:prstGeom>
          <a:noFill/>
        </p:spPr>
        <p:txBody>
          <a:bodyPr wrap="square" rtlCol="0">
            <a:spAutoFit/>
          </a:bodyPr>
          <a:lstStyle/>
          <a:p>
            <a:pPr algn="ctr"/>
            <a:r>
              <a:rPr lang="en-GB" b="1" dirty="0">
                <a:solidFill>
                  <a:srgbClr val="FF0000"/>
                </a:solidFill>
              </a:rPr>
              <a:t>RECENT BRAIN SIZES</a:t>
            </a:r>
          </a:p>
          <a:p>
            <a:pPr algn="ctr"/>
            <a:endParaRPr lang="en-GB" dirty="0"/>
          </a:p>
          <a:p>
            <a:pPr algn="ctr"/>
            <a:r>
              <a:rPr lang="en-GB" dirty="0" err="1"/>
              <a:t>H.heidelbergensis</a:t>
            </a:r>
            <a:endParaRPr lang="en-GB" dirty="0"/>
          </a:p>
          <a:p>
            <a:pPr algn="ctr"/>
            <a:r>
              <a:rPr lang="en-GB" b="1" dirty="0">
                <a:solidFill>
                  <a:srgbClr val="0070C0"/>
                </a:solidFill>
              </a:rPr>
              <a:t>≈ 1300cc</a:t>
            </a:r>
          </a:p>
          <a:p>
            <a:pPr algn="ctr"/>
            <a:endParaRPr lang="en-GB" dirty="0"/>
          </a:p>
          <a:p>
            <a:pPr algn="ctr"/>
            <a:r>
              <a:rPr lang="en-GB" dirty="0"/>
              <a:t>Neanderthal </a:t>
            </a:r>
          </a:p>
          <a:p>
            <a:pPr algn="ctr"/>
            <a:r>
              <a:rPr lang="en-GB" b="1" dirty="0">
                <a:solidFill>
                  <a:srgbClr val="0070C0"/>
                </a:solidFill>
              </a:rPr>
              <a:t>≈ 1600cc</a:t>
            </a:r>
          </a:p>
          <a:p>
            <a:pPr algn="ctr"/>
            <a:endParaRPr lang="en-GB" dirty="0"/>
          </a:p>
          <a:p>
            <a:pPr algn="ctr"/>
            <a:r>
              <a:rPr lang="en-GB" dirty="0"/>
              <a:t>Pleistocene </a:t>
            </a:r>
            <a:r>
              <a:rPr lang="en-GB" dirty="0" err="1"/>
              <a:t>H.sapiens</a:t>
            </a:r>
            <a:endParaRPr lang="en-GB" dirty="0"/>
          </a:p>
          <a:p>
            <a:pPr algn="ctr"/>
            <a:r>
              <a:rPr lang="en-GB" b="1" dirty="0">
                <a:solidFill>
                  <a:srgbClr val="0070C0"/>
                </a:solidFill>
              </a:rPr>
              <a:t>≈ 1500cc</a:t>
            </a:r>
          </a:p>
          <a:p>
            <a:pPr algn="ctr"/>
            <a:endParaRPr lang="en-GB" dirty="0"/>
          </a:p>
          <a:p>
            <a:pPr algn="ctr"/>
            <a:r>
              <a:rPr lang="en-GB" dirty="0"/>
              <a:t>Holocene </a:t>
            </a:r>
            <a:r>
              <a:rPr lang="en-GB" dirty="0" err="1"/>
              <a:t>H.sapiens</a:t>
            </a:r>
            <a:endParaRPr lang="en-GB" dirty="0"/>
          </a:p>
          <a:p>
            <a:pPr algn="ctr"/>
            <a:r>
              <a:rPr lang="en-GB" b="1" dirty="0">
                <a:solidFill>
                  <a:srgbClr val="0070C0"/>
                </a:solidFill>
              </a:rPr>
              <a:t>≈ 1350cc</a:t>
            </a:r>
          </a:p>
        </p:txBody>
      </p:sp>
      <p:sp>
        <p:nvSpPr>
          <p:cNvPr id="15" name="Down Arrow Callout 14"/>
          <p:cNvSpPr/>
          <p:nvPr/>
        </p:nvSpPr>
        <p:spPr>
          <a:xfrm>
            <a:off x="6285399" y="792799"/>
            <a:ext cx="1088904" cy="936000"/>
          </a:xfrm>
          <a:prstGeom prst="downArrowCallout">
            <a:avLst>
              <a:gd name="adj1" fmla="val 21652"/>
              <a:gd name="adj2" fmla="val 19274"/>
              <a:gd name="adj3" fmla="val 18793"/>
              <a:gd name="adj4" fmla="val 6666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Chest, Air flow, etc.</a:t>
            </a:r>
          </a:p>
        </p:txBody>
      </p:sp>
      <p:pic>
        <p:nvPicPr>
          <p:cNvPr id="16"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9259" r="37515" b="14313"/>
          <a:stretch/>
        </p:blipFill>
        <p:spPr>
          <a:xfrm>
            <a:off x="6013682" y="3108439"/>
            <a:ext cx="510818" cy="462863"/>
          </a:xfrm>
        </p:spPr>
      </p:pic>
      <p:sp>
        <p:nvSpPr>
          <p:cNvPr id="17" name="TextBox 16"/>
          <p:cNvSpPr txBox="1"/>
          <p:nvPr/>
        </p:nvSpPr>
        <p:spPr>
          <a:xfrm>
            <a:off x="5853313" y="3479405"/>
            <a:ext cx="1082545" cy="276999"/>
          </a:xfrm>
          <a:prstGeom prst="rect">
            <a:avLst/>
          </a:prstGeom>
          <a:noFill/>
        </p:spPr>
        <p:txBody>
          <a:bodyPr wrap="square" rtlCol="0">
            <a:spAutoFit/>
          </a:bodyPr>
          <a:lstStyle/>
          <a:p>
            <a:r>
              <a:rPr lang="en-GB" sz="1200" i="1" dirty="0">
                <a:solidFill>
                  <a:schemeClr val="accent5">
                    <a:lumMod val="75000"/>
                  </a:schemeClr>
                </a:solidFill>
              </a:rPr>
              <a:t>Homo </a:t>
            </a:r>
            <a:r>
              <a:rPr lang="en-GB" sz="1200" i="1" dirty="0" err="1">
                <a:solidFill>
                  <a:schemeClr val="accent5">
                    <a:lumMod val="75000"/>
                  </a:schemeClr>
                </a:solidFill>
              </a:rPr>
              <a:t>naledi</a:t>
            </a:r>
            <a:endParaRPr lang="en-GB" sz="1200" i="1" dirty="0">
              <a:solidFill>
                <a:schemeClr val="accent5">
                  <a:lumMod val="75000"/>
                </a:schemeClr>
              </a:solidFill>
            </a:endParaRPr>
          </a:p>
        </p:txBody>
      </p:sp>
    </p:spTree>
    <p:extLst>
      <p:ext uri="{BB962C8B-B14F-4D97-AF65-F5344CB8AC3E}">
        <p14:creationId xmlns:p14="http://schemas.microsoft.com/office/powerpoint/2010/main" val="357399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750" fill="hold"/>
                                        <p:tgtEl>
                                          <p:spTgt spid="16"/>
                                        </p:tgtEl>
                                        <p:attrNameLst>
                                          <p:attrName>ppt_w</p:attrName>
                                        </p:attrNameLst>
                                      </p:cBhvr>
                                      <p:tavLst>
                                        <p:tav tm="0">
                                          <p:val>
                                            <p:fltVal val="0"/>
                                          </p:val>
                                        </p:tav>
                                        <p:tav tm="100000">
                                          <p:val>
                                            <p:strVal val="#ppt_w"/>
                                          </p:val>
                                        </p:tav>
                                      </p:tavLst>
                                    </p:anim>
                                    <p:anim calcmode="lin" valueType="num">
                                      <p:cBhvr>
                                        <p:cTn id="12" dur="750" fill="hold"/>
                                        <p:tgtEl>
                                          <p:spTgt spid="16"/>
                                        </p:tgtEl>
                                        <p:attrNameLst>
                                          <p:attrName>ppt_h</p:attrName>
                                        </p:attrNameLst>
                                      </p:cBhvr>
                                      <p:tavLst>
                                        <p:tav tm="0">
                                          <p:val>
                                            <p:fltVal val="0"/>
                                          </p:val>
                                        </p:tav>
                                        <p:tav tm="100000">
                                          <p:val>
                                            <p:strVal val="#ppt_h"/>
                                          </p:val>
                                        </p:tav>
                                      </p:tavLst>
                                    </p:anim>
                                    <p:animEffect transition="in" filter="fade">
                                      <p:cBhvr>
                                        <p:cTn id="13" dur="750"/>
                                        <p:tgtEl>
                                          <p:spTgt spid="1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750" fill="hold"/>
                                        <p:tgtEl>
                                          <p:spTgt spid="17"/>
                                        </p:tgtEl>
                                        <p:attrNameLst>
                                          <p:attrName>ppt_w</p:attrName>
                                        </p:attrNameLst>
                                      </p:cBhvr>
                                      <p:tavLst>
                                        <p:tav tm="0">
                                          <p:val>
                                            <p:fltVal val="0"/>
                                          </p:val>
                                        </p:tav>
                                        <p:tav tm="100000">
                                          <p:val>
                                            <p:strVal val="#ppt_w"/>
                                          </p:val>
                                        </p:tav>
                                      </p:tavLst>
                                    </p:anim>
                                    <p:anim calcmode="lin" valueType="num">
                                      <p:cBhvr>
                                        <p:cTn id="17" dur="750" fill="hold"/>
                                        <p:tgtEl>
                                          <p:spTgt spid="17"/>
                                        </p:tgtEl>
                                        <p:attrNameLst>
                                          <p:attrName>ppt_h</p:attrName>
                                        </p:attrNameLst>
                                      </p:cBhvr>
                                      <p:tavLst>
                                        <p:tav tm="0">
                                          <p:val>
                                            <p:fltVal val="0"/>
                                          </p:val>
                                        </p:tav>
                                        <p:tav tm="100000">
                                          <p:val>
                                            <p:strVal val="#ppt_h"/>
                                          </p:val>
                                        </p:tav>
                                      </p:tavLst>
                                    </p:anim>
                                    <p:animEffect transition="in" filter="fade">
                                      <p:cBhvr>
                                        <p:cTn id="18" dur="750"/>
                                        <p:tgtEl>
                                          <p:spTgt spid="17"/>
                                        </p:tgtEl>
                                      </p:cBhvr>
                                    </p:animEffect>
                                  </p:childTnLst>
                                </p:cTn>
                              </p:par>
                            </p:childTnLst>
                          </p:cTn>
                        </p:par>
                        <p:par>
                          <p:cTn id="19" fill="hold">
                            <p:stCondLst>
                              <p:cond delay="1500"/>
                            </p:stCondLst>
                            <p:childTnLst>
                              <p:par>
                                <p:cTn id="20" presetID="10" presetClass="entr" presetSubtype="0" fill="hold" grpId="0" nodeType="after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750"/>
                                        <p:tgtEl>
                                          <p:spTgt spid="13"/>
                                        </p:tgtEl>
                                      </p:cBhvr>
                                    </p:animEffect>
                                  </p:childTnLst>
                                </p:cTn>
                              </p:par>
                            </p:childTnLst>
                          </p:cTn>
                        </p:par>
                        <p:par>
                          <p:cTn id="23" fill="hold">
                            <p:stCondLst>
                              <p:cond delay="3000"/>
                            </p:stCondLst>
                            <p:childTnLst>
                              <p:par>
                                <p:cTn id="24" presetID="10" presetClass="entr" presetSubtype="0" fill="hold" grpId="0" nodeType="afterEffect">
                                  <p:stCondLst>
                                    <p:cond delay="75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750"/>
                                        <p:tgtEl>
                                          <p:spTgt spid="4"/>
                                        </p:tgtEl>
                                      </p:cBhvr>
                                    </p:animEffect>
                                  </p:childTnLst>
                                </p:cTn>
                              </p:par>
                            </p:childTnLst>
                          </p:cTn>
                        </p:par>
                        <p:par>
                          <p:cTn id="27" fill="hold">
                            <p:stCondLst>
                              <p:cond delay="4500"/>
                            </p:stCondLst>
                            <p:childTnLst>
                              <p:par>
                                <p:cTn id="28" presetID="10" presetClass="entr" presetSubtype="0" fill="hold" grpId="0" nodeType="afterEffect">
                                  <p:stCondLst>
                                    <p:cond delay="75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750"/>
                                        <p:tgtEl>
                                          <p:spTgt spid="15"/>
                                        </p:tgtEl>
                                      </p:cBhvr>
                                    </p:animEffect>
                                  </p:childTnLst>
                                </p:cTn>
                              </p:par>
                            </p:childTnLst>
                          </p:cTn>
                        </p:par>
                        <p:par>
                          <p:cTn id="31" fill="hold">
                            <p:stCondLst>
                              <p:cond delay="6000"/>
                            </p:stCondLst>
                            <p:childTnLst>
                              <p:par>
                                <p:cTn id="32" presetID="10" presetClass="entr" presetSubtype="0" fill="hold" grpId="0" nodeType="afterEffect">
                                  <p:stCondLst>
                                    <p:cond delay="75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childTnLst>
                                </p:cTn>
                              </p:par>
                            </p:childTnLst>
                          </p:cTn>
                        </p:par>
                        <p:par>
                          <p:cTn id="35" fill="hold">
                            <p:stCondLst>
                              <p:cond delay="7500"/>
                            </p:stCondLst>
                            <p:childTnLst>
                              <p:par>
                                <p:cTn id="36" presetID="10" presetClass="entr" presetSubtype="0" fill="hold" grpId="0" nodeType="afterEffect">
                                  <p:stCondLst>
                                    <p:cond delay="75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750"/>
                                        <p:tgtEl>
                                          <p:spTgt spid="6"/>
                                        </p:tgtEl>
                                      </p:cBhvr>
                                    </p:animEffect>
                                  </p:childTnLst>
                                </p:cTn>
                              </p:par>
                            </p:childTnLst>
                          </p:cTn>
                        </p:par>
                        <p:par>
                          <p:cTn id="39" fill="hold">
                            <p:stCondLst>
                              <p:cond delay="9000"/>
                            </p:stCondLst>
                            <p:childTnLst>
                              <p:par>
                                <p:cTn id="40" presetID="53" presetClass="entr" presetSubtype="16" fill="hold" grpId="0" nodeType="afterEffect">
                                  <p:stCondLst>
                                    <p:cond delay="750"/>
                                  </p:stCondLst>
                                  <p:childTnLst>
                                    <p:set>
                                      <p:cBhvr>
                                        <p:cTn id="41" dur="1" fill="hold">
                                          <p:stCondLst>
                                            <p:cond delay="0"/>
                                          </p:stCondLst>
                                        </p:cTn>
                                        <p:tgtEl>
                                          <p:spTgt spid="9"/>
                                        </p:tgtEl>
                                        <p:attrNameLst>
                                          <p:attrName>style.visibility</p:attrName>
                                        </p:attrNameLst>
                                      </p:cBhvr>
                                      <p:to>
                                        <p:strVal val="visible"/>
                                      </p:to>
                                    </p:set>
                                    <p:anim calcmode="lin" valueType="num">
                                      <p:cBhvr>
                                        <p:cTn id="42" dur="750" fill="hold"/>
                                        <p:tgtEl>
                                          <p:spTgt spid="9"/>
                                        </p:tgtEl>
                                        <p:attrNameLst>
                                          <p:attrName>ppt_w</p:attrName>
                                        </p:attrNameLst>
                                      </p:cBhvr>
                                      <p:tavLst>
                                        <p:tav tm="0">
                                          <p:val>
                                            <p:fltVal val="0"/>
                                          </p:val>
                                        </p:tav>
                                        <p:tav tm="100000">
                                          <p:val>
                                            <p:strVal val="#ppt_w"/>
                                          </p:val>
                                        </p:tav>
                                      </p:tavLst>
                                    </p:anim>
                                    <p:anim calcmode="lin" valueType="num">
                                      <p:cBhvr>
                                        <p:cTn id="43" dur="750" fill="hold"/>
                                        <p:tgtEl>
                                          <p:spTgt spid="9"/>
                                        </p:tgtEl>
                                        <p:attrNameLst>
                                          <p:attrName>ppt_h</p:attrName>
                                        </p:attrNameLst>
                                      </p:cBhvr>
                                      <p:tavLst>
                                        <p:tav tm="0">
                                          <p:val>
                                            <p:fltVal val="0"/>
                                          </p:val>
                                        </p:tav>
                                        <p:tav tm="100000">
                                          <p:val>
                                            <p:strVal val="#ppt_h"/>
                                          </p:val>
                                        </p:tav>
                                      </p:tavLst>
                                    </p:anim>
                                    <p:animEffect transition="in" filter="fade">
                                      <p:cBhvr>
                                        <p:cTn id="44" dur="750"/>
                                        <p:tgtEl>
                                          <p:spTgt spid="9"/>
                                        </p:tgtEl>
                                      </p:cBhvr>
                                    </p:animEffect>
                                  </p:childTnLst>
                                </p:cTn>
                              </p:par>
                            </p:childTnLst>
                          </p:cTn>
                        </p:par>
                        <p:par>
                          <p:cTn id="45" fill="hold">
                            <p:stCondLst>
                              <p:cond delay="10500"/>
                            </p:stCondLst>
                            <p:childTnLst>
                              <p:par>
                                <p:cTn id="46" presetID="53" presetClass="entr" presetSubtype="16" fill="hold" grpId="0" nodeType="afterEffect">
                                  <p:stCondLst>
                                    <p:cond delay="750"/>
                                  </p:stCondLst>
                                  <p:childTnLst>
                                    <p:set>
                                      <p:cBhvr>
                                        <p:cTn id="47" dur="1" fill="hold">
                                          <p:stCondLst>
                                            <p:cond delay="0"/>
                                          </p:stCondLst>
                                        </p:cTn>
                                        <p:tgtEl>
                                          <p:spTgt spid="8"/>
                                        </p:tgtEl>
                                        <p:attrNameLst>
                                          <p:attrName>style.visibility</p:attrName>
                                        </p:attrNameLst>
                                      </p:cBhvr>
                                      <p:to>
                                        <p:strVal val="visible"/>
                                      </p:to>
                                    </p:set>
                                    <p:anim calcmode="lin" valueType="num">
                                      <p:cBhvr>
                                        <p:cTn id="48" dur="750" fill="hold"/>
                                        <p:tgtEl>
                                          <p:spTgt spid="8"/>
                                        </p:tgtEl>
                                        <p:attrNameLst>
                                          <p:attrName>ppt_w</p:attrName>
                                        </p:attrNameLst>
                                      </p:cBhvr>
                                      <p:tavLst>
                                        <p:tav tm="0">
                                          <p:val>
                                            <p:fltVal val="0"/>
                                          </p:val>
                                        </p:tav>
                                        <p:tav tm="100000">
                                          <p:val>
                                            <p:strVal val="#ppt_w"/>
                                          </p:val>
                                        </p:tav>
                                      </p:tavLst>
                                    </p:anim>
                                    <p:anim calcmode="lin" valueType="num">
                                      <p:cBhvr>
                                        <p:cTn id="49" dur="750" fill="hold"/>
                                        <p:tgtEl>
                                          <p:spTgt spid="8"/>
                                        </p:tgtEl>
                                        <p:attrNameLst>
                                          <p:attrName>ppt_h</p:attrName>
                                        </p:attrNameLst>
                                      </p:cBhvr>
                                      <p:tavLst>
                                        <p:tav tm="0">
                                          <p:val>
                                            <p:fltVal val="0"/>
                                          </p:val>
                                        </p:tav>
                                        <p:tav tm="100000">
                                          <p:val>
                                            <p:strVal val="#ppt_h"/>
                                          </p:val>
                                        </p:tav>
                                      </p:tavLst>
                                    </p:anim>
                                    <p:animEffect transition="in" filter="fade">
                                      <p:cBhvr>
                                        <p:cTn id="50" dur="750"/>
                                        <p:tgtEl>
                                          <p:spTgt spid="8"/>
                                        </p:tgtEl>
                                      </p:cBhvr>
                                    </p:animEffect>
                                  </p:childTnLst>
                                </p:cTn>
                              </p:par>
                            </p:childTnLst>
                          </p:cTn>
                        </p:par>
                        <p:par>
                          <p:cTn id="51" fill="hold">
                            <p:stCondLst>
                              <p:cond delay="12000"/>
                            </p:stCondLst>
                            <p:childTnLst>
                              <p:par>
                                <p:cTn id="52" presetID="53" presetClass="entr" presetSubtype="16" fill="hold" grpId="0" nodeType="afterEffect">
                                  <p:stCondLst>
                                    <p:cond delay="750"/>
                                  </p:stCondLst>
                                  <p:childTnLst>
                                    <p:set>
                                      <p:cBhvr>
                                        <p:cTn id="53" dur="1" fill="hold">
                                          <p:stCondLst>
                                            <p:cond delay="0"/>
                                          </p:stCondLst>
                                        </p:cTn>
                                        <p:tgtEl>
                                          <p:spTgt spid="10"/>
                                        </p:tgtEl>
                                        <p:attrNameLst>
                                          <p:attrName>style.visibility</p:attrName>
                                        </p:attrNameLst>
                                      </p:cBhvr>
                                      <p:to>
                                        <p:strVal val="visible"/>
                                      </p:to>
                                    </p:set>
                                    <p:anim calcmode="lin" valueType="num">
                                      <p:cBhvr>
                                        <p:cTn id="54" dur="750" fill="hold"/>
                                        <p:tgtEl>
                                          <p:spTgt spid="10"/>
                                        </p:tgtEl>
                                        <p:attrNameLst>
                                          <p:attrName>ppt_w</p:attrName>
                                        </p:attrNameLst>
                                      </p:cBhvr>
                                      <p:tavLst>
                                        <p:tav tm="0">
                                          <p:val>
                                            <p:fltVal val="0"/>
                                          </p:val>
                                        </p:tav>
                                        <p:tav tm="100000">
                                          <p:val>
                                            <p:strVal val="#ppt_w"/>
                                          </p:val>
                                        </p:tav>
                                      </p:tavLst>
                                    </p:anim>
                                    <p:anim calcmode="lin" valueType="num">
                                      <p:cBhvr>
                                        <p:cTn id="55" dur="750" fill="hold"/>
                                        <p:tgtEl>
                                          <p:spTgt spid="10"/>
                                        </p:tgtEl>
                                        <p:attrNameLst>
                                          <p:attrName>ppt_h</p:attrName>
                                        </p:attrNameLst>
                                      </p:cBhvr>
                                      <p:tavLst>
                                        <p:tav tm="0">
                                          <p:val>
                                            <p:fltVal val="0"/>
                                          </p:val>
                                        </p:tav>
                                        <p:tav tm="100000">
                                          <p:val>
                                            <p:strVal val="#ppt_h"/>
                                          </p:val>
                                        </p:tav>
                                      </p:tavLst>
                                    </p:anim>
                                    <p:animEffect transition="in" filter="fade">
                                      <p:cBhvr>
                                        <p:cTn id="56" dur="750"/>
                                        <p:tgtEl>
                                          <p:spTgt spid="10"/>
                                        </p:tgtEl>
                                      </p:cBhvr>
                                    </p:animEffect>
                                  </p:childTnLst>
                                </p:cTn>
                              </p:par>
                            </p:childTnLst>
                          </p:cTn>
                        </p:par>
                        <p:par>
                          <p:cTn id="57" fill="hold">
                            <p:stCondLst>
                              <p:cond delay="13500"/>
                            </p:stCondLst>
                            <p:childTnLst>
                              <p:par>
                                <p:cTn id="58" presetID="53" presetClass="entr" presetSubtype="16" fill="hold" grpId="0" nodeType="afterEffect">
                                  <p:stCondLst>
                                    <p:cond delay="750"/>
                                  </p:stCondLst>
                                  <p:childTnLst>
                                    <p:set>
                                      <p:cBhvr>
                                        <p:cTn id="59" dur="1" fill="hold">
                                          <p:stCondLst>
                                            <p:cond delay="0"/>
                                          </p:stCondLst>
                                        </p:cTn>
                                        <p:tgtEl>
                                          <p:spTgt spid="11"/>
                                        </p:tgtEl>
                                        <p:attrNameLst>
                                          <p:attrName>style.visibility</p:attrName>
                                        </p:attrNameLst>
                                      </p:cBhvr>
                                      <p:to>
                                        <p:strVal val="visible"/>
                                      </p:to>
                                    </p:set>
                                    <p:anim calcmode="lin" valueType="num">
                                      <p:cBhvr>
                                        <p:cTn id="60" dur="750" fill="hold"/>
                                        <p:tgtEl>
                                          <p:spTgt spid="11"/>
                                        </p:tgtEl>
                                        <p:attrNameLst>
                                          <p:attrName>ppt_w</p:attrName>
                                        </p:attrNameLst>
                                      </p:cBhvr>
                                      <p:tavLst>
                                        <p:tav tm="0">
                                          <p:val>
                                            <p:fltVal val="0"/>
                                          </p:val>
                                        </p:tav>
                                        <p:tav tm="100000">
                                          <p:val>
                                            <p:strVal val="#ppt_w"/>
                                          </p:val>
                                        </p:tav>
                                      </p:tavLst>
                                    </p:anim>
                                    <p:anim calcmode="lin" valueType="num">
                                      <p:cBhvr>
                                        <p:cTn id="61" dur="750" fill="hold"/>
                                        <p:tgtEl>
                                          <p:spTgt spid="11"/>
                                        </p:tgtEl>
                                        <p:attrNameLst>
                                          <p:attrName>ppt_h</p:attrName>
                                        </p:attrNameLst>
                                      </p:cBhvr>
                                      <p:tavLst>
                                        <p:tav tm="0">
                                          <p:val>
                                            <p:fltVal val="0"/>
                                          </p:val>
                                        </p:tav>
                                        <p:tav tm="100000">
                                          <p:val>
                                            <p:strVal val="#ppt_h"/>
                                          </p:val>
                                        </p:tav>
                                      </p:tavLst>
                                    </p:anim>
                                    <p:animEffect transition="in" filter="fade">
                                      <p:cBhvr>
                                        <p:cTn id="62" dur="750"/>
                                        <p:tgtEl>
                                          <p:spTgt spid="11"/>
                                        </p:tgtEl>
                                      </p:cBhvr>
                                    </p:animEffect>
                                  </p:childTnLst>
                                </p:cTn>
                              </p:par>
                            </p:childTnLst>
                          </p:cTn>
                        </p:par>
                        <p:par>
                          <p:cTn id="63" fill="hold">
                            <p:stCondLst>
                              <p:cond delay="15000"/>
                            </p:stCondLst>
                            <p:childTnLst>
                              <p:par>
                                <p:cTn id="64" presetID="53" presetClass="entr" presetSubtype="16" fill="hold" grpId="0" nodeType="afterEffect">
                                  <p:stCondLst>
                                    <p:cond delay="750"/>
                                  </p:stCondLst>
                                  <p:childTnLst>
                                    <p:set>
                                      <p:cBhvr>
                                        <p:cTn id="65" dur="1" fill="hold">
                                          <p:stCondLst>
                                            <p:cond delay="0"/>
                                          </p:stCondLst>
                                        </p:cTn>
                                        <p:tgtEl>
                                          <p:spTgt spid="12"/>
                                        </p:tgtEl>
                                        <p:attrNameLst>
                                          <p:attrName>style.visibility</p:attrName>
                                        </p:attrNameLst>
                                      </p:cBhvr>
                                      <p:to>
                                        <p:strVal val="visible"/>
                                      </p:to>
                                    </p:set>
                                    <p:anim calcmode="lin" valueType="num">
                                      <p:cBhvr>
                                        <p:cTn id="66" dur="750" fill="hold"/>
                                        <p:tgtEl>
                                          <p:spTgt spid="12"/>
                                        </p:tgtEl>
                                        <p:attrNameLst>
                                          <p:attrName>ppt_w</p:attrName>
                                        </p:attrNameLst>
                                      </p:cBhvr>
                                      <p:tavLst>
                                        <p:tav tm="0">
                                          <p:val>
                                            <p:fltVal val="0"/>
                                          </p:val>
                                        </p:tav>
                                        <p:tav tm="100000">
                                          <p:val>
                                            <p:strVal val="#ppt_w"/>
                                          </p:val>
                                        </p:tav>
                                      </p:tavLst>
                                    </p:anim>
                                    <p:anim calcmode="lin" valueType="num">
                                      <p:cBhvr>
                                        <p:cTn id="67" dur="750" fill="hold"/>
                                        <p:tgtEl>
                                          <p:spTgt spid="12"/>
                                        </p:tgtEl>
                                        <p:attrNameLst>
                                          <p:attrName>ppt_h</p:attrName>
                                        </p:attrNameLst>
                                      </p:cBhvr>
                                      <p:tavLst>
                                        <p:tav tm="0">
                                          <p:val>
                                            <p:fltVal val="0"/>
                                          </p:val>
                                        </p:tav>
                                        <p:tav tm="100000">
                                          <p:val>
                                            <p:strVal val="#ppt_h"/>
                                          </p:val>
                                        </p:tav>
                                      </p:tavLst>
                                    </p:anim>
                                    <p:animEffect transition="in" filter="fade">
                                      <p:cBhvr>
                                        <p:cTn id="68" dur="750"/>
                                        <p:tgtEl>
                                          <p:spTgt spid="12"/>
                                        </p:tgtEl>
                                      </p:cBhvr>
                                    </p:animEffect>
                                  </p:childTnLst>
                                </p:cTn>
                              </p:par>
                            </p:childTnLst>
                          </p:cTn>
                        </p:par>
                        <p:par>
                          <p:cTn id="69" fill="hold">
                            <p:stCondLst>
                              <p:cond delay="16500"/>
                            </p:stCondLst>
                            <p:childTnLst>
                              <p:par>
                                <p:cTn id="70" presetID="2" presetClass="entr" presetSubtype="4" fill="hold" grpId="0" nodeType="afterEffect">
                                  <p:stCondLst>
                                    <p:cond delay="75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3000" fill="hold"/>
                                        <p:tgtEl>
                                          <p:spTgt spid="14"/>
                                        </p:tgtEl>
                                        <p:attrNameLst>
                                          <p:attrName>ppt_x</p:attrName>
                                        </p:attrNameLst>
                                      </p:cBhvr>
                                      <p:tavLst>
                                        <p:tav tm="0">
                                          <p:val>
                                            <p:strVal val="#ppt_x"/>
                                          </p:val>
                                        </p:tav>
                                        <p:tav tm="100000">
                                          <p:val>
                                            <p:strVal val="#ppt_x"/>
                                          </p:val>
                                        </p:tav>
                                      </p:tavLst>
                                    </p:anim>
                                    <p:anim calcmode="lin" valueType="num">
                                      <p:cBhvr additive="base">
                                        <p:cTn id="73" dur="3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p:bldP spid="15"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Autofit/>
          </a:bodyPr>
          <a:lstStyle/>
          <a:p>
            <a:r>
              <a:rPr lang="en-GB" sz="4000" b="1" dirty="0">
                <a:solidFill>
                  <a:srgbClr val="0070C0"/>
                </a:solidFill>
                <a:effectLst>
                  <a:outerShdw blurRad="38100" dist="38100" dir="2700000" algn="tl">
                    <a:srgbClr val="000000">
                      <a:alpha val="43137"/>
                    </a:srgbClr>
                  </a:outerShdw>
                </a:effectLst>
              </a:rPr>
              <a:t>Was human language</a:t>
            </a:r>
            <a:br>
              <a:rPr lang="en-GB" sz="4000" b="1" dirty="0">
                <a:solidFill>
                  <a:srgbClr val="0070C0"/>
                </a:solidFill>
                <a:effectLst>
                  <a:outerShdw blurRad="38100" dist="38100" dir="2700000" algn="tl">
                    <a:srgbClr val="000000">
                      <a:alpha val="43137"/>
                    </a:srgbClr>
                  </a:outerShdw>
                </a:effectLst>
              </a:rPr>
            </a:br>
            <a:r>
              <a:rPr lang="en-GB" sz="4000" b="1" dirty="0">
                <a:solidFill>
                  <a:srgbClr val="0070C0"/>
                </a:solidFill>
                <a:effectLst>
                  <a:outerShdw blurRad="38100" dist="38100" dir="2700000" algn="tl">
                    <a:srgbClr val="000000">
                      <a:alpha val="43137"/>
                    </a:srgbClr>
                  </a:outerShdw>
                </a:effectLst>
              </a:rPr>
              <a:t>originally gestural?</a:t>
            </a:r>
            <a:endParaRPr lang="en-GB" sz="4000" b="1" dirty="0">
              <a:solidFill>
                <a:srgbClr val="0070C0"/>
              </a:solidFill>
              <a:effectLst>
                <a:outerShdw blurRad="38100" dist="38100" dir="2700000" algn="tl">
                  <a:srgbClr val="000000">
                    <a:alpha val="43137"/>
                  </a:srgbClr>
                </a:outerShdw>
              </a:effectLst>
              <a:latin typeface="+mn-lt"/>
            </a:endParaRPr>
          </a:p>
        </p:txBody>
      </p:sp>
      <p:sp>
        <p:nvSpPr>
          <p:cNvPr id="18" name="Rectangle 17">
            <a:extLst>
              <a:ext uri="{FF2B5EF4-FFF2-40B4-BE49-F238E27FC236}">
                <a16:creationId xmlns:a16="http://schemas.microsoft.com/office/drawing/2014/main" id="{C0991512-1CC3-496B-BA89-9B86D9D7A5A8}"/>
              </a:ext>
            </a:extLst>
          </p:cNvPr>
          <p:cNvSpPr/>
          <p:nvPr/>
        </p:nvSpPr>
        <p:spPr>
          <a:xfrm>
            <a:off x="6765311" y="373127"/>
            <a:ext cx="5308135" cy="3493264"/>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1700" dirty="0">
                <a:solidFill>
                  <a:schemeClr val="tx1"/>
                </a:solidFill>
              </a:rPr>
              <a:t>How are gestures recognized as meaningful in these ways? As was already suggested, they are forms of action that—although schematized, abbreviated, and often conventionalized—tend to be recognized as derived from forms of practical action … In my view, this suggests that gestures can best be understood as forms of action derived from how one uses one’s hands to show or change the shape or form of things … It seems they are understood exactly as actions of this sort, and that, once a person is able to perform the action, he or she can arrive at its aim, providing a clue to the concept (or class of concept) that the gesture is used to conjure up.</a:t>
            </a:r>
          </a:p>
          <a:p>
            <a:pPr algn="r"/>
            <a:r>
              <a:rPr lang="en-US" sz="1700" b="1" i="1" dirty="0">
                <a:solidFill>
                  <a:schemeClr val="tx1"/>
                </a:solidFill>
              </a:rPr>
              <a:t>Adam </a:t>
            </a:r>
            <a:r>
              <a:rPr lang="en-US" sz="1700" b="1" i="1" dirty="0" err="1">
                <a:solidFill>
                  <a:schemeClr val="tx1"/>
                </a:solidFill>
              </a:rPr>
              <a:t>Kendon</a:t>
            </a:r>
            <a:r>
              <a:rPr lang="en-US" sz="1700" b="1" i="1" dirty="0">
                <a:solidFill>
                  <a:schemeClr val="tx1"/>
                </a:solidFill>
              </a:rPr>
              <a:t>, 2017, p168.</a:t>
            </a:r>
            <a:endParaRPr lang="en-GB" sz="1700" b="1" i="1" dirty="0">
              <a:solidFill>
                <a:schemeClr val="tx1"/>
              </a:solidFill>
            </a:endParaRPr>
          </a:p>
        </p:txBody>
      </p:sp>
      <p:sp>
        <p:nvSpPr>
          <p:cNvPr id="19" name="Rectangle 18">
            <a:extLst>
              <a:ext uri="{FF2B5EF4-FFF2-40B4-BE49-F238E27FC236}">
                <a16:creationId xmlns:a16="http://schemas.microsoft.com/office/drawing/2014/main" id="{97FDA5D4-9438-4C7B-BEE8-1EE139F79F67}"/>
              </a:ext>
            </a:extLst>
          </p:cNvPr>
          <p:cNvSpPr/>
          <p:nvPr/>
        </p:nvSpPr>
        <p:spPr>
          <a:xfrm>
            <a:off x="1487488" y="116632"/>
            <a:ext cx="5180055" cy="3754874"/>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700" dirty="0">
                <a:solidFill>
                  <a:schemeClr val="tx1"/>
                </a:solidFill>
              </a:rPr>
              <a:t>The main sources of current evidence are: (1) Signed languages invented by deaf communities share with speech the essential characteristics of language, including such properties as reference, generativity, grammar, and prosody; (2) Great apes in captivity are much better able to learn intentional communication systems based on manual gestures than to acquire speech; (3) The manual gestures of chimpanzees in the wild are more flexible and context-independent than their vocalizations; (4) The mirror system in the primate brain provides a natural platform for the evolution of language; it represents manual gestures and some </a:t>
            </a:r>
            <a:r>
              <a:rPr lang="en-US" sz="1700" dirty="0" err="1">
                <a:solidFill>
                  <a:schemeClr val="tx1"/>
                </a:solidFill>
              </a:rPr>
              <a:t>nonvocal</a:t>
            </a:r>
            <a:r>
              <a:rPr lang="en-US" sz="1700" dirty="0">
                <a:solidFill>
                  <a:schemeClr val="tx1"/>
                </a:solidFill>
              </a:rPr>
              <a:t> oral movements, but not vocalizations.</a:t>
            </a:r>
          </a:p>
          <a:p>
            <a:pPr algn="r"/>
            <a:r>
              <a:rPr lang="en-US" sz="1700" b="1" i="1" dirty="0">
                <a:solidFill>
                  <a:schemeClr val="tx1"/>
                </a:solidFill>
              </a:rPr>
              <a:t>Michael C. </a:t>
            </a:r>
            <a:r>
              <a:rPr lang="en-US" sz="1700" b="1" i="1" dirty="0" err="1">
                <a:solidFill>
                  <a:schemeClr val="tx1"/>
                </a:solidFill>
              </a:rPr>
              <a:t>Corballis</a:t>
            </a:r>
            <a:r>
              <a:rPr lang="en-US" sz="1700" b="1" i="1" dirty="0">
                <a:solidFill>
                  <a:schemeClr val="tx1"/>
                </a:solidFill>
              </a:rPr>
              <a:t>, 2010, p2.</a:t>
            </a:r>
            <a:endParaRPr lang="en-GB" sz="1700" b="1" i="1" dirty="0">
              <a:solidFill>
                <a:schemeClr val="tx1"/>
              </a:solidFill>
            </a:endParaRPr>
          </a:p>
        </p:txBody>
      </p:sp>
      <p:sp>
        <p:nvSpPr>
          <p:cNvPr id="20" name="Rectangle 19">
            <a:extLst>
              <a:ext uri="{FF2B5EF4-FFF2-40B4-BE49-F238E27FC236}">
                <a16:creationId xmlns:a16="http://schemas.microsoft.com/office/drawing/2014/main" id="{99DA1727-E542-431F-B9C5-EAFA3F6CD4A0}"/>
              </a:ext>
            </a:extLst>
          </p:cNvPr>
          <p:cNvSpPr/>
          <p:nvPr/>
        </p:nvSpPr>
        <p:spPr>
          <a:xfrm>
            <a:off x="6765310" y="3987562"/>
            <a:ext cx="5308135" cy="2708434"/>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700" dirty="0">
                <a:solidFill>
                  <a:schemeClr val="tx1"/>
                </a:solidFill>
              </a:rPr>
              <a:t>The human language-ready brain rests on evolutionary innovations that extend far back in the primate line, including possessing a mirror system for dexterous manipulation, and then to complex imitation, pantomime, </a:t>
            </a:r>
            <a:r>
              <a:rPr lang="en-US" sz="1700" dirty="0" err="1">
                <a:solidFill>
                  <a:schemeClr val="tx1"/>
                </a:solidFill>
              </a:rPr>
              <a:t>protosign</a:t>
            </a:r>
            <a:r>
              <a:rPr lang="en-US" sz="1700" dirty="0">
                <a:solidFill>
                  <a:schemeClr val="tx1"/>
                </a:solidFill>
              </a:rPr>
              <a:t> and the extension of </a:t>
            </a:r>
            <a:r>
              <a:rPr lang="en-US" sz="1700" dirty="0" err="1">
                <a:solidFill>
                  <a:schemeClr val="tx1"/>
                </a:solidFill>
              </a:rPr>
              <a:t>protosign</a:t>
            </a:r>
            <a:r>
              <a:rPr lang="en-US" sz="1700" dirty="0">
                <a:solidFill>
                  <a:schemeClr val="tx1"/>
                </a:solidFill>
              </a:rPr>
              <a:t> and </a:t>
            </a:r>
            <a:r>
              <a:rPr lang="en-US" sz="1700" dirty="0" err="1">
                <a:solidFill>
                  <a:schemeClr val="tx1"/>
                </a:solidFill>
              </a:rPr>
              <a:t>protospeech</a:t>
            </a:r>
            <a:r>
              <a:rPr lang="en-US" sz="1700" dirty="0">
                <a:solidFill>
                  <a:schemeClr val="tx1"/>
                </a:solidFill>
              </a:rPr>
              <a:t>. However, language – as distinct from protolanguage – is unique to humans – as distinct from protohumans – and reflects a rich history of human inventions of tools for increasingly subtle communication.</a:t>
            </a:r>
          </a:p>
          <a:p>
            <a:pPr algn="r"/>
            <a:r>
              <a:rPr lang="en-US" sz="1700" b="1" i="1" dirty="0">
                <a:solidFill>
                  <a:schemeClr val="tx1"/>
                </a:solidFill>
              </a:rPr>
              <a:t>Michael </a:t>
            </a:r>
            <a:r>
              <a:rPr lang="en-US" sz="1700" b="1" i="1" dirty="0" err="1">
                <a:solidFill>
                  <a:schemeClr val="tx1"/>
                </a:solidFill>
              </a:rPr>
              <a:t>Arbib</a:t>
            </a:r>
            <a:r>
              <a:rPr lang="en-US" sz="1700" b="1" i="1" dirty="0">
                <a:solidFill>
                  <a:schemeClr val="tx1"/>
                </a:solidFill>
              </a:rPr>
              <a:t>, 2008, p18.</a:t>
            </a:r>
            <a:endParaRPr lang="en-GB" sz="1700" b="1" i="1" dirty="0">
              <a:solidFill>
                <a:schemeClr val="tx1"/>
              </a:solidFill>
            </a:endParaRPr>
          </a:p>
        </p:txBody>
      </p:sp>
      <p:sp>
        <p:nvSpPr>
          <p:cNvPr id="21" name="Rectangle 20">
            <a:extLst>
              <a:ext uri="{FF2B5EF4-FFF2-40B4-BE49-F238E27FC236}">
                <a16:creationId xmlns:a16="http://schemas.microsoft.com/office/drawing/2014/main" id="{4CCA7BF3-7C32-4F05-B5FA-4DDD3783AAF8}"/>
              </a:ext>
            </a:extLst>
          </p:cNvPr>
          <p:cNvSpPr/>
          <p:nvPr/>
        </p:nvSpPr>
        <p:spPr>
          <a:xfrm>
            <a:off x="1498430" y="3987562"/>
            <a:ext cx="5169113" cy="2708434"/>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1700" dirty="0">
                <a:solidFill>
                  <a:schemeClr val="tx1"/>
                </a:solidFill>
              </a:rPr>
              <a:t>Over a century of ape language research has yielded strong evidence in support of the importance of gesture in language evolution and revealed that apes can learn many aspects of language previously thought to be uniquely human when reared in language-enriched environments from infancy … Early interactive routines, and opportunities to share attention more generally, may be central to the symbolic development of apes, as they are for human children.</a:t>
            </a:r>
          </a:p>
          <a:p>
            <a:pPr algn="r"/>
            <a:r>
              <a:rPr lang="en-US" sz="1700" b="1" i="1" dirty="0">
                <a:solidFill>
                  <a:schemeClr val="tx1"/>
                </a:solidFill>
              </a:rPr>
              <a:t>Kristen Gillespie-Lynch et al, 2014, p7.</a:t>
            </a:r>
            <a:endParaRPr lang="en-GB" sz="1700" b="1" i="1" dirty="0">
              <a:solidFill>
                <a:schemeClr val="tx1"/>
              </a:solidFill>
            </a:endParaRPr>
          </a:p>
        </p:txBody>
      </p:sp>
    </p:spTree>
    <p:extLst>
      <p:ext uri="{BB962C8B-B14F-4D97-AF65-F5344CB8AC3E}">
        <p14:creationId xmlns:p14="http://schemas.microsoft.com/office/powerpoint/2010/main" val="157905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750" fill="hold"/>
                                        <p:tgtEl>
                                          <p:spTgt spid="19"/>
                                        </p:tgtEl>
                                        <p:attrNameLst>
                                          <p:attrName>ppt_w</p:attrName>
                                        </p:attrNameLst>
                                      </p:cBhvr>
                                      <p:tavLst>
                                        <p:tav tm="0">
                                          <p:val>
                                            <p:fltVal val="0"/>
                                          </p:val>
                                        </p:tav>
                                        <p:tav tm="100000">
                                          <p:val>
                                            <p:strVal val="#ppt_w"/>
                                          </p:val>
                                        </p:tav>
                                      </p:tavLst>
                                    </p:anim>
                                    <p:anim calcmode="lin" valueType="num">
                                      <p:cBhvr>
                                        <p:cTn id="14" dur="750" fill="hold"/>
                                        <p:tgtEl>
                                          <p:spTgt spid="19"/>
                                        </p:tgtEl>
                                        <p:attrNameLst>
                                          <p:attrName>ppt_h</p:attrName>
                                        </p:attrNameLst>
                                      </p:cBhvr>
                                      <p:tavLst>
                                        <p:tav tm="0">
                                          <p:val>
                                            <p:fltVal val="0"/>
                                          </p:val>
                                        </p:tav>
                                        <p:tav tm="100000">
                                          <p:val>
                                            <p:strVal val="#ppt_h"/>
                                          </p:val>
                                        </p:tav>
                                      </p:tavLst>
                                    </p:anim>
                                    <p:animEffect transition="in" filter="fade">
                                      <p:cBhvr>
                                        <p:cTn id="15" dur="750"/>
                                        <p:tgtEl>
                                          <p:spTgt spid="19"/>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750" fill="hold"/>
                                        <p:tgtEl>
                                          <p:spTgt spid="18"/>
                                        </p:tgtEl>
                                        <p:attrNameLst>
                                          <p:attrName>ppt_w</p:attrName>
                                        </p:attrNameLst>
                                      </p:cBhvr>
                                      <p:tavLst>
                                        <p:tav tm="0">
                                          <p:val>
                                            <p:fltVal val="0"/>
                                          </p:val>
                                        </p:tav>
                                        <p:tav tm="100000">
                                          <p:val>
                                            <p:strVal val="#ppt_w"/>
                                          </p:val>
                                        </p:tav>
                                      </p:tavLst>
                                    </p:anim>
                                    <p:anim calcmode="lin" valueType="num">
                                      <p:cBhvr>
                                        <p:cTn id="20" dur="750" fill="hold"/>
                                        <p:tgtEl>
                                          <p:spTgt spid="18"/>
                                        </p:tgtEl>
                                        <p:attrNameLst>
                                          <p:attrName>ppt_h</p:attrName>
                                        </p:attrNameLst>
                                      </p:cBhvr>
                                      <p:tavLst>
                                        <p:tav tm="0">
                                          <p:val>
                                            <p:fltVal val="0"/>
                                          </p:val>
                                        </p:tav>
                                        <p:tav tm="100000">
                                          <p:val>
                                            <p:strVal val="#ppt_h"/>
                                          </p:val>
                                        </p:tav>
                                      </p:tavLst>
                                    </p:anim>
                                    <p:animEffect transition="in" filter="fade">
                                      <p:cBhvr>
                                        <p:cTn id="21" dur="750"/>
                                        <p:tgtEl>
                                          <p:spTgt spid="18"/>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750" fill="hold"/>
                                        <p:tgtEl>
                                          <p:spTgt spid="20"/>
                                        </p:tgtEl>
                                        <p:attrNameLst>
                                          <p:attrName>ppt_w</p:attrName>
                                        </p:attrNameLst>
                                      </p:cBhvr>
                                      <p:tavLst>
                                        <p:tav tm="0">
                                          <p:val>
                                            <p:fltVal val="0"/>
                                          </p:val>
                                        </p:tav>
                                        <p:tav tm="100000">
                                          <p:val>
                                            <p:strVal val="#ppt_w"/>
                                          </p:val>
                                        </p:tav>
                                      </p:tavLst>
                                    </p:anim>
                                    <p:anim calcmode="lin" valueType="num">
                                      <p:cBhvr>
                                        <p:cTn id="26" dur="750" fill="hold"/>
                                        <p:tgtEl>
                                          <p:spTgt spid="20"/>
                                        </p:tgtEl>
                                        <p:attrNameLst>
                                          <p:attrName>ppt_h</p:attrName>
                                        </p:attrNameLst>
                                      </p:cBhvr>
                                      <p:tavLst>
                                        <p:tav tm="0">
                                          <p:val>
                                            <p:fltVal val="0"/>
                                          </p:val>
                                        </p:tav>
                                        <p:tav tm="100000">
                                          <p:val>
                                            <p:strVal val="#ppt_h"/>
                                          </p:val>
                                        </p:tav>
                                      </p:tavLst>
                                    </p:anim>
                                    <p:animEffect transition="in" filter="fade">
                                      <p:cBhvr>
                                        <p:cTn id="2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4668</TotalTime>
  <Words>914</Words>
  <Application>Microsoft Office PowerPoint</Application>
  <PresentationFormat>Widescreen</PresentationFormat>
  <Paragraphs>112</Paragraphs>
  <Slides>10</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Kings Caslon Text</vt:lpstr>
      <vt:lpstr>KingsBureauGrot ThreeSeven</vt:lpstr>
      <vt:lpstr>Office Theme</vt:lpstr>
      <vt:lpstr>PowerPoint Presentation</vt:lpstr>
      <vt:lpstr>6SSEL045 – Language Origins Lecture 5 Sound and Gesture</vt:lpstr>
      <vt:lpstr>The Vocal Tract</vt:lpstr>
      <vt:lpstr>The Auditory System</vt:lpstr>
      <vt:lpstr>Facial Expression</vt:lpstr>
      <vt:lpstr>Complex Gesture</vt:lpstr>
      <vt:lpstr>Language in the Brain</vt:lpstr>
      <vt:lpstr>What Happened When?</vt:lpstr>
      <vt:lpstr>Was human language originally gestural?</vt:lpstr>
      <vt:lpstr>And finally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 Psycholinguistics and the -isms</dc:title>
  <dc:creator>Martin Edwardes</dc:creator>
  <cp:lastModifiedBy>Martin Edwardes</cp:lastModifiedBy>
  <cp:revision>246</cp:revision>
  <dcterms:created xsi:type="dcterms:W3CDTF">2013-07-15T11:34:14Z</dcterms:created>
  <dcterms:modified xsi:type="dcterms:W3CDTF">2020-02-07T16:18:59Z</dcterms:modified>
</cp:coreProperties>
</file>