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75" r:id="rId3"/>
    <p:sldId id="285" r:id="rId4"/>
    <p:sldId id="284" r:id="rId5"/>
    <p:sldId id="276" r:id="rId6"/>
    <p:sldId id="280" r:id="rId7"/>
    <p:sldId id="281" r:id="rId8"/>
    <p:sldId id="282" r:id="rId9"/>
    <p:sldId id="279" r:id="rId10"/>
    <p:sldId id="283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CCCC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35" autoAdjust="0"/>
    <p:restoredTop sz="94660"/>
  </p:normalViewPr>
  <p:slideViewPr>
    <p:cSldViewPr>
      <p:cViewPr varScale="1">
        <p:scale>
          <a:sx n="104" d="100"/>
          <a:sy n="104" d="100"/>
        </p:scale>
        <p:origin x="894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C30BA-1AD0-4239-AF01-0244D710D41D}" type="datetimeFigureOut">
              <a:rPr lang="en-GB" smtClean="0"/>
              <a:t>16/03/2020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71A90-C057-4E4E-A3BC-C446739D087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6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1A90-C057-4E4E-A3BC-C446739D087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534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1A90-C057-4E4E-A3BC-C446739D087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576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171A90-C057-4E4E-A3BC-C446739D087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591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FFCC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FB12-BE0D-43CE-A139-F31923BBE6CE}" type="datetimeFigureOut">
              <a:rPr lang="en-GB" smtClean="0"/>
              <a:pPr/>
              <a:t>16/03/2020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B08CD7-5A4E-427F-A646-6581E9CDF2DB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11" Type="http://schemas.openxmlformats.org/officeDocument/2006/relationships/image" Target="../media/image16.jpeg"/><Relationship Id="rId5" Type="http://schemas.openxmlformats.org/officeDocument/2006/relationships/image" Target="../media/image10.jpg"/><Relationship Id="rId10" Type="http://schemas.openxmlformats.org/officeDocument/2006/relationships/image" Target="../media/image15.jpe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g"/><Relationship Id="rId9" Type="http://schemas.openxmlformats.org/officeDocument/2006/relationships/image" Target="../media/image4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9974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6SSEL045 – Language Origins</a:t>
            </a:r>
            <a:br>
              <a:rPr lang="en-GB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Lecture 6</a:t>
            </a:r>
            <a:b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GB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Tools and Cognitive Complexity</a:t>
            </a:r>
            <a:endParaRPr lang="en-GB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DB14DC-32F2-4773-A681-0002418956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232" y="1997460"/>
            <a:ext cx="7231535" cy="48605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5D965A-989E-4035-9A05-C06EDA11F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0" y="-25078"/>
            <a:ext cx="10752000" cy="5298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7999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Working Together – </a:t>
            </a:r>
            <a:r>
              <a:rPr lang="en-GB" sz="40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Next Week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357AC39-F7D1-4D4B-AE60-F9063E9C4665}"/>
              </a:ext>
            </a:extLst>
          </p:cNvPr>
          <p:cNvSpPr/>
          <p:nvPr/>
        </p:nvSpPr>
        <p:spPr>
          <a:xfrm>
            <a:off x="5735960" y="1366340"/>
            <a:ext cx="2160240" cy="10801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60E468-893D-4C28-BECA-E7D764B59E55}"/>
              </a:ext>
            </a:extLst>
          </p:cNvPr>
          <p:cNvSpPr/>
          <p:nvPr/>
        </p:nvSpPr>
        <p:spPr>
          <a:xfrm>
            <a:off x="7906326" y="2715153"/>
            <a:ext cx="2078105" cy="1127478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C934C4-1BF2-4D39-B216-503CD5F094C2}"/>
              </a:ext>
            </a:extLst>
          </p:cNvPr>
          <p:cNvSpPr/>
          <p:nvPr/>
        </p:nvSpPr>
        <p:spPr>
          <a:xfrm>
            <a:off x="10056439" y="1433656"/>
            <a:ext cx="2082871" cy="1012804"/>
          </a:xfrm>
          <a:prstGeom prst="round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0FDA88-9E75-4943-B24F-AA57A5CC7FDE}"/>
              </a:ext>
            </a:extLst>
          </p:cNvPr>
          <p:cNvSpPr/>
          <p:nvPr/>
        </p:nvSpPr>
        <p:spPr>
          <a:xfrm>
            <a:off x="5790386" y="2715153"/>
            <a:ext cx="2052965" cy="1127478"/>
          </a:xfrm>
          <a:prstGeom prst="roundRect">
            <a:avLst/>
          </a:prstGeom>
          <a:noFill/>
          <a:ln w="57150">
            <a:solidFill>
              <a:srgbClr val="CC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E8DE47C-28FA-4ABE-B19F-E8AF3493EFDE}"/>
              </a:ext>
            </a:extLst>
          </p:cNvPr>
          <p:cNvSpPr/>
          <p:nvPr/>
        </p:nvSpPr>
        <p:spPr>
          <a:xfrm>
            <a:off x="5735959" y="4137891"/>
            <a:ext cx="2160240" cy="1009989"/>
          </a:xfrm>
          <a:prstGeom prst="round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F9452EB-9B9B-4FEF-8D0E-5444704868E1}"/>
              </a:ext>
            </a:extLst>
          </p:cNvPr>
          <p:cNvSpPr/>
          <p:nvPr/>
        </p:nvSpPr>
        <p:spPr>
          <a:xfrm>
            <a:off x="3685285" y="2715153"/>
            <a:ext cx="2052966" cy="1127478"/>
          </a:xfrm>
          <a:prstGeom prst="round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5B3E1E-B410-484D-B845-57E2CACE418B}"/>
              </a:ext>
            </a:extLst>
          </p:cNvPr>
          <p:cNvSpPr/>
          <p:nvPr/>
        </p:nvSpPr>
        <p:spPr>
          <a:xfrm>
            <a:off x="1492849" y="5273142"/>
            <a:ext cx="10699151" cy="1584857"/>
          </a:xfrm>
          <a:prstGeom prst="rect">
            <a:avLst/>
          </a:pr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35000">
                <a:schemeClr val="tx2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Joint Attention and Deixis allow us to see the world through the eyes of others.</a:t>
            </a:r>
            <a:endParaRPr lang="en-GB" b="1" dirty="0"/>
          </a:p>
          <a:p>
            <a:pPr algn="ctr"/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Communicative Co-operation lets us discuss rather than just tell-about. It begins negotiation toward meaning.</a:t>
            </a:r>
            <a:endParaRPr lang="en-GB" b="1" dirty="0"/>
          </a:p>
          <a:p>
            <a:pPr algn="ctr"/>
            <a:r>
              <a:rPr lang="en-GB" b="1" dirty="0">
                <a:solidFill>
                  <a:srgbClr val="CC9900"/>
                </a:solidFill>
              </a:rPr>
              <a:t>Teaching and Learning of Skills defines the information we are able to share, and how we share it.</a:t>
            </a:r>
            <a:endParaRPr lang="en-GB" b="1" dirty="0"/>
          </a:p>
          <a:p>
            <a:pPr algn="ctr"/>
            <a:r>
              <a:rPr lang="en-GB" b="1" dirty="0">
                <a:solidFill>
                  <a:srgbClr val="00B050"/>
                </a:solidFill>
              </a:rPr>
              <a:t>Joint Ventures allow us to work together to produce outcomes we cannot produce by ourself.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</a:rPr>
              <a:t>Ostensive-Inferential Communication brings together the other skills into a coherent system.</a:t>
            </a:r>
          </a:p>
        </p:txBody>
      </p:sp>
    </p:spTree>
    <p:extLst>
      <p:ext uri="{BB962C8B-B14F-4D97-AF65-F5344CB8AC3E}">
        <p14:creationId xmlns:p14="http://schemas.microsoft.com/office/powerpoint/2010/main" val="318292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75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pPr eaLnBrk="1" hangingPunct="1">
              <a:defRPr/>
            </a:pPr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And finally ...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0D6547-B965-42FF-A9E8-C96BCEBEC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0" y="824694"/>
            <a:ext cx="10582576" cy="520861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Nonhuman Tool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30624D-D772-448E-A42A-84A5B502F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496" y="0"/>
            <a:ext cx="3371932" cy="252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C07F2-81D8-42C3-9626-337DEFDA5715}"/>
              </a:ext>
            </a:extLst>
          </p:cNvPr>
          <p:cNvSpPr txBox="1"/>
          <p:nvPr/>
        </p:nvSpPr>
        <p:spPr>
          <a:xfrm>
            <a:off x="1559497" y="2520000"/>
            <a:ext cx="3371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New Caledonian crows grub-fishing using a pandanus leaf (L) &amp; a stick (R)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79B2AB0-ACFE-4D98-944E-01565401F0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5" b="3933"/>
          <a:stretch/>
        </p:blipFill>
        <p:spPr>
          <a:xfrm>
            <a:off x="5059270" y="0"/>
            <a:ext cx="3509981" cy="252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E200F8-C2A9-4431-89FF-76E2B14672A6}"/>
              </a:ext>
            </a:extLst>
          </p:cNvPr>
          <p:cNvSpPr txBox="1"/>
          <p:nvPr/>
        </p:nvSpPr>
        <p:spPr>
          <a:xfrm>
            <a:off x="5059269" y="2519999"/>
            <a:ext cx="3509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Capuchin monkey cracking a nut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8E0F40-EBED-4FDE-A90F-E9E4D816E8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1"/>
          <a:stretch/>
        </p:blipFill>
        <p:spPr>
          <a:xfrm>
            <a:off x="8697090" y="0"/>
            <a:ext cx="3494910" cy="2520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6DE329-C1EB-4EB5-AF60-730C88CB9DC1}"/>
              </a:ext>
            </a:extLst>
          </p:cNvPr>
          <p:cNvSpPr txBox="1"/>
          <p:nvPr/>
        </p:nvSpPr>
        <p:spPr>
          <a:xfrm>
            <a:off x="8697091" y="2519999"/>
            <a:ext cx="34949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Figaro (</a:t>
            </a:r>
            <a:r>
              <a:rPr lang="en-GB" sz="1600" dirty="0" err="1"/>
              <a:t>Goffin’s</a:t>
            </a:r>
            <a:r>
              <a:rPr lang="en-GB" sz="1600" dirty="0"/>
              <a:t> cockatoo)</a:t>
            </a:r>
          </a:p>
          <a:p>
            <a:pPr algn="ctr"/>
            <a:r>
              <a:rPr lang="en-GB" sz="1600" dirty="0"/>
              <a:t>retrieving a cashew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8C4066-D00E-4BB4-A7E2-A3F949E7F6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r="3560"/>
          <a:stretch/>
        </p:blipFill>
        <p:spPr>
          <a:xfrm>
            <a:off x="1559496" y="3429000"/>
            <a:ext cx="4032448" cy="252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221C956-408D-4E53-840B-4BD90332B8E9}"/>
              </a:ext>
            </a:extLst>
          </p:cNvPr>
          <p:cNvSpPr txBox="1"/>
          <p:nvPr/>
        </p:nvSpPr>
        <p:spPr>
          <a:xfrm>
            <a:off x="1559496" y="594900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Bumble bee pulling a string</a:t>
            </a:r>
          </a:p>
          <a:p>
            <a:pPr algn="ctr"/>
            <a:r>
              <a:rPr lang="en-GB" sz="1600" dirty="0"/>
              <a:t>to get a nectar reward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752DBDB-9B09-4FAA-B315-BC718DCBD2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8" r="13376"/>
          <a:stretch/>
        </p:blipFill>
        <p:spPr>
          <a:xfrm>
            <a:off x="5709023" y="3425927"/>
            <a:ext cx="3024575" cy="252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8329EC8-86DF-49D7-8B52-C43D98C295C1}"/>
              </a:ext>
            </a:extLst>
          </p:cNvPr>
          <p:cNvSpPr txBox="1"/>
          <p:nvPr/>
        </p:nvSpPr>
        <p:spPr>
          <a:xfrm>
            <a:off x="5709023" y="5949000"/>
            <a:ext cx="3024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Sea otter cracking clam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C47EFBE-7A99-4300-B2F1-90D45AFD31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0677" y="3429000"/>
            <a:ext cx="3359160" cy="2520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30CB4C2-A161-48C9-90F5-5E65E4B43277}"/>
              </a:ext>
            </a:extLst>
          </p:cNvPr>
          <p:cNvSpPr txBox="1"/>
          <p:nvPr/>
        </p:nvSpPr>
        <p:spPr>
          <a:xfrm>
            <a:off x="8850677" y="5950800"/>
            <a:ext cx="3341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/>
              <a:t>Crocodile using sticks and mud</a:t>
            </a:r>
          </a:p>
          <a:p>
            <a:pPr algn="ctr"/>
            <a:r>
              <a:rPr lang="en-GB" sz="1600" dirty="0"/>
              <a:t>to look like a log</a:t>
            </a:r>
          </a:p>
        </p:txBody>
      </p:sp>
    </p:spTree>
    <p:extLst>
      <p:ext uri="{BB962C8B-B14F-4D97-AF65-F5344CB8AC3E}">
        <p14:creationId xmlns:p14="http://schemas.microsoft.com/office/powerpoint/2010/main" val="136925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2" grpId="0"/>
      <p:bldP spid="15" grpId="0"/>
      <p:bldP spid="18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Tool Use and Language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B1A99F-98F8-431F-B5EB-74692A7D40CF}"/>
              </a:ext>
            </a:extLst>
          </p:cNvPr>
          <p:cNvSpPr txBox="1"/>
          <p:nvPr/>
        </p:nvSpPr>
        <p:spPr>
          <a:xfrm>
            <a:off x="1998976" y="3105833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Instrumental</a:t>
            </a:r>
          </a:p>
          <a:p>
            <a:pPr algn="ctr"/>
            <a:r>
              <a:rPr lang="en-GB" dirty="0"/>
              <a:t>extensions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8E29B-D80B-4815-9DBE-7F9DB2BC6AC1}"/>
              </a:ext>
            </a:extLst>
          </p:cNvPr>
          <p:cNvSpPr/>
          <p:nvPr/>
        </p:nvSpPr>
        <p:spPr>
          <a:xfrm>
            <a:off x="1503488" y="-1"/>
            <a:ext cx="432000" cy="310583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Physical Environment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AA42EC-86F9-47A2-8D3F-742C255274E1}"/>
              </a:ext>
            </a:extLst>
          </p:cNvPr>
          <p:cNvSpPr/>
          <p:nvPr/>
        </p:nvSpPr>
        <p:spPr>
          <a:xfrm>
            <a:off x="1503488" y="3752164"/>
            <a:ext cx="432000" cy="310583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dirty="0"/>
              <a:t>Social Environment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AC6685-80E5-4B30-874B-B6864B0F539D}"/>
              </a:ext>
            </a:extLst>
          </p:cNvPr>
          <p:cNvSpPr txBox="1"/>
          <p:nvPr/>
        </p:nvSpPr>
        <p:spPr>
          <a:xfrm>
            <a:off x="3618976" y="3105833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Correct</a:t>
            </a:r>
          </a:p>
          <a:p>
            <a:pPr algn="ctr"/>
            <a:r>
              <a:rPr lang="en-GB" dirty="0"/>
              <a:t>usage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B694DF-26F9-402E-93D8-6225FF28529E}"/>
              </a:ext>
            </a:extLst>
          </p:cNvPr>
          <p:cNvSpPr txBox="1"/>
          <p:nvPr/>
        </p:nvSpPr>
        <p:spPr>
          <a:xfrm>
            <a:off x="5238976" y="3105833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Correct</a:t>
            </a:r>
          </a:p>
          <a:p>
            <a:pPr algn="ctr"/>
            <a:r>
              <a:rPr lang="en-GB" dirty="0"/>
              <a:t>sequencing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BC3A61F-DD8C-447F-88C3-ABB2D5C8A0E9}"/>
              </a:ext>
            </a:extLst>
          </p:cNvPr>
          <p:cNvSpPr txBox="1"/>
          <p:nvPr/>
        </p:nvSpPr>
        <p:spPr>
          <a:xfrm>
            <a:off x="6858976" y="3105833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Nested</a:t>
            </a:r>
          </a:p>
          <a:p>
            <a:pPr algn="ctr"/>
            <a:r>
              <a:rPr lang="en-GB" dirty="0"/>
              <a:t>iteration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D7F2DF-8A6C-4E32-9021-C56B2F479A73}"/>
              </a:ext>
            </a:extLst>
          </p:cNvPr>
          <p:cNvSpPr txBox="1"/>
          <p:nvPr/>
        </p:nvSpPr>
        <p:spPr>
          <a:xfrm>
            <a:off x="8478976" y="3105833"/>
            <a:ext cx="1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Object </a:t>
            </a:r>
            <a:r>
              <a:rPr lang="en-GB" dirty="0">
                <a:sym typeface="Wingdings" panose="05000000000000000000" pitchFamily="2" charset="2"/>
              </a:rPr>
              <a:t></a:t>
            </a:r>
          </a:p>
          <a:p>
            <a:pPr algn="ctr"/>
            <a:r>
              <a:rPr lang="en-GB" dirty="0"/>
              <a:t>process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9F49B9B-B7BF-4B03-9417-34E4BA607451}"/>
              </a:ext>
            </a:extLst>
          </p:cNvPr>
          <p:cNvSpPr txBox="1"/>
          <p:nvPr/>
        </p:nvSpPr>
        <p:spPr>
          <a:xfrm>
            <a:off x="10089629" y="3105833"/>
            <a:ext cx="205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Negotiation toward meaning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741C7D-71C9-4D97-987B-1C39563DCE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9" r="17431"/>
          <a:stretch/>
        </p:blipFill>
        <p:spPr>
          <a:xfrm>
            <a:off x="1998976" y="1045364"/>
            <a:ext cx="1620000" cy="206046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69264B8-3E46-4E4A-AF50-AD8165C69C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7" r="23276"/>
          <a:stretch/>
        </p:blipFill>
        <p:spPr>
          <a:xfrm>
            <a:off x="1998976" y="3752164"/>
            <a:ext cx="1620000" cy="223217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9FA51F1-1B33-4252-B542-666C59FECE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5" r="29606"/>
          <a:stretch/>
        </p:blipFill>
        <p:spPr>
          <a:xfrm>
            <a:off x="3623276" y="3752164"/>
            <a:ext cx="1620000" cy="222416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C451D67-237A-40AA-B90E-F7CA753894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91" r="-135"/>
          <a:stretch/>
        </p:blipFill>
        <p:spPr>
          <a:xfrm>
            <a:off x="3621126" y="747675"/>
            <a:ext cx="1620000" cy="235815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9AC56AA-B0A6-4A3F-970B-18A350733E8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268" r="3125" b="2625"/>
          <a:stretch/>
        </p:blipFill>
        <p:spPr>
          <a:xfrm>
            <a:off x="5234676" y="761264"/>
            <a:ext cx="1620000" cy="2349000"/>
          </a:xfrm>
          <a:prstGeom prst="rect">
            <a:avLst/>
          </a:prstGeom>
        </p:spPr>
      </p:pic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3603CE0C-B105-4987-A8B1-CFF057B345BF}"/>
              </a:ext>
            </a:extLst>
          </p:cNvPr>
          <p:cNvSpPr/>
          <p:nvPr/>
        </p:nvSpPr>
        <p:spPr>
          <a:xfrm>
            <a:off x="5247575" y="3749964"/>
            <a:ext cx="1620000" cy="22263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falls</a:t>
            </a:r>
          </a:p>
          <a:p>
            <a:pPr algn="ctr"/>
            <a:r>
              <a:rPr lang="en-GB" sz="1600" dirty="0"/>
              <a:t>in</a:t>
            </a:r>
          </a:p>
          <a:p>
            <a:pPr algn="ctr"/>
            <a:r>
              <a:rPr lang="en-GB" sz="1600" dirty="0"/>
              <a:t>mainly</a:t>
            </a:r>
          </a:p>
          <a:p>
            <a:pPr algn="ctr"/>
            <a:r>
              <a:rPr lang="en-GB" sz="1600" dirty="0"/>
              <a:t>on</a:t>
            </a:r>
          </a:p>
          <a:p>
            <a:pPr algn="ctr"/>
            <a:r>
              <a:rPr lang="en-GB" sz="1600" dirty="0"/>
              <a:t>plain</a:t>
            </a:r>
          </a:p>
          <a:p>
            <a:pPr algn="ctr"/>
            <a:r>
              <a:rPr lang="en-GB" sz="1600" dirty="0"/>
              <a:t>rain</a:t>
            </a:r>
          </a:p>
          <a:p>
            <a:pPr algn="ctr"/>
            <a:r>
              <a:rPr lang="en-GB" sz="1600" dirty="0"/>
              <a:t>Spain</a:t>
            </a:r>
          </a:p>
          <a:p>
            <a:pPr algn="ctr"/>
            <a:r>
              <a:rPr lang="en-GB" sz="1600" dirty="0"/>
              <a:t>The</a:t>
            </a:r>
          </a:p>
          <a:p>
            <a:pPr algn="ctr"/>
            <a:r>
              <a:rPr lang="en-GB" sz="1600" dirty="0"/>
              <a:t>the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4F7E2E6-E1F0-4C74-B1B4-AD3C6AF0FD5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33"/>
          <a:stretch/>
        </p:blipFill>
        <p:spPr>
          <a:xfrm>
            <a:off x="6858976" y="697046"/>
            <a:ext cx="1620000" cy="2408787"/>
          </a:xfrm>
          <a:prstGeom prst="rect">
            <a:avLst/>
          </a:prstGeom>
        </p:spPr>
      </p:pic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A6706952-1EFF-43C5-8FE1-531FD139366C}"/>
              </a:ext>
            </a:extLst>
          </p:cNvPr>
          <p:cNvSpPr/>
          <p:nvPr/>
        </p:nvSpPr>
        <p:spPr>
          <a:xfrm>
            <a:off x="6863275" y="3747098"/>
            <a:ext cx="1620000" cy="2226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This is the cat</a:t>
            </a:r>
          </a:p>
          <a:p>
            <a:pPr algn="ctr"/>
            <a:r>
              <a:rPr lang="en-GB" sz="1600" dirty="0"/>
              <a:t>That killed the rat</a:t>
            </a:r>
          </a:p>
          <a:p>
            <a:pPr algn="ctr"/>
            <a:r>
              <a:rPr lang="en-GB" sz="1600" dirty="0"/>
              <a:t>That ate the malt</a:t>
            </a:r>
          </a:p>
          <a:p>
            <a:pPr algn="ctr"/>
            <a:r>
              <a:rPr lang="en-GB" sz="1600" dirty="0"/>
              <a:t>That lay in the house</a:t>
            </a:r>
          </a:p>
          <a:p>
            <a:pPr algn="ctr"/>
            <a:r>
              <a:rPr lang="en-GB" sz="1600" dirty="0"/>
              <a:t>That Jack built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03C0D890-72D6-4B0B-80DB-226B3C30592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t="19165" r="14912" b="12268"/>
          <a:stretch/>
        </p:blipFill>
        <p:spPr>
          <a:xfrm>
            <a:off x="8485426" y="187260"/>
            <a:ext cx="1620000" cy="114800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9E2D349-ACBC-48D2-925F-09DA4CBB6974}"/>
              </a:ext>
            </a:extLst>
          </p:cNvPr>
          <p:cNvSpPr txBox="1"/>
          <p:nvPr/>
        </p:nvSpPr>
        <p:spPr>
          <a:xfrm>
            <a:off x="8489726" y="1255108"/>
            <a:ext cx="1607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D6D8978-3E69-41AC-9C61-0D33AD44BE8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17" r="17786"/>
          <a:stretch/>
        </p:blipFill>
        <p:spPr>
          <a:xfrm>
            <a:off x="8485426" y="1820635"/>
            <a:ext cx="1620000" cy="12846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78DC17D-6CAE-4994-8145-F6EC6B3C453E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7" r="16397"/>
          <a:stretch/>
        </p:blipFill>
        <p:spPr>
          <a:xfrm>
            <a:off x="10103275" y="3747098"/>
            <a:ext cx="2052000" cy="1356790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073C6696-CDAE-4DC7-8B00-A4D9AAE80545}"/>
              </a:ext>
            </a:extLst>
          </p:cNvPr>
          <p:cNvSpPr/>
          <p:nvPr/>
        </p:nvSpPr>
        <p:spPr>
          <a:xfrm>
            <a:off x="8491876" y="3752685"/>
            <a:ext cx="1620000" cy="2226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Word</a:t>
            </a:r>
          </a:p>
          <a:p>
            <a:pPr algn="ctr"/>
            <a:r>
              <a:rPr lang="en-GB" sz="1600" dirty="0">
                <a:sym typeface="Wingdings" panose="05000000000000000000" pitchFamily="2" charset="2"/>
              </a:rPr>
              <a:t></a:t>
            </a:r>
          </a:p>
          <a:p>
            <a:pPr algn="ctr"/>
            <a:r>
              <a:rPr lang="en-GB" sz="1600" dirty="0">
                <a:sym typeface="Wingdings" panose="05000000000000000000" pitchFamily="2" charset="2"/>
              </a:rPr>
              <a:t>Sentence</a:t>
            </a:r>
          </a:p>
          <a:p>
            <a:pPr algn="ctr"/>
            <a:r>
              <a:rPr lang="en-GB" sz="1600" dirty="0">
                <a:sym typeface="Wingdings" panose="05000000000000000000" pitchFamily="2" charset="2"/>
              </a:rPr>
              <a:t></a:t>
            </a:r>
          </a:p>
          <a:p>
            <a:pPr algn="ctr"/>
            <a:r>
              <a:rPr lang="en-GB" sz="1600" dirty="0">
                <a:sym typeface="Wingdings" panose="05000000000000000000" pitchFamily="2" charset="2"/>
              </a:rPr>
              <a:t>Dialogue</a:t>
            </a:r>
          </a:p>
          <a:p>
            <a:pPr algn="ctr"/>
            <a:r>
              <a:rPr lang="en-GB" sz="1600" dirty="0">
                <a:sym typeface="Wingdings" panose="05000000000000000000" pitchFamily="2" charset="2"/>
              </a:rPr>
              <a:t></a:t>
            </a:r>
          </a:p>
          <a:p>
            <a:pPr algn="ctr"/>
            <a:r>
              <a:rPr lang="en-GB" sz="1600" dirty="0">
                <a:sym typeface="Wingdings" panose="05000000000000000000" pitchFamily="2" charset="2"/>
              </a:rPr>
              <a:t>Conversation</a:t>
            </a:r>
          </a:p>
          <a:p>
            <a:pPr algn="ctr"/>
            <a:r>
              <a:rPr lang="en-GB" sz="1600" dirty="0">
                <a:sym typeface="Wingdings" panose="05000000000000000000" pitchFamily="2" charset="2"/>
              </a:rPr>
              <a:t></a:t>
            </a:r>
          </a:p>
          <a:p>
            <a:pPr algn="ctr"/>
            <a:r>
              <a:rPr lang="en-GB" sz="1600" dirty="0">
                <a:sym typeface="Wingdings" panose="05000000000000000000" pitchFamily="2" charset="2"/>
              </a:rPr>
              <a:t>Relationship</a:t>
            </a:r>
            <a:endParaRPr lang="en-GB" sz="16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201B0BD3-D7AE-4756-AEA2-C1C587D2FAD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75" y="1125573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5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75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19" grpId="0" animBg="1"/>
      <p:bldP spid="22" grpId="0"/>
      <p:bldP spid="23" grpId="0"/>
      <p:bldP spid="24" grpId="0"/>
      <p:bldP spid="25" grpId="0"/>
      <p:bldP spid="26" grpId="0"/>
      <p:bldP spid="34" grpId="0" animBg="1"/>
      <p:bldP spid="37" grpId="0" animBg="1"/>
      <p:bldP spid="41" grpId="0"/>
      <p:bldP spid="3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285" y="3686517"/>
            <a:ext cx="1779633" cy="23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21325" y="3686517"/>
            <a:ext cx="3277240" cy="23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Tool-making</a:t>
            </a:r>
          </a:p>
        </p:txBody>
      </p:sp>
      <p:pic>
        <p:nvPicPr>
          <p:cNvPr id="1026" name="Picture 2" descr="http://www.bbc.co.uk/staticarchive/8ebe758b671a41210057e067da7e98d7b8ab2d1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49515" y="3673149"/>
            <a:ext cx="1557426" cy="23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9696" y="365152"/>
            <a:ext cx="18002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564" y="365152"/>
            <a:ext cx="2016224" cy="216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11162" y="3686517"/>
            <a:ext cx="2558805" cy="237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368399" y="2522275"/>
            <a:ext cx="180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Oldowan</a:t>
            </a:r>
            <a:endParaRPr lang="en-GB" dirty="0"/>
          </a:p>
          <a:p>
            <a:pPr algn="ctr"/>
            <a:r>
              <a:rPr lang="en-GB" dirty="0"/>
              <a:t>2.6mya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7742" y="2516955"/>
            <a:ext cx="1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Acheulean</a:t>
            </a:r>
          </a:p>
          <a:p>
            <a:pPr algn="ctr"/>
            <a:r>
              <a:rPr lang="en-GB" dirty="0"/>
              <a:t>1.7mya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060851" y="2515865"/>
            <a:ext cx="2797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Levallois-Mousterian</a:t>
            </a:r>
          </a:p>
          <a:p>
            <a:pPr algn="ctr"/>
            <a:r>
              <a:rPr lang="en-GB" dirty="0"/>
              <a:t>300kya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9888703" y="2522275"/>
            <a:ext cx="2203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Mesolithic/Neolithic</a:t>
            </a:r>
          </a:p>
          <a:p>
            <a:pPr algn="ctr"/>
            <a:r>
              <a:rPr lang="en-GB" dirty="0"/>
              <a:t>20kya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188" y="365152"/>
            <a:ext cx="2797530" cy="216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742" y="365152"/>
            <a:ext cx="1641600" cy="216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81BC645-FC32-4BDB-A326-6AB5853F309D}"/>
              </a:ext>
            </a:extLst>
          </p:cNvPr>
          <p:cNvSpPr txBox="1"/>
          <p:nvPr/>
        </p:nvSpPr>
        <p:spPr>
          <a:xfrm>
            <a:off x="1829927" y="6054469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Mesolithic/Neolithic tool complexity</a:t>
            </a:r>
          </a:p>
          <a:p>
            <a:pPr algn="ctr"/>
            <a:r>
              <a:rPr lang="en-GB" dirty="0"/>
              <a:t>20kya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8F0988-326E-43D5-9C0A-5FD7D9B76BDC}"/>
              </a:ext>
            </a:extLst>
          </p:cNvPr>
          <p:cNvSpPr txBox="1"/>
          <p:nvPr/>
        </p:nvSpPr>
        <p:spPr>
          <a:xfrm>
            <a:off x="5721325" y="6056762"/>
            <a:ext cx="5948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Modern tool complexity</a:t>
            </a:r>
          </a:p>
          <a:p>
            <a:pPr algn="ctr"/>
            <a:r>
              <a:rPr lang="en-GB" dirty="0"/>
              <a:t>7kya(?) to Now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296228-9575-40C4-9462-0AE2DF69D8D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86"/>
          <a:stretch/>
        </p:blipFill>
        <p:spPr>
          <a:xfrm>
            <a:off x="1703512" y="365152"/>
            <a:ext cx="1528338" cy="21600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F33267A-9BD2-4044-941B-BC81A3D81206}"/>
              </a:ext>
            </a:extLst>
          </p:cNvPr>
          <p:cNvSpPr txBox="1"/>
          <p:nvPr/>
        </p:nvSpPr>
        <p:spPr>
          <a:xfrm>
            <a:off x="1678087" y="2522275"/>
            <a:ext cx="1557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Lomekwian</a:t>
            </a:r>
            <a:endParaRPr lang="en-GB" dirty="0"/>
          </a:p>
          <a:p>
            <a:pPr algn="ctr"/>
            <a:r>
              <a:rPr lang="en-GB" dirty="0"/>
              <a:t>3.3mya</a:t>
            </a:r>
          </a:p>
        </p:txBody>
      </p:sp>
    </p:spTree>
    <p:extLst>
      <p:ext uri="{BB962C8B-B14F-4D97-AF65-F5344CB8AC3E}">
        <p14:creationId xmlns:p14="http://schemas.microsoft.com/office/powerpoint/2010/main" val="16889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2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/>
      <p:bldP spid="35" grpId="0"/>
      <p:bldP spid="36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Advanced Tool-making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2970" y="716194"/>
            <a:ext cx="2880320" cy="21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33291" y="716194"/>
            <a:ext cx="2448273" cy="216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1563" y="715698"/>
            <a:ext cx="2088232" cy="21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69795" y="715698"/>
            <a:ext cx="1744156" cy="216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50679" y="2875698"/>
            <a:ext cx="2882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Tool-making grips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69793" y="2875451"/>
            <a:ext cx="1744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Homo </a:t>
            </a:r>
            <a:r>
              <a:rPr lang="en-GB" dirty="0" err="1"/>
              <a:t>heidelbergensis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76129" y="2875450"/>
            <a:ext cx="2093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Homo </a:t>
            </a:r>
            <a:r>
              <a:rPr lang="en-GB" dirty="0" err="1"/>
              <a:t>habilis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33289" y="2875698"/>
            <a:ext cx="2448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Australopithecus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693" y="4405719"/>
            <a:ext cx="3306123" cy="216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815" y="4405719"/>
            <a:ext cx="1274400" cy="216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215" y="4405719"/>
            <a:ext cx="2160000" cy="216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43693" y="4027719"/>
            <a:ext cx="3306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Multi-material tools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49815" y="4027719"/>
            <a:ext cx="127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Clothes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24215" y="4027719"/>
            <a:ext cx="216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Jewellery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84216" y="4405719"/>
            <a:ext cx="2439989" cy="21600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383994" y="4027719"/>
            <a:ext cx="2403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Art ?</a:t>
            </a:r>
          </a:p>
        </p:txBody>
      </p:sp>
      <p:sp>
        <p:nvSpPr>
          <p:cNvPr id="22" name="Down Arrow 21"/>
          <p:cNvSpPr/>
          <p:nvPr/>
        </p:nvSpPr>
        <p:spPr>
          <a:xfrm rot="4573326">
            <a:off x="7128529" y="1403912"/>
            <a:ext cx="216000" cy="428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Down Arrow 22"/>
          <p:cNvSpPr/>
          <p:nvPr/>
        </p:nvSpPr>
        <p:spPr>
          <a:xfrm rot="4458336">
            <a:off x="8209494" y="2606111"/>
            <a:ext cx="216000" cy="2556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Down Arrow 23"/>
          <p:cNvSpPr/>
          <p:nvPr/>
        </p:nvSpPr>
        <p:spPr>
          <a:xfrm rot="3821280">
            <a:off x="9428338" y="3109592"/>
            <a:ext cx="216000" cy="158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Down Arrow 24"/>
          <p:cNvSpPr/>
          <p:nvPr/>
        </p:nvSpPr>
        <p:spPr>
          <a:xfrm rot="19773903">
            <a:off x="10698495" y="3425724"/>
            <a:ext cx="216000" cy="900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urved Down Arrow 16"/>
          <p:cNvSpPr/>
          <p:nvPr/>
        </p:nvSpPr>
        <p:spPr>
          <a:xfrm>
            <a:off x="6087306" y="340197"/>
            <a:ext cx="1577646" cy="3595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6" name="Curved Down Arrow 25"/>
          <p:cNvSpPr/>
          <p:nvPr/>
        </p:nvSpPr>
        <p:spPr>
          <a:xfrm>
            <a:off x="8180970" y="347849"/>
            <a:ext cx="1577646" cy="35954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75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4" grpId="0"/>
      <p:bldP spid="15" grpId="0"/>
      <p:bldP spid="16" grpId="0"/>
      <p:bldP spid="19" grpId="0"/>
      <p:bldP spid="22" grpId="0" animBg="1"/>
      <p:bldP spid="23" grpId="0" animBg="1"/>
      <p:bldP spid="24" grpId="0" animBg="1"/>
      <p:bldP spid="25" grpId="0" animBg="1"/>
      <p:bldP spid="17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Fire and Cooking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049" y="834819"/>
            <a:ext cx="3662284" cy="1919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64" y="647951"/>
            <a:ext cx="3003540" cy="3313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945392" y="2870671"/>
            <a:ext cx="4286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23792" y="4005064"/>
            <a:ext cx="4680521" cy="23042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75104" y="2772253"/>
            <a:ext cx="4156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Landscape management</a:t>
            </a:r>
          </a:p>
          <a:p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Cooking</a:t>
            </a:r>
          </a:p>
          <a:p>
            <a:pPr algn="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Tool Hardening</a:t>
            </a:r>
          </a:p>
          <a:p>
            <a:pPr algn="ctr"/>
            <a:r>
              <a:rPr lang="en-GB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Socialisation</a:t>
            </a:r>
          </a:p>
        </p:txBody>
      </p:sp>
    </p:spTree>
    <p:extLst>
      <p:ext uri="{BB962C8B-B14F-4D97-AF65-F5344CB8AC3E}">
        <p14:creationId xmlns:p14="http://schemas.microsoft.com/office/powerpoint/2010/main" val="316578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7999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What about Gathering?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E701C5-AADB-4A47-81A3-81EC1895796E}"/>
              </a:ext>
            </a:extLst>
          </p:cNvPr>
          <p:cNvSpPr txBox="1"/>
          <p:nvPr/>
        </p:nvSpPr>
        <p:spPr>
          <a:xfrm>
            <a:off x="9540422" y="648574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Fishing spear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15C333-E354-4ACC-80EE-5E2F6E4EB1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83"/>
          <a:stretch/>
        </p:blipFill>
        <p:spPr>
          <a:xfrm>
            <a:off x="1558587" y="3607950"/>
            <a:ext cx="2650267" cy="28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6E4C0E-1ADD-47BD-B083-F20CE6AB8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886" y="0"/>
            <a:ext cx="2118400" cy="2880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6BC599A-EF3F-4744-A823-09FF82B16423}"/>
              </a:ext>
            </a:extLst>
          </p:cNvPr>
          <p:cNvSpPr txBox="1"/>
          <p:nvPr/>
        </p:nvSpPr>
        <p:spPr>
          <a:xfrm>
            <a:off x="1529886" y="2881062"/>
            <a:ext cx="211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Honey-gathering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BA3E6E-3625-4F39-BD76-7832A50EB00D}"/>
              </a:ext>
            </a:extLst>
          </p:cNvPr>
          <p:cNvSpPr txBox="1"/>
          <p:nvPr/>
        </p:nvSpPr>
        <p:spPr>
          <a:xfrm>
            <a:off x="6333247" y="648574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Net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253C3C-E7B2-43B6-BBAD-4CABB80DE991}"/>
              </a:ext>
            </a:extLst>
          </p:cNvPr>
          <p:cNvSpPr txBox="1"/>
          <p:nvPr/>
        </p:nvSpPr>
        <p:spPr>
          <a:xfrm>
            <a:off x="4253121" y="6488737"/>
            <a:ext cx="2035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Snare trap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4D672-8FA2-4A7B-B5F8-7DF1ED883CD1}"/>
              </a:ext>
            </a:extLst>
          </p:cNvPr>
          <p:cNvSpPr txBox="1"/>
          <p:nvPr/>
        </p:nvSpPr>
        <p:spPr>
          <a:xfrm>
            <a:off x="7889682" y="6485742"/>
            <a:ext cx="160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Fishing hooks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8C73C6-6727-4F70-A17E-9C35312D8C5A}"/>
              </a:ext>
            </a:extLst>
          </p:cNvPr>
          <p:cNvSpPr txBox="1"/>
          <p:nvPr/>
        </p:nvSpPr>
        <p:spPr>
          <a:xfrm>
            <a:off x="1561900" y="6487949"/>
            <a:ext cx="264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Digging stick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F7E4C7F-70B3-40DD-8754-080DD5A65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4" r="22269"/>
          <a:stretch/>
        </p:blipFill>
        <p:spPr>
          <a:xfrm>
            <a:off x="9540422" y="3605742"/>
            <a:ext cx="2520280" cy="288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AAEEBEA-4EFF-4D41-8D77-C12E4133D34C}"/>
              </a:ext>
            </a:extLst>
          </p:cNvPr>
          <p:cNvSpPr txBox="1"/>
          <p:nvPr/>
        </p:nvSpPr>
        <p:spPr>
          <a:xfrm>
            <a:off x="6572752" y="2880000"/>
            <a:ext cx="3572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Scavenging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591F52-20CE-43E2-96FD-93167D1193C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0" r="8542"/>
          <a:stretch/>
        </p:blipFill>
        <p:spPr>
          <a:xfrm>
            <a:off x="6333247" y="3605742"/>
            <a:ext cx="1512168" cy="28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3783BA7-EBED-43E6-886B-610244BBE15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8"/>
          <a:stretch/>
        </p:blipFill>
        <p:spPr>
          <a:xfrm>
            <a:off x="4253121" y="3607950"/>
            <a:ext cx="2035859" cy="288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99A3389-761A-4466-A22C-5DB703C80F8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3" r="4339"/>
          <a:stretch/>
        </p:blipFill>
        <p:spPr>
          <a:xfrm>
            <a:off x="6577420" y="1062"/>
            <a:ext cx="3568271" cy="288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8E7DF2-2D15-4501-8680-7E280353FF8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6" r="17858"/>
          <a:stretch/>
        </p:blipFill>
        <p:spPr>
          <a:xfrm>
            <a:off x="3691098" y="0"/>
            <a:ext cx="2834174" cy="288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E3C05E1-B0DE-4EEC-995C-49347B22AB3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5" r="22560"/>
          <a:stretch/>
        </p:blipFill>
        <p:spPr>
          <a:xfrm>
            <a:off x="7890451" y="3605742"/>
            <a:ext cx="1603148" cy="2880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CE14BDE-052D-431C-9280-F082C1214BA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3" r="14247"/>
          <a:stretch/>
        </p:blipFill>
        <p:spPr>
          <a:xfrm>
            <a:off x="10193171" y="0"/>
            <a:ext cx="1872208" cy="2880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3FDF21E-E489-4A0A-8719-D680D3F39AB5}"/>
              </a:ext>
            </a:extLst>
          </p:cNvPr>
          <p:cNvSpPr txBox="1"/>
          <p:nvPr/>
        </p:nvSpPr>
        <p:spPr>
          <a:xfrm>
            <a:off x="3691098" y="2880000"/>
            <a:ext cx="2834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Other types of gathering – </a:t>
            </a:r>
          </a:p>
          <a:p>
            <a:pPr algn="ctr"/>
            <a:r>
              <a:rPr lang="en-GB" b="1" dirty="0"/>
              <a:t>Plant, fruit, nut, insect, etc.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6250E2-C2F6-47DA-BB01-1EF5BAC766CA}"/>
              </a:ext>
            </a:extLst>
          </p:cNvPr>
          <p:cNvSpPr txBox="1"/>
          <p:nvPr/>
        </p:nvSpPr>
        <p:spPr>
          <a:xfrm>
            <a:off x="10193171" y="288000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Line fishing</a:t>
            </a:r>
          </a:p>
        </p:txBody>
      </p:sp>
    </p:spTree>
    <p:extLst>
      <p:ext uri="{BB962C8B-B14F-4D97-AF65-F5344CB8AC3E}">
        <p14:creationId xmlns:p14="http://schemas.microsoft.com/office/powerpoint/2010/main" val="24272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75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  <p:bldP spid="11" grpId="0"/>
      <p:bldP spid="13" grpId="0"/>
      <p:bldP spid="16" grpId="0"/>
      <p:bldP spid="23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8000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rm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Happened When?</a:t>
            </a:r>
            <a:endParaRPr lang="en-GB" sz="4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7488" y="557518"/>
            <a:ext cx="10153128" cy="6300482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9" r="37515" b="14313"/>
          <a:stretch/>
        </p:blipFill>
        <p:spPr>
          <a:xfrm>
            <a:off x="7032104" y="2347602"/>
            <a:ext cx="615317" cy="557552"/>
          </a:xfrm>
        </p:spPr>
      </p:pic>
      <p:sp>
        <p:nvSpPr>
          <p:cNvPr id="17" name="TextBox 16"/>
          <p:cNvSpPr txBox="1"/>
          <p:nvPr/>
        </p:nvSpPr>
        <p:spPr>
          <a:xfrm>
            <a:off x="6816080" y="2851658"/>
            <a:ext cx="13040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>
                <a:solidFill>
                  <a:schemeClr val="accent5">
                    <a:lumMod val="75000"/>
                  </a:schemeClr>
                </a:solidFill>
              </a:rPr>
              <a:t>Homo </a:t>
            </a:r>
            <a:r>
              <a:rPr lang="en-GB" sz="1600" i="1" dirty="0" err="1">
                <a:solidFill>
                  <a:schemeClr val="accent5">
                    <a:lumMod val="75000"/>
                  </a:schemeClr>
                </a:solidFill>
              </a:rPr>
              <a:t>naledi</a:t>
            </a:r>
            <a:endParaRPr lang="en-GB" sz="16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7B9FF4-34EC-40A0-99BB-EAA12348B7A1}"/>
              </a:ext>
            </a:extLst>
          </p:cNvPr>
          <p:cNvSpPr/>
          <p:nvPr/>
        </p:nvSpPr>
        <p:spPr>
          <a:xfrm>
            <a:off x="9192191" y="0"/>
            <a:ext cx="1722321" cy="557518"/>
          </a:xfrm>
          <a:prstGeom prst="rect">
            <a:avLst/>
          </a:prstGeom>
          <a:solidFill>
            <a:srgbClr val="CC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ysClr val="windowText" lastClr="000000"/>
                </a:solidFill>
              </a:rPr>
              <a:t>Acheulean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76F2F7-0D9B-46AC-A0DC-547D67B5FEC8}"/>
              </a:ext>
            </a:extLst>
          </p:cNvPr>
          <p:cNvSpPr/>
          <p:nvPr/>
        </p:nvSpPr>
        <p:spPr>
          <a:xfrm>
            <a:off x="7104112" y="3573016"/>
            <a:ext cx="720080" cy="21602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DB0DF7-13C5-4886-8B4B-B984E73EDE58}"/>
              </a:ext>
            </a:extLst>
          </p:cNvPr>
          <p:cNvSpPr/>
          <p:nvPr/>
        </p:nvSpPr>
        <p:spPr>
          <a:xfrm>
            <a:off x="10920536" y="0"/>
            <a:ext cx="360040" cy="55751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600" dirty="0" err="1"/>
              <a:t>Mous’n</a:t>
            </a:r>
            <a:endParaRPr lang="en-GB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0D34167-72C6-4D54-B9BD-B7D6566F332B}"/>
              </a:ext>
            </a:extLst>
          </p:cNvPr>
          <p:cNvSpPr/>
          <p:nvPr/>
        </p:nvSpPr>
        <p:spPr>
          <a:xfrm>
            <a:off x="7824192" y="980728"/>
            <a:ext cx="1368000" cy="475252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D8589F-9A3B-491B-9357-63E4548ABE52}"/>
              </a:ext>
            </a:extLst>
          </p:cNvPr>
          <p:cNvSpPr/>
          <p:nvPr/>
        </p:nvSpPr>
        <p:spPr>
          <a:xfrm>
            <a:off x="11286600" y="0"/>
            <a:ext cx="137992" cy="5575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DC1CAB-A0F0-4C44-8FCF-8401407583EE}"/>
              </a:ext>
            </a:extLst>
          </p:cNvPr>
          <p:cNvSpPr/>
          <p:nvPr/>
        </p:nvSpPr>
        <p:spPr>
          <a:xfrm>
            <a:off x="7824192" y="0"/>
            <a:ext cx="1368000" cy="557518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Oldowan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C6EB4F5-E699-483D-B9CE-A6BD22AC6D22}"/>
              </a:ext>
            </a:extLst>
          </p:cNvPr>
          <p:cNvSpPr/>
          <p:nvPr/>
        </p:nvSpPr>
        <p:spPr>
          <a:xfrm>
            <a:off x="7104112" y="0"/>
            <a:ext cx="720080" cy="557518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/>
              <a:t>Lomekwian</a:t>
            </a:r>
            <a:endParaRPr lang="en-GB" sz="16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D5EE86-2C02-433B-8247-B70749A57C79}"/>
              </a:ext>
            </a:extLst>
          </p:cNvPr>
          <p:cNvSpPr/>
          <p:nvPr/>
        </p:nvSpPr>
        <p:spPr>
          <a:xfrm>
            <a:off x="9190084" y="980728"/>
            <a:ext cx="1730452" cy="338437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BE7D7E-C8B9-4F26-8516-EF8510A76015}"/>
              </a:ext>
            </a:extLst>
          </p:cNvPr>
          <p:cNvSpPr/>
          <p:nvPr/>
        </p:nvSpPr>
        <p:spPr>
          <a:xfrm>
            <a:off x="10920536" y="980728"/>
            <a:ext cx="357932" cy="220948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7736BE-4CB4-4719-B72A-372B05950282}"/>
              </a:ext>
            </a:extLst>
          </p:cNvPr>
          <p:cNvSpPr/>
          <p:nvPr/>
        </p:nvSpPr>
        <p:spPr>
          <a:xfrm>
            <a:off x="11278468" y="2276872"/>
            <a:ext cx="146124" cy="91334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9AD8860-C3F7-4D51-B0B4-F87E0BE61A7B}"/>
              </a:ext>
            </a:extLst>
          </p:cNvPr>
          <p:cNvSpPr/>
          <p:nvPr/>
        </p:nvSpPr>
        <p:spPr>
          <a:xfrm>
            <a:off x="1487488" y="0"/>
            <a:ext cx="5616624" cy="5575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Gathering &amp; Scavenging</a:t>
            </a:r>
          </a:p>
        </p:txBody>
      </p:sp>
      <p:sp>
        <p:nvSpPr>
          <p:cNvPr id="28" name="Callout: Left Arrow 27">
            <a:extLst>
              <a:ext uri="{FF2B5EF4-FFF2-40B4-BE49-F238E27FC236}">
                <a16:creationId xmlns:a16="http://schemas.microsoft.com/office/drawing/2014/main" id="{E8D3250A-55DA-406A-B6D7-E3F5004B61FC}"/>
              </a:ext>
            </a:extLst>
          </p:cNvPr>
          <p:cNvSpPr/>
          <p:nvPr/>
        </p:nvSpPr>
        <p:spPr>
          <a:xfrm>
            <a:off x="7824193" y="5027965"/>
            <a:ext cx="4367808" cy="845550"/>
          </a:xfrm>
          <a:prstGeom prst="leftArrowCallout">
            <a:avLst>
              <a:gd name="adj1" fmla="val 13735"/>
              <a:gd name="adj2" fmla="val 15988"/>
              <a:gd name="adj3" fmla="val 25000"/>
              <a:gd name="adj4" fmla="val 340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Precision grip</a:t>
            </a:r>
          </a:p>
          <a:p>
            <a:pPr algn="ctr"/>
            <a:r>
              <a:rPr lang="en-GB" sz="1600" dirty="0"/>
              <a:t>&amp;</a:t>
            </a:r>
          </a:p>
          <a:p>
            <a:pPr algn="ctr"/>
            <a:r>
              <a:rPr lang="en-GB" sz="1600" dirty="0"/>
              <a:t>Power grip</a:t>
            </a:r>
          </a:p>
        </p:txBody>
      </p:sp>
      <p:sp>
        <p:nvSpPr>
          <p:cNvPr id="29" name="Callout: Left Arrow 28">
            <a:extLst>
              <a:ext uri="{FF2B5EF4-FFF2-40B4-BE49-F238E27FC236}">
                <a16:creationId xmlns:a16="http://schemas.microsoft.com/office/drawing/2014/main" id="{6E3611E1-E9AB-4AC9-A833-ACB1B72903A3}"/>
              </a:ext>
            </a:extLst>
          </p:cNvPr>
          <p:cNvSpPr/>
          <p:nvPr/>
        </p:nvSpPr>
        <p:spPr>
          <a:xfrm>
            <a:off x="10200303" y="3107292"/>
            <a:ext cx="1991697" cy="560497"/>
          </a:xfrm>
          <a:prstGeom prst="leftArrowCallout">
            <a:avLst>
              <a:gd name="adj1" fmla="val 13735"/>
              <a:gd name="adj2" fmla="val 15988"/>
              <a:gd name="adj3" fmla="val 25000"/>
              <a:gd name="adj4" fmla="val 4411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/>
              <a:t>Fire &amp;</a:t>
            </a:r>
          </a:p>
          <a:p>
            <a:pPr algn="ctr"/>
            <a:r>
              <a:rPr lang="en-GB" sz="1600" dirty="0"/>
              <a:t>Cooking</a:t>
            </a:r>
          </a:p>
        </p:txBody>
      </p:sp>
    </p:spTree>
    <p:extLst>
      <p:ext uri="{BB962C8B-B14F-4D97-AF65-F5344CB8AC3E}">
        <p14:creationId xmlns:p14="http://schemas.microsoft.com/office/powerpoint/2010/main" val="357399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75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25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75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 animBg="1"/>
      <p:bldP spid="21" grpId="0" animBg="1"/>
      <p:bldP spid="22" grpId="0" animBg="1"/>
      <p:bldP spid="20" grpId="0" animBg="1"/>
      <p:bldP spid="23" grpId="0" animBg="1"/>
      <p:bldP spid="5" grpId="0" animBg="1"/>
      <p:bldP spid="19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440000" cy="6857999"/>
          </a:xfrm>
          <a:ln w="38100">
            <a:solidFill>
              <a:srgbClr val="00B0F0"/>
            </a:solidFill>
            <a:prstDash val="sysDash"/>
          </a:ln>
        </p:spPr>
        <p:txBody>
          <a:bodyPr vert="vert270">
            <a:noAutofit/>
          </a:bodyPr>
          <a:lstStyle/>
          <a:p>
            <a:r>
              <a:rPr lang="en-GB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Cognitive Complexity Makes Communicative Complexity?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27" y="42310"/>
            <a:ext cx="2520000" cy="2015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0" t="12599" r="7391" b="6761"/>
          <a:stretch/>
        </p:blipFill>
        <p:spPr>
          <a:xfrm>
            <a:off x="7202827" y="2140092"/>
            <a:ext cx="2520000" cy="18327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615" y="1649136"/>
            <a:ext cx="3240000" cy="35539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827" y="4055092"/>
            <a:ext cx="2520000" cy="13245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4296" y="5203046"/>
            <a:ext cx="246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Cognitive complexity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9723362" y="5950790"/>
            <a:ext cx="2468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Mental time travel</a:t>
            </a:r>
            <a:endParaRPr lang="en-GB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722827" y="865397"/>
            <a:ext cx="1639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Telling about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722827" y="2733288"/>
            <a:ext cx="24686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Negotiation toward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722827" y="4404889"/>
            <a:ext cx="1377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Self-sharing</a:t>
            </a:r>
            <a:endParaRPr lang="en-GB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ED0BDB-6F33-4E78-BAE0-6C0286765C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02827" y="5464804"/>
            <a:ext cx="2520000" cy="1341305"/>
          </a:xfrm>
          <a:prstGeom prst="rect">
            <a:avLst/>
          </a:prstGeom>
        </p:spPr>
      </p:pic>
      <p:sp>
        <p:nvSpPr>
          <p:cNvPr id="14" name="Arrow: Left-Right 13">
            <a:extLst>
              <a:ext uri="{FF2B5EF4-FFF2-40B4-BE49-F238E27FC236}">
                <a16:creationId xmlns:a16="http://schemas.microsoft.com/office/drawing/2014/main" id="{6B6C637E-D3CD-4146-9089-D31B2251A6CE}"/>
              </a:ext>
            </a:extLst>
          </p:cNvPr>
          <p:cNvSpPr/>
          <p:nvPr/>
        </p:nvSpPr>
        <p:spPr>
          <a:xfrm>
            <a:off x="4877230" y="2826358"/>
            <a:ext cx="2226882" cy="460192"/>
          </a:xfrm>
          <a:prstGeom prst="left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Arrow: Left-Right 14">
            <a:extLst>
              <a:ext uri="{FF2B5EF4-FFF2-40B4-BE49-F238E27FC236}">
                <a16:creationId xmlns:a16="http://schemas.microsoft.com/office/drawing/2014/main" id="{BC0A7797-C213-47FE-A06A-8E5C0B195DD9}"/>
              </a:ext>
            </a:extLst>
          </p:cNvPr>
          <p:cNvSpPr/>
          <p:nvPr/>
        </p:nvSpPr>
        <p:spPr>
          <a:xfrm>
            <a:off x="4880639" y="4487268"/>
            <a:ext cx="2226882" cy="460192"/>
          </a:xfrm>
          <a:prstGeom prst="left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Arrow: Left-Right 15">
            <a:extLst>
              <a:ext uri="{FF2B5EF4-FFF2-40B4-BE49-F238E27FC236}">
                <a16:creationId xmlns:a16="http://schemas.microsoft.com/office/drawing/2014/main" id="{ABFDD3DA-F37C-4224-BBC2-69918E2C0780}"/>
              </a:ext>
            </a:extLst>
          </p:cNvPr>
          <p:cNvSpPr/>
          <p:nvPr/>
        </p:nvSpPr>
        <p:spPr>
          <a:xfrm rot="20100000">
            <a:off x="4870152" y="879648"/>
            <a:ext cx="2226882" cy="460192"/>
          </a:xfrm>
          <a:prstGeom prst="left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Arrow: Left-Right 16">
            <a:extLst>
              <a:ext uri="{FF2B5EF4-FFF2-40B4-BE49-F238E27FC236}">
                <a16:creationId xmlns:a16="http://schemas.microsoft.com/office/drawing/2014/main" id="{C7BC01B4-10D2-41A2-A52F-B38244D671AA}"/>
              </a:ext>
            </a:extLst>
          </p:cNvPr>
          <p:cNvSpPr/>
          <p:nvPr/>
        </p:nvSpPr>
        <p:spPr>
          <a:xfrm rot="1500000">
            <a:off x="4873560" y="5534186"/>
            <a:ext cx="2226882" cy="46019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58CFD5-6359-4278-98C4-A37D7EB87B9F}"/>
              </a:ext>
            </a:extLst>
          </p:cNvPr>
          <p:cNvSpPr/>
          <p:nvPr/>
        </p:nvSpPr>
        <p:spPr>
          <a:xfrm>
            <a:off x="5583924" y="414619"/>
            <a:ext cx="720080" cy="61667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3200" dirty="0"/>
              <a:t>Cognitive Complexity</a:t>
            </a:r>
          </a:p>
        </p:txBody>
      </p:sp>
    </p:spTree>
    <p:extLst>
      <p:ext uri="{BB962C8B-B14F-4D97-AF65-F5344CB8AC3E}">
        <p14:creationId xmlns:p14="http://schemas.microsoft.com/office/powerpoint/2010/main" val="166370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250"/>
                            </p:stCondLst>
                            <p:childTnLst>
                              <p:par>
                                <p:cTn id="50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4798</TotalTime>
  <Words>343</Words>
  <Application>Microsoft Office PowerPoint</Application>
  <PresentationFormat>Widescreen</PresentationFormat>
  <Paragraphs>118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6SSEL045 – Language Origins Lecture 6 Tools and Cognitive Complexity</vt:lpstr>
      <vt:lpstr>Nonhuman Tool Use</vt:lpstr>
      <vt:lpstr>Tool Use and Language</vt:lpstr>
      <vt:lpstr>Tool-making</vt:lpstr>
      <vt:lpstr>Advanced Tool-making</vt:lpstr>
      <vt:lpstr>Fire and Cooking</vt:lpstr>
      <vt:lpstr>What about Gathering?</vt:lpstr>
      <vt:lpstr>What Happened When?</vt:lpstr>
      <vt:lpstr>Cognitive Complexity Makes Communicative Complexity?</vt:lpstr>
      <vt:lpstr>Working Together – Next Week</vt:lpstr>
      <vt:lpstr>And finally ...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 Psycholinguistics and the -isms</dc:title>
  <dc:creator>Martin Edwardes</dc:creator>
  <cp:lastModifiedBy>Martin Edwardes</cp:lastModifiedBy>
  <cp:revision>173</cp:revision>
  <dcterms:created xsi:type="dcterms:W3CDTF">2013-07-15T11:34:14Z</dcterms:created>
  <dcterms:modified xsi:type="dcterms:W3CDTF">2020-03-16T18:41:14Z</dcterms:modified>
</cp:coreProperties>
</file>