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82" r:id="rId3"/>
    <p:sldId id="280" r:id="rId4"/>
    <p:sldId id="283" r:id="rId5"/>
    <p:sldId id="284" r:id="rId6"/>
    <p:sldId id="291" r:id="rId7"/>
    <p:sldId id="287" r:id="rId8"/>
    <p:sldId id="292" r:id="rId9"/>
    <p:sldId id="290" r:id="rId10"/>
    <p:sldId id="286" r:id="rId11"/>
    <p:sldId id="279" r:id="rId12"/>
    <p:sldId id="288" r:id="rId13"/>
    <p:sldId id="289"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7C80"/>
    <a:srgbClr val="FF5050"/>
    <a:srgbClr val="CC0000"/>
    <a:srgbClr val="CCFF66"/>
    <a:srgbClr val="99FF99"/>
    <a:srgbClr val="66FF66"/>
    <a:srgbClr val="33CC33"/>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4660"/>
  </p:normalViewPr>
  <p:slideViewPr>
    <p:cSldViewPr>
      <p:cViewPr varScale="1">
        <p:scale>
          <a:sx n="104" d="100"/>
          <a:sy n="104" d="100"/>
        </p:scale>
        <p:origin x="894"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C30BA-1AD0-4239-AF01-0244D710D41D}" type="datetimeFigureOut">
              <a:rPr lang="en-GB" smtClean="0"/>
              <a:t>16/03/2020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71A90-C057-4E4E-A3BC-C446739D087F}" type="slidenum">
              <a:rPr lang="en-GB" smtClean="0"/>
              <a:t>‹#›</a:t>
            </a:fld>
            <a:endParaRPr lang="en-GB"/>
          </a:p>
        </p:txBody>
      </p:sp>
    </p:spTree>
    <p:extLst>
      <p:ext uri="{BB962C8B-B14F-4D97-AF65-F5344CB8AC3E}">
        <p14:creationId xmlns:p14="http://schemas.microsoft.com/office/powerpoint/2010/main" val="57464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71A90-C057-4E4E-A3BC-C446739D087F}" type="slidenum">
              <a:rPr lang="en-GB" smtClean="0"/>
              <a:t>1</a:t>
            </a:fld>
            <a:endParaRPr lang="en-GB"/>
          </a:p>
        </p:txBody>
      </p:sp>
    </p:spTree>
    <p:extLst>
      <p:ext uri="{BB962C8B-B14F-4D97-AF65-F5344CB8AC3E}">
        <p14:creationId xmlns:p14="http://schemas.microsoft.com/office/powerpoint/2010/main" val="284581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FFCC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5FB12-BE0D-43CE-A139-F31923BBE6CE}" type="datetimeFigureOut">
              <a:rPr lang="en-GB" smtClean="0"/>
              <a:pPr/>
              <a:t>16/03/2020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08CD7-5A4E-427F-A646-6581E9CDF2D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0"/>
            <a:ext cx="9144000" cy="1997460"/>
          </a:xfrm>
        </p:spPr>
        <p:txBody>
          <a:bodyPr>
            <a:normAutofit/>
          </a:bodyPr>
          <a:lstStyle/>
          <a:p>
            <a:pPr>
              <a:defRPr/>
            </a:pPr>
            <a:r>
              <a:rPr lang="en-GB" sz="2400" b="1" dirty="0">
                <a:solidFill>
                  <a:srgbClr val="0070C0"/>
                </a:solidFill>
                <a:effectLst>
                  <a:outerShdw blurRad="38100" dist="38100" dir="2700000" algn="tl">
                    <a:srgbClr val="000000">
                      <a:alpha val="43137"/>
                    </a:srgbClr>
                  </a:outerShdw>
                </a:effectLst>
                <a:latin typeface="+mn-lt"/>
              </a:rPr>
              <a:t>6SSEL045 – Language Origins</a:t>
            </a:r>
            <a:br>
              <a:rPr lang="en-GB" sz="2400" b="1" dirty="0">
                <a:solidFill>
                  <a:srgbClr val="0070C0"/>
                </a:solidFill>
                <a:effectLst>
                  <a:outerShdw blurRad="38100" dist="38100" dir="2700000" algn="tl">
                    <a:srgbClr val="000000">
                      <a:alpha val="43137"/>
                    </a:srgbClr>
                  </a:outerShdw>
                </a:effectLst>
                <a:latin typeface="+mn-lt"/>
              </a:rPr>
            </a:br>
            <a:r>
              <a:rPr lang="en-GB" sz="4800" b="1" dirty="0">
                <a:solidFill>
                  <a:srgbClr val="0070C0"/>
                </a:solidFill>
                <a:effectLst>
                  <a:outerShdw blurRad="38100" dist="38100" dir="2700000" algn="tl">
                    <a:srgbClr val="000000">
                      <a:alpha val="43137"/>
                    </a:srgbClr>
                  </a:outerShdw>
                </a:effectLst>
                <a:latin typeface="+mn-lt"/>
              </a:rPr>
              <a:t>Lecture 8</a:t>
            </a:r>
            <a:br>
              <a:rPr lang="en-GB" sz="4800" b="1" dirty="0">
                <a:solidFill>
                  <a:srgbClr val="0070C0"/>
                </a:solidFill>
                <a:effectLst>
                  <a:outerShdw blurRad="38100" dist="38100" dir="2700000" algn="tl">
                    <a:srgbClr val="000000">
                      <a:alpha val="43137"/>
                    </a:srgbClr>
                  </a:outerShdw>
                </a:effectLst>
                <a:latin typeface="+mn-lt"/>
              </a:rPr>
            </a:br>
            <a:r>
              <a:rPr lang="en-GB" sz="4800" b="1" dirty="0">
                <a:solidFill>
                  <a:srgbClr val="0070C0"/>
                </a:solidFill>
                <a:effectLst>
                  <a:outerShdw blurRad="38100" dist="38100" dir="2700000" algn="tl">
                    <a:srgbClr val="000000">
                      <a:alpha val="43137"/>
                    </a:srgbClr>
                  </a:outerShdw>
                </a:effectLst>
                <a:latin typeface="+mn-lt"/>
              </a:rPr>
              <a:t>Co-operation and Sharing</a:t>
            </a:r>
            <a:endParaRPr lang="en-GB" sz="4800" dirty="0">
              <a:solidFill>
                <a:srgbClr val="0070C0"/>
              </a:solidFill>
              <a:effectLst>
                <a:outerShdw blurRad="38100" dist="38100" dir="2700000" algn="tl">
                  <a:srgbClr val="000000">
                    <a:alpha val="43137"/>
                  </a:srgbClr>
                </a:outerShdw>
              </a:effectLst>
              <a:latin typeface="+mn-lt"/>
            </a:endParaRPr>
          </a:p>
        </p:txBody>
      </p:sp>
      <p:pic>
        <p:nvPicPr>
          <p:cNvPr id="3" name="Picture 2">
            <a:extLst>
              <a:ext uri="{FF2B5EF4-FFF2-40B4-BE49-F238E27FC236}">
                <a16:creationId xmlns:a16="http://schemas.microsoft.com/office/drawing/2014/main" id="{A4A0F253-70B0-4191-B793-1EA5B52E5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655" y="1997460"/>
            <a:ext cx="7952690" cy="4860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latin typeface="+mn-lt"/>
              </a:rPr>
              <a:t>(3)</a:t>
            </a:r>
            <a:r>
              <a:rPr lang="en-GB" sz="4000" b="1" dirty="0">
                <a:solidFill>
                  <a:srgbClr val="0070C0"/>
                </a:solidFill>
                <a:effectLst>
                  <a:outerShdw blurRad="38100" dist="38100" dir="2700000" algn="tl">
                    <a:srgbClr val="000000">
                      <a:alpha val="43137"/>
                    </a:srgbClr>
                  </a:outerShdw>
                </a:effectLst>
                <a:latin typeface="+mn-lt"/>
              </a:rPr>
              <a:t> Joint Attention &amp; Deixis</a:t>
            </a:r>
          </a:p>
        </p:txBody>
      </p:sp>
      <p:pic>
        <p:nvPicPr>
          <p:cNvPr id="4" name="Picture 3">
            <a:extLst>
              <a:ext uri="{FF2B5EF4-FFF2-40B4-BE49-F238E27FC236}">
                <a16:creationId xmlns:a16="http://schemas.microsoft.com/office/drawing/2014/main" id="{C099BC33-5492-4314-B4C6-12E4AB8BC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96" y="0"/>
            <a:ext cx="7017271" cy="4680520"/>
          </a:xfrm>
          <a:prstGeom prst="rect">
            <a:avLst/>
          </a:prstGeom>
        </p:spPr>
      </p:pic>
      <p:sp>
        <p:nvSpPr>
          <p:cNvPr id="5" name="Callout: Up Arrow 4">
            <a:extLst>
              <a:ext uri="{FF2B5EF4-FFF2-40B4-BE49-F238E27FC236}">
                <a16:creationId xmlns:a16="http://schemas.microsoft.com/office/drawing/2014/main" id="{6081398A-8FD6-4B7C-98B5-FE594CFAA3F5}"/>
              </a:ext>
            </a:extLst>
          </p:cNvPr>
          <p:cNvSpPr/>
          <p:nvPr/>
        </p:nvSpPr>
        <p:spPr>
          <a:xfrm>
            <a:off x="2207568" y="2736304"/>
            <a:ext cx="1656184" cy="1008112"/>
          </a:xfrm>
          <a:prstGeom prst="upArrowCallout">
            <a:avLst>
              <a:gd name="adj1" fmla="val 17441"/>
              <a:gd name="adj2" fmla="val 21221"/>
              <a:gd name="adj3" fmla="val 25000"/>
              <a:gd name="adj4" fmla="val 5363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Deixis</a:t>
            </a:r>
          </a:p>
        </p:txBody>
      </p:sp>
      <p:sp>
        <p:nvSpPr>
          <p:cNvPr id="6" name="Callout: Left-Right Arrow 5">
            <a:extLst>
              <a:ext uri="{FF2B5EF4-FFF2-40B4-BE49-F238E27FC236}">
                <a16:creationId xmlns:a16="http://schemas.microsoft.com/office/drawing/2014/main" id="{3FE04C09-1A18-4F14-A898-A1BE3C92205C}"/>
              </a:ext>
            </a:extLst>
          </p:cNvPr>
          <p:cNvSpPr/>
          <p:nvPr/>
        </p:nvSpPr>
        <p:spPr>
          <a:xfrm>
            <a:off x="2423592" y="1296144"/>
            <a:ext cx="2520120" cy="720080"/>
          </a:xfrm>
          <a:prstGeom prst="leftRightArrowCallout">
            <a:avLst>
              <a:gd name="adj1" fmla="val 17328"/>
              <a:gd name="adj2" fmla="val 19576"/>
              <a:gd name="adj3" fmla="val 24339"/>
              <a:gd name="adj4" fmla="val 4812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Joint attention</a:t>
            </a:r>
          </a:p>
        </p:txBody>
      </p:sp>
      <p:pic>
        <p:nvPicPr>
          <p:cNvPr id="7" name="Picture 6">
            <a:extLst>
              <a:ext uri="{FF2B5EF4-FFF2-40B4-BE49-F238E27FC236}">
                <a16:creationId xmlns:a16="http://schemas.microsoft.com/office/drawing/2014/main" id="{6EC29BD0-1ED0-43C3-B310-BEDAD5A771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59" r="17736"/>
          <a:stretch/>
        </p:blipFill>
        <p:spPr>
          <a:xfrm>
            <a:off x="6628714" y="3557751"/>
            <a:ext cx="5563286" cy="3291840"/>
          </a:xfrm>
          <a:prstGeom prst="rect">
            <a:avLst/>
          </a:prstGeom>
        </p:spPr>
      </p:pic>
      <p:sp>
        <p:nvSpPr>
          <p:cNvPr id="10" name="Callout: Down Arrow 9">
            <a:extLst>
              <a:ext uri="{FF2B5EF4-FFF2-40B4-BE49-F238E27FC236}">
                <a16:creationId xmlns:a16="http://schemas.microsoft.com/office/drawing/2014/main" id="{0A099540-5407-4FCC-B80B-6962220DFA85}"/>
              </a:ext>
            </a:extLst>
          </p:cNvPr>
          <p:cNvSpPr/>
          <p:nvPr/>
        </p:nvSpPr>
        <p:spPr>
          <a:xfrm>
            <a:off x="8976320" y="4005064"/>
            <a:ext cx="2520120" cy="1008112"/>
          </a:xfrm>
          <a:prstGeom prst="downArrowCallout">
            <a:avLst>
              <a:gd name="adj1" fmla="val 98697"/>
              <a:gd name="adj2" fmla="val 102476"/>
              <a:gd name="adj3" fmla="val 25000"/>
              <a:gd name="adj4" fmla="val 574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Joint attention</a:t>
            </a:r>
          </a:p>
        </p:txBody>
      </p:sp>
      <p:sp>
        <p:nvSpPr>
          <p:cNvPr id="11" name="Callout: Right Arrow 10">
            <a:extLst>
              <a:ext uri="{FF2B5EF4-FFF2-40B4-BE49-F238E27FC236}">
                <a16:creationId xmlns:a16="http://schemas.microsoft.com/office/drawing/2014/main" id="{CB32D58B-8A87-4D14-B9EE-7F6C8A62932B}"/>
              </a:ext>
            </a:extLst>
          </p:cNvPr>
          <p:cNvSpPr/>
          <p:nvPr/>
        </p:nvSpPr>
        <p:spPr>
          <a:xfrm>
            <a:off x="5447928" y="4437112"/>
            <a:ext cx="1656184" cy="2304256"/>
          </a:xfrm>
          <a:prstGeom prst="rightArrowCallout">
            <a:avLst>
              <a:gd name="adj1" fmla="val 81361"/>
              <a:gd name="adj2" fmla="val 62383"/>
              <a:gd name="adj3" fmla="val 25000"/>
              <a:gd name="adj4" fmla="val 649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Deixis</a:t>
            </a:r>
          </a:p>
        </p:txBody>
      </p:sp>
      <p:sp>
        <p:nvSpPr>
          <p:cNvPr id="12" name="Arrow: Left 11">
            <a:extLst>
              <a:ext uri="{FF2B5EF4-FFF2-40B4-BE49-F238E27FC236}">
                <a16:creationId xmlns:a16="http://schemas.microsoft.com/office/drawing/2014/main" id="{967960F5-726D-4A84-8522-0FC7B6C7D311}"/>
              </a:ext>
            </a:extLst>
          </p:cNvPr>
          <p:cNvSpPr/>
          <p:nvPr/>
        </p:nvSpPr>
        <p:spPr>
          <a:xfrm>
            <a:off x="7680176" y="4097635"/>
            <a:ext cx="1296144" cy="36004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034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16" presetClass="entr" presetSubtype="37"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750"/>
                                        <p:tgtEl>
                                          <p:spTgt spid="6"/>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750"/>
                                        <p:tgtEl>
                                          <p:spTgt spid="5"/>
                                        </p:tgtEl>
                                      </p:cBhvr>
                                    </p:animEffect>
                                  </p:childTnLst>
                                </p:cTn>
                              </p:par>
                            </p:childTnLst>
                          </p:cTn>
                        </p:par>
                        <p:par>
                          <p:cTn id="18" fill="hold">
                            <p:stCondLst>
                              <p:cond delay="225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ppt_w</p:attrName>
                                        </p:attrNameLst>
                                      </p:cBhvr>
                                      <p:tavLst>
                                        <p:tav tm="0">
                                          <p:val>
                                            <p:fltVal val="0"/>
                                          </p:val>
                                        </p:tav>
                                        <p:tav tm="100000">
                                          <p:val>
                                            <p:strVal val="#ppt_w"/>
                                          </p:val>
                                        </p:tav>
                                      </p:tavLst>
                                    </p:anim>
                                    <p:anim calcmode="lin" valueType="num">
                                      <p:cBhvr>
                                        <p:cTn id="22" dur="750" fill="hold"/>
                                        <p:tgtEl>
                                          <p:spTgt spid="7"/>
                                        </p:tgtEl>
                                        <p:attrNameLst>
                                          <p:attrName>ppt_h</p:attrName>
                                        </p:attrNameLst>
                                      </p:cBhvr>
                                      <p:tavLst>
                                        <p:tav tm="0">
                                          <p:val>
                                            <p:fltVal val="0"/>
                                          </p:val>
                                        </p:tav>
                                        <p:tav tm="100000">
                                          <p:val>
                                            <p:strVal val="#ppt_h"/>
                                          </p:val>
                                        </p:tav>
                                      </p:tavLst>
                                    </p:anim>
                                    <p:animEffect transition="in" filter="fade">
                                      <p:cBhvr>
                                        <p:cTn id="23" dur="750"/>
                                        <p:tgtEl>
                                          <p:spTgt spid="7"/>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750"/>
                                        <p:tgtEl>
                                          <p:spTgt spid="10"/>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750"/>
                                        <p:tgtEl>
                                          <p:spTgt spid="12"/>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latin typeface="+mn-lt"/>
              </a:rPr>
              <a:t>(3)</a:t>
            </a:r>
            <a:r>
              <a:rPr lang="en-GB" sz="4000" b="1" dirty="0">
                <a:solidFill>
                  <a:srgbClr val="0070C0"/>
                </a:solidFill>
                <a:effectLst>
                  <a:outerShdw blurRad="38100" dist="38100" dir="2700000" algn="tl">
                    <a:srgbClr val="000000">
                      <a:alpha val="43137"/>
                    </a:srgbClr>
                  </a:outerShdw>
                </a:effectLst>
                <a:latin typeface="+mn-lt"/>
              </a:rPr>
              <a:t> Teaching and Learning</a:t>
            </a:r>
            <a:br>
              <a:rPr lang="en-GB" sz="4000" b="1" dirty="0">
                <a:solidFill>
                  <a:srgbClr val="0070C0"/>
                </a:solidFill>
                <a:effectLst>
                  <a:outerShdw blurRad="38100" dist="38100" dir="2700000" algn="tl">
                    <a:srgbClr val="000000">
                      <a:alpha val="43137"/>
                    </a:srgbClr>
                  </a:outerShdw>
                </a:effectLst>
                <a:latin typeface="+mn-lt"/>
              </a:rPr>
            </a:br>
            <a:r>
              <a:rPr lang="en-GB" sz="4000" b="1" dirty="0">
                <a:solidFill>
                  <a:srgbClr val="0070C0"/>
                </a:solidFill>
                <a:effectLst>
                  <a:outerShdw blurRad="38100" dist="38100" dir="2700000" algn="tl">
                    <a:srgbClr val="000000">
                      <a:alpha val="43137"/>
                    </a:srgbClr>
                  </a:outerShdw>
                </a:effectLst>
                <a:latin typeface="+mn-lt"/>
              </a:rPr>
              <a:t>of Skills</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135559" y="3995936"/>
            <a:ext cx="3728427" cy="1940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763" y="1052736"/>
            <a:ext cx="3466355" cy="19389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559" y="1052736"/>
            <a:ext cx="2986356" cy="1940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8543" y="3991372"/>
            <a:ext cx="2796575" cy="1940400"/>
          </a:xfrm>
          <a:prstGeom prst="rect">
            <a:avLst/>
          </a:prstGeom>
        </p:spPr>
      </p:pic>
      <p:sp>
        <p:nvSpPr>
          <p:cNvPr id="11" name="TextBox 10"/>
          <p:cNvSpPr txBox="1"/>
          <p:nvPr/>
        </p:nvSpPr>
        <p:spPr>
          <a:xfrm>
            <a:off x="10175300" y="3990980"/>
            <a:ext cx="926484" cy="1938992"/>
          </a:xfrm>
          <a:prstGeom prst="rect">
            <a:avLst/>
          </a:prstGeom>
          <a:noFill/>
        </p:spPr>
        <p:txBody>
          <a:bodyPr wrap="square" rtlCol="0">
            <a:spAutoFit/>
          </a:bodyPr>
          <a:lstStyle/>
          <a:p>
            <a:r>
              <a:rPr lang="en-GB" sz="12000" b="1" dirty="0">
                <a:solidFill>
                  <a:srgbClr val="C00000"/>
                </a:solidFill>
                <a:effectLst>
                  <a:outerShdw blurRad="38100" dist="38100" dir="2700000" algn="tl">
                    <a:srgbClr val="000000">
                      <a:alpha val="43137"/>
                    </a:srgbClr>
                  </a:outerShdw>
                </a:effectLst>
              </a:rPr>
              <a:t>?</a:t>
            </a:r>
          </a:p>
        </p:txBody>
      </p:sp>
      <p:sp>
        <p:nvSpPr>
          <p:cNvPr id="12" name="TextBox 11">
            <a:extLst>
              <a:ext uri="{FF2B5EF4-FFF2-40B4-BE49-F238E27FC236}">
                <a16:creationId xmlns:a16="http://schemas.microsoft.com/office/drawing/2014/main" id="{BDB4CACA-08F7-4C84-BF94-22CD056EA4AD}"/>
              </a:ext>
            </a:extLst>
          </p:cNvPr>
          <p:cNvSpPr txBox="1"/>
          <p:nvPr/>
        </p:nvSpPr>
        <p:spPr>
          <a:xfrm>
            <a:off x="5342097" y="1052736"/>
            <a:ext cx="926484" cy="1938992"/>
          </a:xfrm>
          <a:prstGeom prst="rect">
            <a:avLst/>
          </a:prstGeom>
          <a:noFill/>
        </p:spPr>
        <p:txBody>
          <a:bodyPr wrap="square" rtlCol="0">
            <a:spAutoFit/>
          </a:bodyPr>
          <a:lstStyle/>
          <a:p>
            <a:r>
              <a:rPr lang="en-GB" sz="12000" b="1" dirty="0">
                <a:solidFill>
                  <a:srgbClr val="C00000"/>
                </a:solidFill>
                <a:effectLst>
                  <a:outerShdw blurRad="38100" dist="38100" dir="2700000" algn="tl">
                    <a:srgbClr val="000000">
                      <a:alpha val="43137"/>
                    </a:srgbClr>
                  </a:outerShdw>
                </a:effectLst>
              </a:rPr>
              <a:t>+</a:t>
            </a:r>
          </a:p>
        </p:txBody>
      </p:sp>
      <p:sp>
        <p:nvSpPr>
          <p:cNvPr id="13" name="TextBox 12">
            <a:extLst>
              <a:ext uri="{FF2B5EF4-FFF2-40B4-BE49-F238E27FC236}">
                <a16:creationId xmlns:a16="http://schemas.microsoft.com/office/drawing/2014/main" id="{7809FBD4-6160-4881-9096-ED9638D24BDD}"/>
              </a:ext>
            </a:extLst>
          </p:cNvPr>
          <p:cNvSpPr txBox="1"/>
          <p:nvPr/>
        </p:nvSpPr>
        <p:spPr>
          <a:xfrm>
            <a:off x="6050260" y="3997344"/>
            <a:ext cx="926484" cy="1938992"/>
          </a:xfrm>
          <a:prstGeom prst="rect">
            <a:avLst/>
          </a:prstGeom>
          <a:noFill/>
        </p:spPr>
        <p:txBody>
          <a:bodyPr wrap="square" rtlCol="0">
            <a:spAutoFit/>
          </a:bodyPr>
          <a:lstStyle/>
          <a:p>
            <a:r>
              <a:rPr lang="en-GB" sz="12000" b="1" dirty="0">
                <a:solidFill>
                  <a:srgbClr val="C00000"/>
                </a:solidFill>
                <a:effectLst>
                  <a:outerShdw blurRad="38100" dist="38100" dir="2700000" algn="tl">
                    <a:srgbClr val="000000">
                      <a:alpha val="43137"/>
                    </a:srgbClr>
                  </a:outerShdw>
                </a:effectLst>
              </a:rPr>
              <a:t>=</a:t>
            </a:r>
          </a:p>
        </p:txBody>
      </p:sp>
      <p:sp>
        <p:nvSpPr>
          <p:cNvPr id="14" name="TextBox 13">
            <a:extLst>
              <a:ext uri="{FF2B5EF4-FFF2-40B4-BE49-F238E27FC236}">
                <a16:creationId xmlns:a16="http://schemas.microsoft.com/office/drawing/2014/main" id="{3628E176-2D47-4A4E-BF67-DAE05B165AD0}"/>
              </a:ext>
            </a:extLst>
          </p:cNvPr>
          <p:cNvSpPr txBox="1"/>
          <p:nvPr/>
        </p:nvSpPr>
        <p:spPr>
          <a:xfrm>
            <a:off x="10175300" y="1052736"/>
            <a:ext cx="926484" cy="1938992"/>
          </a:xfrm>
          <a:prstGeom prst="rect">
            <a:avLst/>
          </a:prstGeom>
          <a:noFill/>
        </p:spPr>
        <p:txBody>
          <a:bodyPr wrap="square" rtlCol="0">
            <a:spAutoFit/>
          </a:bodyPr>
          <a:lstStyle/>
          <a:p>
            <a:r>
              <a:rPr lang="en-GB" sz="12000" b="1" dirty="0">
                <a:solidFill>
                  <a:srgbClr val="C0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47812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par>
                          <p:cTn id="25" fill="hold">
                            <p:stCondLst>
                              <p:cond delay="3000"/>
                            </p:stCondLst>
                            <p:childTnLst>
                              <p:par>
                                <p:cTn id="26" presetID="26"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childTnLst>
                          </p:cTn>
                        </p:par>
                        <p:par>
                          <p:cTn id="46" fill="hold">
                            <p:stCondLst>
                              <p:cond delay="6000"/>
                            </p:stCondLst>
                            <p:childTnLst>
                              <p:par>
                                <p:cTn id="47" presetID="26"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80">
                                          <p:stCondLst>
                                            <p:cond delay="0"/>
                                          </p:stCondLst>
                                        </p:cTn>
                                        <p:tgtEl>
                                          <p:spTgt spid="3"/>
                                        </p:tgtEl>
                                      </p:cBhvr>
                                    </p:animEffect>
                                    <p:anim calcmode="lin" valueType="num">
                                      <p:cBhvr>
                                        <p:cTn id="5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gtEl>
                                      </p:cBhvr>
                                      <p:to x="100000" y="60000"/>
                                    </p:animScale>
                                    <p:animScale>
                                      <p:cBhvr>
                                        <p:cTn id="56" dur="166" decel="50000">
                                          <p:stCondLst>
                                            <p:cond delay="676"/>
                                          </p:stCondLst>
                                        </p:cTn>
                                        <p:tgtEl>
                                          <p:spTgt spid="3"/>
                                        </p:tgtEl>
                                      </p:cBhvr>
                                      <p:to x="100000" y="100000"/>
                                    </p:animScale>
                                    <p:animScale>
                                      <p:cBhvr>
                                        <p:cTn id="57" dur="26">
                                          <p:stCondLst>
                                            <p:cond delay="1312"/>
                                          </p:stCondLst>
                                        </p:cTn>
                                        <p:tgtEl>
                                          <p:spTgt spid="3"/>
                                        </p:tgtEl>
                                      </p:cBhvr>
                                      <p:to x="100000" y="80000"/>
                                    </p:animScale>
                                    <p:animScale>
                                      <p:cBhvr>
                                        <p:cTn id="58" dur="166" decel="50000">
                                          <p:stCondLst>
                                            <p:cond delay="1338"/>
                                          </p:stCondLst>
                                        </p:cTn>
                                        <p:tgtEl>
                                          <p:spTgt spid="3"/>
                                        </p:tgtEl>
                                      </p:cBhvr>
                                      <p:to x="100000" y="100000"/>
                                    </p:animScale>
                                    <p:animScale>
                                      <p:cBhvr>
                                        <p:cTn id="59" dur="26">
                                          <p:stCondLst>
                                            <p:cond delay="1642"/>
                                          </p:stCondLst>
                                        </p:cTn>
                                        <p:tgtEl>
                                          <p:spTgt spid="3"/>
                                        </p:tgtEl>
                                      </p:cBhvr>
                                      <p:to x="100000" y="90000"/>
                                    </p:animScale>
                                    <p:animScale>
                                      <p:cBhvr>
                                        <p:cTn id="60" dur="166" decel="50000">
                                          <p:stCondLst>
                                            <p:cond delay="1668"/>
                                          </p:stCondLst>
                                        </p:cTn>
                                        <p:tgtEl>
                                          <p:spTgt spid="3"/>
                                        </p:tgtEl>
                                      </p:cBhvr>
                                      <p:to x="100000" y="100000"/>
                                    </p:animScale>
                                    <p:animScale>
                                      <p:cBhvr>
                                        <p:cTn id="61" dur="26">
                                          <p:stCondLst>
                                            <p:cond delay="1808"/>
                                          </p:stCondLst>
                                        </p:cTn>
                                        <p:tgtEl>
                                          <p:spTgt spid="3"/>
                                        </p:tgtEl>
                                      </p:cBhvr>
                                      <p:to x="100000" y="95000"/>
                                    </p:animScale>
                                    <p:animScale>
                                      <p:cBhvr>
                                        <p:cTn id="62" dur="166" decel="50000">
                                          <p:stCondLst>
                                            <p:cond delay="1834"/>
                                          </p:stCondLst>
                                        </p:cTn>
                                        <p:tgtEl>
                                          <p:spTgt spid="3"/>
                                        </p:tgtEl>
                                      </p:cBhvr>
                                      <p:to x="100000" y="100000"/>
                                    </p:animScale>
                                  </p:childTnLst>
                                </p:cTn>
                              </p:par>
                            </p:childTnLst>
                          </p:cTn>
                        </p:par>
                        <p:par>
                          <p:cTn id="63" fill="hold">
                            <p:stCondLst>
                              <p:cond delay="80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childTnLst>
                                </p:cTn>
                              </p:par>
                            </p:childTnLst>
                          </p:cTn>
                        </p:par>
                        <p:par>
                          <p:cTn id="67" fill="hold">
                            <p:stCondLst>
                              <p:cond delay="9000"/>
                            </p:stCondLst>
                            <p:childTnLst>
                              <p:par>
                                <p:cTn id="68" presetID="26" presetClass="entr" presetSubtype="0"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down)">
                                      <p:cBhvr>
                                        <p:cTn id="70" dur="580">
                                          <p:stCondLst>
                                            <p:cond delay="0"/>
                                          </p:stCondLst>
                                        </p:cTn>
                                        <p:tgtEl>
                                          <p:spTgt spid="6"/>
                                        </p:tgtEl>
                                      </p:cBhvr>
                                    </p:animEffect>
                                    <p:anim calcmode="lin" valueType="num">
                                      <p:cBhvr>
                                        <p:cTn id="7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6" dur="26">
                                          <p:stCondLst>
                                            <p:cond delay="650"/>
                                          </p:stCondLst>
                                        </p:cTn>
                                        <p:tgtEl>
                                          <p:spTgt spid="6"/>
                                        </p:tgtEl>
                                      </p:cBhvr>
                                      <p:to x="100000" y="60000"/>
                                    </p:animScale>
                                    <p:animScale>
                                      <p:cBhvr>
                                        <p:cTn id="77" dur="166" decel="50000">
                                          <p:stCondLst>
                                            <p:cond delay="676"/>
                                          </p:stCondLst>
                                        </p:cTn>
                                        <p:tgtEl>
                                          <p:spTgt spid="6"/>
                                        </p:tgtEl>
                                      </p:cBhvr>
                                      <p:to x="100000" y="100000"/>
                                    </p:animScale>
                                    <p:animScale>
                                      <p:cBhvr>
                                        <p:cTn id="78" dur="26">
                                          <p:stCondLst>
                                            <p:cond delay="1312"/>
                                          </p:stCondLst>
                                        </p:cTn>
                                        <p:tgtEl>
                                          <p:spTgt spid="6"/>
                                        </p:tgtEl>
                                      </p:cBhvr>
                                      <p:to x="100000" y="80000"/>
                                    </p:animScale>
                                    <p:animScale>
                                      <p:cBhvr>
                                        <p:cTn id="79" dur="166" decel="50000">
                                          <p:stCondLst>
                                            <p:cond delay="1338"/>
                                          </p:stCondLst>
                                        </p:cTn>
                                        <p:tgtEl>
                                          <p:spTgt spid="6"/>
                                        </p:tgtEl>
                                      </p:cBhvr>
                                      <p:to x="100000" y="100000"/>
                                    </p:animScale>
                                    <p:animScale>
                                      <p:cBhvr>
                                        <p:cTn id="80" dur="26">
                                          <p:stCondLst>
                                            <p:cond delay="1642"/>
                                          </p:stCondLst>
                                        </p:cTn>
                                        <p:tgtEl>
                                          <p:spTgt spid="6"/>
                                        </p:tgtEl>
                                      </p:cBhvr>
                                      <p:to x="100000" y="90000"/>
                                    </p:animScale>
                                    <p:animScale>
                                      <p:cBhvr>
                                        <p:cTn id="81" dur="166" decel="50000">
                                          <p:stCondLst>
                                            <p:cond delay="1668"/>
                                          </p:stCondLst>
                                        </p:cTn>
                                        <p:tgtEl>
                                          <p:spTgt spid="6"/>
                                        </p:tgtEl>
                                      </p:cBhvr>
                                      <p:to x="100000" y="100000"/>
                                    </p:animScale>
                                    <p:animScale>
                                      <p:cBhvr>
                                        <p:cTn id="82" dur="26">
                                          <p:stCondLst>
                                            <p:cond delay="1808"/>
                                          </p:stCondLst>
                                        </p:cTn>
                                        <p:tgtEl>
                                          <p:spTgt spid="6"/>
                                        </p:tgtEl>
                                      </p:cBhvr>
                                      <p:to x="100000" y="95000"/>
                                    </p:animScale>
                                    <p:animScale>
                                      <p:cBhvr>
                                        <p:cTn id="83" dur="166" decel="50000">
                                          <p:stCondLst>
                                            <p:cond delay="1834"/>
                                          </p:stCondLst>
                                        </p:cTn>
                                        <p:tgtEl>
                                          <p:spTgt spid="6"/>
                                        </p:tgtEl>
                                      </p:cBhvr>
                                      <p:to x="100000" y="100000"/>
                                    </p:animScale>
                                  </p:childTnLst>
                                </p:cTn>
                              </p:par>
                            </p:childTnLst>
                          </p:cTn>
                        </p:par>
                        <p:par>
                          <p:cTn id="84" fill="hold">
                            <p:stCondLst>
                              <p:cond delay="11000"/>
                            </p:stCondLst>
                            <p:childTnLst>
                              <p:par>
                                <p:cTn id="85" presetID="10" presetClass="entr" presetSubtype="0"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latin typeface="+mn-lt"/>
              </a:rPr>
              <a:t>(4)</a:t>
            </a:r>
            <a:r>
              <a:rPr lang="en-GB" sz="4000" b="1" dirty="0">
                <a:solidFill>
                  <a:srgbClr val="0070C0"/>
                </a:solidFill>
                <a:effectLst>
                  <a:outerShdw blurRad="38100" dist="38100" dir="2700000" algn="tl">
                    <a:srgbClr val="000000">
                      <a:alpha val="43137"/>
                    </a:srgbClr>
                  </a:outerShdw>
                </a:effectLst>
                <a:latin typeface="+mn-lt"/>
              </a:rPr>
              <a:t> Joint Ventures &amp; Planning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865" y="260648"/>
            <a:ext cx="4713755" cy="2160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50234" y="260648"/>
            <a:ext cx="3021630" cy="2160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585619" y="260648"/>
            <a:ext cx="1406354" cy="2160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104234" y="4796720"/>
            <a:ext cx="2159999" cy="162000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997968" y="4526720"/>
            <a:ext cx="2376264" cy="216000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850234" y="4526720"/>
            <a:ext cx="2915816" cy="2160000"/>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4752678" y="4526720"/>
            <a:ext cx="2245290" cy="2160000"/>
          </a:xfrm>
          <a:prstGeom prst="rect">
            <a:avLst/>
          </a:prstGeom>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b="-424"/>
          <a:stretch/>
        </p:blipFill>
        <p:spPr>
          <a:xfrm>
            <a:off x="3248915" y="2462410"/>
            <a:ext cx="6336704" cy="2064310"/>
          </a:xfrm>
          <a:prstGeom prst="rect">
            <a:avLst/>
          </a:prstGeom>
        </p:spPr>
      </p:pic>
    </p:spTree>
    <p:extLst>
      <p:ext uri="{BB962C8B-B14F-4D97-AF65-F5344CB8AC3E}">
        <p14:creationId xmlns:p14="http://schemas.microsoft.com/office/powerpoint/2010/main" val="252580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Effect transition="in" filter="fade">
                                      <p:cBhvr>
                                        <p:cTn id="27" dur="1000"/>
                                        <p:tgtEl>
                                          <p:spTgt spid="9"/>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Effect transition="in" filter="fade">
                                      <p:cBhvr>
                                        <p:cTn id="33" dur="1000"/>
                                        <p:tgtEl>
                                          <p:spTgt spid="11"/>
                                        </p:tgtEl>
                                      </p:cBhvr>
                                    </p:animEffect>
                                  </p:childTnLst>
                                </p:cTn>
                              </p:par>
                            </p:childTnLst>
                          </p:cTn>
                        </p:par>
                        <p:par>
                          <p:cTn id="34" fill="hold">
                            <p:stCondLst>
                              <p:cond delay="50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Effect transition="in" filter="fade">
                                      <p:cBhvr>
                                        <p:cTn id="39" dur="1000"/>
                                        <p:tgtEl>
                                          <p:spTgt spid="8"/>
                                        </p:tgtEl>
                                      </p:cBhvr>
                                    </p:animEffect>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Effect transition="in" filter="fade">
                                      <p:cBhvr>
                                        <p:cTn id="45" dur="1000"/>
                                        <p:tgtEl>
                                          <p:spTgt spid="7"/>
                                        </p:tgtEl>
                                      </p:cBhvr>
                                    </p:animEffect>
                                  </p:childTnLst>
                                </p:cTn>
                              </p:par>
                            </p:childTnLst>
                          </p:cTn>
                        </p:par>
                        <p:par>
                          <p:cTn id="46" fill="hold">
                            <p:stCondLst>
                              <p:cond delay="70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latin typeface="+mn-lt"/>
              </a:rPr>
              <a:t>(4)</a:t>
            </a:r>
            <a:r>
              <a:rPr lang="en-GB" sz="4000" b="1" dirty="0">
                <a:solidFill>
                  <a:srgbClr val="0070C0"/>
                </a:solidFill>
                <a:effectLst>
                  <a:outerShdw blurRad="38100" dist="38100" dir="2700000" algn="tl">
                    <a:srgbClr val="000000">
                      <a:alpha val="43137"/>
                    </a:srgbClr>
                  </a:outerShdw>
                </a:effectLst>
                <a:latin typeface="+mn-lt"/>
              </a:rPr>
              <a:t> Red Queens &amp; Ratchets</a:t>
            </a:r>
          </a:p>
        </p:txBody>
      </p:sp>
      <p:sp>
        <p:nvSpPr>
          <p:cNvPr id="13" name="TextBox 12">
            <a:extLst>
              <a:ext uri="{FF2B5EF4-FFF2-40B4-BE49-F238E27FC236}">
                <a16:creationId xmlns:a16="http://schemas.microsoft.com/office/drawing/2014/main" id="{6CF18A2D-2990-4CAC-B064-EDE87FDF22DF}"/>
              </a:ext>
            </a:extLst>
          </p:cNvPr>
          <p:cNvSpPr txBox="1"/>
          <p:nvPr/>
        </p:nvSpPr>
        <p:spPr>
          <a:xfrm>
            <a:off x="1499748" y="3287198"/>
            <a:ext cx="5204008" cy="3354765"/>
          </a:xfrm>
          <a:prstGeom prst="rect">
            <a:avLst/>
          </a:prstGeom>
          <a:solidFill>
            <a:srgbClr val="FFFFCC"/>
          </a:solidFill>
        </p:spPr>
        <p:txBody>
          <a:bodyPr wrap="square" rtlCol="0">
            <a:spAutoFit/>
          </a:bodyPr>
          <a:lstStyle/>
          <a:p>
            <a:r>
              <a:rPr lang="en-GB" sz="1600" dirty="0"/>
              <a:t>Alice looked round her in great surprise. ‘Why, I do believe we’ve been under this tree the whole time! Everything’s just as it was!’ </a:t>
            </a:r>
          </a:p>
          <a:p>
            <a:endParaRPr lang="en-GB" sz="800" dirty="0"/>
          </a:p>
          <a:p>
            <a:r>
              <a:rPr lang="en-GB" sz="1600" dirty="0"/>
              <a:t>‘Of course it is,’ said the Queen, ‘what would you have it?’ </a:t>
            </a:r>
          </a:p>
          <a:p>
            <a:endParaRPr lang="en-GB" sz="800" dirty="0"/>
          </a:p>
          <a:p>
            <a:r>
              <a:rPr lang="en-GB" sz="1600" dirty="0"/>
              <a:t>‘Well, in </a:t>
            </a:r>
            <a:r>
              <a:rPr lang="en-GB" sz="1600" i="1" dirty="0"/>
              <a:t>our</a:t>
            </a:r>
            <a:r>
              <a:rPr lang="en-GB" sz="1600" dirty="0"/>
              <a:t> country,’ said Alice, still panting a little, ‘you’d generally get to somewhere else—if you ran very fast for a long time, as we’ve been doing.’ </a:t>
            </a:r>
          </a:p>
          <a:p>
            <a:endParaRPr lang="en-GB" sz="800" dirty="0"/>
          </a:p>
          <a:p>
            <a:r>
              <a:rPr lang="en-GB" sz="1600" dirty="0"/>
              <a:t>‘A slow sort of country!’ said the Queen. ‘Now, </a:t>
            </a:r>
            <a:r>
              <a:rPr lang="en-GB" sz="1600" i="1" dirty="0"/>
              <a:t>here</a:t>
            </a:r>
            <a:r>
              <a:rPr lang="en-GB" sz="1600" dirty="0"/>
              <a:t>, you see, it takes all the running </a:t>
            </a:r>
            <a:r>
              <a:rPr lang="en-GB" sz="1600" i="1" dirty="0"/>
              <a:t>you</a:t>
            </a:r>
            <a:r>
              <a:rPr lang="en-GB" sz="1600" dirty="0"/>
              <a:t> can do, to keep in the same place. If you want to get somewhere else, you must run at least twice as fast as that!’ </a:t>
            </a:r>
          </a:p>
          <a:p>
            <a:pPr algn="r"/>
            <a:r>
              <a:rPr lang="en-GB" sz="1200" i="1" dirty="0"/>
              <a:t>Lewis Carroll: Through the Looking-Glass &amp; What Alice Found There, Ch.2 </a:t>
            </a:r>
            <a:endParaRPr lang="en-GB" sz="1200" i="1" dirty="0">
              <a:effectLst/>
            </a:endParaRPr>
          </a:p>
        </p:txBody>
      </p:sp>
      <p:pic>
        <p:nvPicPr>
          <p:cNvPr id="16" name="Picture 15">
            <a:extLst>
              <a:ext uri="{FF2B5EF4-FFF2-40B4-BE49-F238E27FC236}">
                <a16:creationId xmlns:a16="http://schemas.microsoft.com/office/drawing/2014/main" id="{946F0231-D63E-460F-8C24-292701406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748" y="0"/>
            <a:ext cx="5204008" cy="3287198"/>
          </a:xfrm>
          <a:prstGeom prst="rect">
            <a:avLst/>
          </a:prstGeom>
        </p:spPr>
      </p:pic>
      <p:sp>
        <p:nvSpPr>
          <p:cNvPr id="3" name="TextBox 2">
            <a:extLst>
              <a:ext uri="{FF2B5EF4-FFF2-40B4-BE49-F238E27FC236}">
                <a16:creationId xmlns:a16="http://schemas.microsoft.com/office/drawing/2014/main" id="{3EA343F1-0A29-40AE-B80D-3B20947EA36A}"/>
              </a:ext>
            </a:extLst>
          </p:cNvPr>
          <p:cNvSpPr txBox="1"/>
          <p:nvPr/>
        </p:nvSpPr>
        <p:spPr>
          <a:xfrm>
            <a:off x="6763504" y="0"/>
            <a:ext cx="5428496" cy="4524315"/>
          </a:xfrm>
          <a:prstGeom prst="rect">
            <a:avLst/>
          </a:prstGeom>
          <a:solidFill>
            <a:schemeClr val="accent3">
              <a:lumMod val="20000"/>
              <a:lumOff val="80000"/>
            </a:schemeClr>
          </a:solidFill>
        </p:spPr>
        <p:txBody>
          <a:bodyPr wrap="square" rtlCol="0">
            <a:spAutoFit/>
          </a:bodyPr>
          <a:lstStyle/>
          <a:p>
            <a:r>
              <a:rPr lang="en-US" sz="1600" dirty="0"/>
              <a:t>Many animal species live in complex social groups; only humans live in cultures. Cultures are most clearly distinguished from other forms of social organization by the nature of their products - for example, material artifacts, </a:t>
            </a:r>
            <a:r>
              <a:rPr lang="en-GB" sz="1600" dirty="0"/>
              <a:t>social institutions, </a:t>
            </a:r>
            <a:r>
              <a:rPr lang="en-GB" sz="1600" dirty="0" err="1"/>
              <a:t>behavioral</a:t>
            </a:r>
            <a:r>
              <a:rPr lang="en-GB" sz="1600" dirty="0"/>
              <a:t> traditions, and languages. </a:t>
            </a:r>
            <a:r>
              <a:rPr lang="en-US" sz="1600" dirty="0"/>
              <a:t>These cultural products share, among other things, the characteristic that they accumulate modifications over time. Once a practice is begun by some member or members of a culture others acquire it relatively faithfully, but then modify it as needed to deal with novel exigencies. The modified practice is then acquired by others, including progeny, who may in turn add their own modifications, and so on across generations. This accumulation of modifications over time is often called the "ratchet-effect,” because each modification stays firmly in place in the group until further modifications are made. No cultural products exhibiting anything like the ratchet effect have ever been observed in the ontogenetically acquired behaviors or products of nonhuman animals.                  </a:t>
            </a:r>
            <a:r>
              <a:rPr lang="en-GB" sz="1200" i="1" dirty="0"/>
              <a:t>(</a:t>
            </a:r>
            <a:r>
              <a:rPr lang="en-GB" sz="1200" i="1" dirty="0" err="1"/>
              <a:t>Tomasello</a:t>
            </a:r>
            <a:r>
              <a:rPr lang="en-GB" sz="1200" i="1" dirty="0"/>
              <a:t>, Kruger &amp; Ratner 1993, p495).</a:t>
            </a:r>
            <a:endParaRPr lang="en-GB" sz="1600" i="1" dirty="0"/>
          </a:p>
        </p:txBody>
      </p:sp>
      <p:pic>
        <p:nvPicPr>
          <p:cNvPr id="5" name="Picture 4">
            <a:extLst>
              <a:ext uri="{FF2B5EF4-FFF2-40B4-BE49-F238E27FC236}">
                <a16:creationId xmlns:a16="http://schemas.microsoft.com/office/drawing/2014/main" id="{50BA0A56-86DC-4E89-A10D-993FEF211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772" y="4524315"/>
            <a:ext cx="3725959" cy="2287365"/>
          </a:xfrm>
          <a:prstGeom prst="rect">
            <a:avLst/>
          </a:prstGeom>
        </p:spPr>
      </p:pic>
    </p:spTree>
    <p:extLst>
      <p:ext uri="{BB962C8B-B14F-4D97-AF65-F5344CB8AC3E}">
        <p14:creationId xmlns:p14="http://schemas.microsoft.com/office/powerpoint/2010/main" val="43390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ppt_x"/>
                                          </p:val>
                                        </p:tav>
                                        <p:tav tm="100000">
                                          <p:val>
                                            <p:strVal val="#ppt_x"/>
                                          </p:val>
                                        </p:tav>
                                      </p:tavLst>
                                    </p:anim>
                                    <p:anim calcmode="lin" valueType="num">
                                      <p:cBhvr additive="base">
                                        <p:cTn id="14" dur="10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childTnLst>
                          </p:cTn>
                        </p:par>
                        <p:par>
                          <p:cTn id="21" fill="hold">
                            <p:stCondLst>
                              <p:cond delay="3000"/>
                            </p:stCondLst>
                            <p:childTnLst>
                              <p:par>
                                <p:cTn id="22" presetID="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000" fill="hold"/>
                                        <p:tgtEl>
                                          <p:spTgt spid="3"/>
                                        </p:tgtEl>
                                        <p:attrNameLst>
                                          <p:attrName>ppt_x</p:attrName>
                                        </p:attrNameLst>
                                      </p:cBhvr>
                                      <p:tavLst>
                                        <p:tav tm="0">
                                          <p:val>
                                            <p:strVal val="#ppt_x"/>
                                          </p:val>
                                        </p:tav>
                                        <p:tav tm="100000">
                                          <p:val>
                                            <p:strVal val="#ppt_x"/>
                                          </p:val>
                                        </p:tav>
                                      </p:tavLst>
                                    </p:anim>
                                    <p:anim calcmode="lin" valueType="num">
                                      <p:cBhvr additive="base">
                                        <p:cTn id="25"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1440000" cy="6858000"/>
          </a:xfrm>
          <a:ln w="38100">
            <a:solidFill>
              <a:srgbClr val="00B0F0"/>
            </a:solidFill>
            <a:prstDash val="sysDash"/>
          </a:ln>
        </p:spPr>
        <p:txBody>
          <a:bodyPr vert="vert270">
            <a:normAutofit/>
          </a:bodyPr>
          <a:lstStyle/>
          <a:p>
            <a:pPr eaLnBrk="1" hangingPunct="1">
              <a:defRPr/>
            </a:pPr>
            <a:r>
              <a:rPr lang="en-GB" sz="4000" b="1" dirty="0">
                <a:solidFill>
                  <a:srgbClr val="0070C0"/>
                </a:solidFill>
                <a:effectLst>
                  <a:outerShdw blurRad="38100" dist="38100" dir="2700000" algn="tl">
                    <a:srgbClr val="000000">
                      <a:alpha val="43137"/>
                    </a:srgbClr>
                  </a:outerShdw>
                </a:effectLst>
                <a:latin typeface="+mn-lt"/>
              </a:rPr>
              <a:t>And finally ...</a:t>
            </a:r>
          </a:p>
        </p:txBody>
      </p:sp>
      <p:pic>
        <p:nvPicPr>
          <p:cNvPr id="3" name="Picture 2">
            <a:extLst>
              <a:ext uri="{FF2B5EF4-FFF2-40B4-BE49-F238E27FC236}">
                <a16:creationId xmlns:a16="http://schemas.microsoft.com/office/drawing/2014/main" id="{68457B91-1C74-42A0-90D5-A6C0DB22259D}"/>
              </a:ext>
            </a:extLst>
          </p:cNvPr>
          <p:cNvPicPr>
            <a:picLocks noChangeAspect="1"/>
          </p:cNvPicPr>
          <p:nvPr/>
        </p:nvPicPr>
        <p:blipFill rotWithShape="1">
          <a:blip r:embed="rId2">
            <a:extLst>
              <a:ext uri="{28A0092B-C50C-407E-A947-70E740481C1C}">
                <a14:useLocalDpi xmlns:a14="http://schemas.microsoft.com/office/drawing/2010/main" val="0"/>
              </a:ext>
            </a:extLst>
          </a:blip>
          <a:srcRect t="4851" b="5900"/>
          <a:stretch/>
        </p:blipFill>
        <p:spPr>
          <a:xfrm>
            <a:off x="2639616" y="0"/>
            <a:ext cx="83888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EC80E-8CB2-45F8-B682-8B538F207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378" y="87294"/>
            <a:ext cx="10691622" cy="6713982"/>
          </a:xfrm>
          <a:prstGeom prst="rect">
            <a:avLst/>
          </a:prstGeom>
        </p:spPr>
      </p:pic>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From Australopithecus to Ostensive-Inferential Comms</a:t>
            </a:r>
          </a:p>
        </p:txBody>
      </p:sp>
      <p:sp>
        <p:nvSpPr>
          <p:cNvPr id="16" name="Rectangle: Rounded Corners 15">
            <a:extLst>
              <a:ext uri="{FF2B5EF4-FFF2-40B4-BE49-F238E27FC236}">
                <a16:creationId xmlns:a16="http://schemas.microsoft.com/office/drawing/2014/main" id="{B2A358DD-7292-43A2-BF14-92A0D309C9A2}"/>
              </a:ext>
            </a:extLst>
          </p:cNvPr>
          <p:cNvSpPr/>
          <p:nvPr/>
        </p:nvSpPr>
        <p:spPr>
          <a:xfrm>
            <a:off x="7941892" y="4212115"/>
            <a:ext cx="2082976" cy="110840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AAE3035A-8AC4-494B-9DEB-4561D7DED022}"/>
              </a:ext>
            </a:extLst>
          </p:cNvPr>
          <p:cNvSpPr/>
          <p:nvPr/>
        </p:nvSpPr>
        <p:spPr>
          <a:xfrm>
            <a:off x="5820576" y="1600972"/>
            <a:ext cx="2107680" cy="998912"/>
          </a:xfrm>
          <a:prstGeom prst="roundRect">
            <a:avLst/>
          </a:pr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4282EF2E-3FD8-40B0-9C99-B3296B0228C0}"/>
              </a:ext>
            </a:extLst>
          </p:cNvPr>
          <p:cNvSpPr/>
          <p:nvPr/>
        </p:nvSpPr>
        <p:spPr>
          <a:xfrm>
            <a:off x="3677359" y="1600972"/>
            <a:ext cx="2094321" cy="998912"/>
          </a:xfrm>
          <a:prstGeom prst="roundRect">
            <a:avLst/>
          </a:prstGeom>
          <a:noFill/>
          <a:ln w="571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B4BBD1E1-BDF6-4F9F-B19A-B8D9E0A1B85C}"/>
              </a:ext>
            </a:extLst>
          </p:cNvPr>
          <p:cNvSpPr/>
          <p:nvPr/>
        </p:nvSpPr>
        <p:spPr>
          <a:xfrm>
            <a:off x="5798409" y="4212115"/>
            <a:ext cx="2059328" cy="1108400"/>
          </a:xfrm>
          <a:prstGeom prst="roundRect">
            <a:avLst/>
          </a:prstGeom>
          <a:noFill/>
          <a:ln w="57150">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AF6D0842-919C-4C32-B05E-B3604745C417}"/>
              </a:ext>
            </a:extLst>
          </p:cNvPr>
          <p:cNvSpPr/>
          <p:nvPr/>
        </p:nvSpPr>
        <p:spPr>
          <a:xfrm>
            <a:off x="5820575" y="5635731"/>
            <a:ext cx="2072687" cy="103233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F482DED9-59FD-4442-9799-AA20B67933E8}"/>
              </a:ext>
            </a:extLst>
          </p:cNvPr>
          <p:cNvSpPr/>
          <p:nvPr/>
        </p:nvSpPr>
        <p:spPr>
          <a:xfrm>
            <a:off x="5820576" y="2940452"/>
            <a:ext cx="2072687" cy="967633"/>
          </a:xfrm>
          <a:prstGeom prst="roundRect">
            <a:avLst/>
          </a:prstGeom>
          <a:noFill/>
          <a:ln w="5715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92902DC1-2764-41AB-A24F-06A99147DD78}"/>
              </a:ext>
            </a:extLst>
          </p:cNvPr>
          <p:cNvSpPr/>
          <p:nvPr/>
        </p:nvSpPr>
        <p:spPr>
          <a:xfrm>
            <a:off x="5810522" y="109123"/>
            <a:ext cx="2059328" cy="856369"/>
          </a:xfrm>
          <a:prstGeom prst="roundRect">
            <a:avLst>
              <a:gd name="adj" fmla="val 7848"/>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A388C9F1-B47E-4E3A-B382-255C9511C77D}"/>
              </a:ext>
            </a:extLst>
          </p:cNvPr>
          <p:cNvSpPr/>
          <p:nvPr/>
        </p:nvSpPr>
        <p:spPr>
          <a:xfrm>
            <a:off x="3687447" y="109123"/>
            <a:ext cx="2047983" cy="856369"/>
          </a:xfrm>
          <a:prstGeom prst="roundRect">
            <a:avLst>
              <a:gd name="adj" fmla="val 7848"/>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316E729A-902E-4B78-854A-DD201957555D}"/>
              </a:ext>
            </a:extLst>
          </p:cNvPr>
          <p:cNvSpPr/>
          <p:nvPr/>
        </p:nvSpPr>
        <p:spPr>
          <a:xfrm>
            <a:off x="3657598" y="2928143"/>
            <a:ext cx="2107680" cy="955713"/>
          </a:xfrm>
          <a:prstGeom prst="roundRect">
            <a:avLst/>
          </a:prstGeom>
          <a:noFill/>
          <a:ln w="571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9" name="Rectangle: Rounded Corners 8">
            <a:extLst>
              <a:ext uri="{FF2B5EF4-FFF2-40B4-BE49-F238E27FC236}">
                <a16:creationId xmlns:a16="http://schemas.microsoft.com/office/drawing/2014/main" id="{74E0AEDE-D3F1-4D85-A544-52A05C1EB08A}"/>
              </a:ext>
            </a:extLst>
          </p:cNvPr>
          <p:cNvSpPr/>
          <p:nvPr/>
        </p:nvSpPr>
        <p:spPr>
          <a:xfrm>
            <a:off x="3659522" y="4212115"/>
            <a:ext cx="2082976" cy="1102655"/>
          </a:xfrm>
          <a:prstGeom prst="roundRect">
            <a:avLst/>
          </a:prstGeom>
          <a:noFill/>
          <a:ln w="5715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DDDB9A7E-E0C0-4BCC-B2AB-507CCEED3BB0}"/>
              </a:ext>
            </a:extLst>
          </p:cNvPr>
          <p:cNvSpPr/>
          <p:nvPr/>
        </p:nvSpPr>
        <p:spPr>
          <a:xfrm>
            <a:off x="1532129" y="111576"/>
            <a:ext cx="2107680" cy="3830726"/>
          </a:xfrm>
          <a:prstGeom prst="roundRect">
            <a:avLst>
              <a:gd name="adj" fmla="val 6657"/>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248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Effect transition="in" filter="fade">
                                      <p:cBhvr>
                                        <p:cTn id="21" dur="750"/>
                                        <p:tgtEl>
                                          <p:spTgt spid="14"/>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750" fill="hold"/>
                                        <p:tgtEl>
                                          <p:spTgt spid="13"/>
                                        </p:tgtEl>
                                        <p:attrNameLst>
                                          <p:attrName>ppt_w</p:attrName>
                                        </p:attrNameLst>
                                      </p:cBhvr>
                                      <p:tavLst>
                                        <p:tav tm="0">
                                          <p:val>
                                            <p:fltVal val="0"/>
                                          </p:val>
                                        </p:tav>
                                        <p:tav tm="100000">
                                          <p:val>
                                            <p:strVal val="#ppt_w"/>
                                          </p:val>
                                        </p:tav>
                                      </p:tavLst>
                                    </p:anim>
                                    <p:anim calcmode="lin" valueType="num">
                                      <p:cBhvr>
                                        <p:cTn id="32" dur="750" fill="hold"/>
                                        <p:tgtEl>
                                          <p:spTgt spid="13"/>
                                        </p:tgtEl>
                                        <p:attrNameLst>
                                          <p:attrName>ppt_h</p:attrName>
                                        </p:attrNameLst>
                                      </p:cBhvr>
                                      <p:tavLst>
                                        <p:tav tm="0">
                                          <p:val>
                                            <p:fltVal val="0"/>
                                          </p:val>
                                        </p:tav>
                                        <p:tav tm="100000">
                                          <p:val>
                                            <p:strVal val="#ppt_h"/>
                                          </p:val>
                                        </p:tav>
                                      </p:tavLst>
                                    </p:anim>
                                    <p:animEffect transition="in" filter="fade">
                                      <p:cBhvr>
                                        <p:cTn id="33" dur="750"/>
                                        <p:tgtEl>
                                          <p:spTgt spid="13"/>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50" fill="hold"/>
                                        <p:tgtEl>
                                          <p:spTgt spid="9"/>
                                        </p:tgtEl>
                                        <p:attrNameLst>
                                          <p:attrName>ppt_w</p:attrName>
                                        </p:attrNameLst>
                                      </p:cBhvr>
                                      <p:tavLst>
                                        <p:tav tm="0">
                                          <p:val>
                                            <p:fltVal val="0"/>
                                          </p:val>
                                        </p:tav>
                                        <p:tav tm="100000">
                                          <p:val>
                                            <p:strVal val="#ppt_w"/>
                                          </p:val>
                                        </p:tav>
                                      </p:tavLst>
                                    </p:anim>
                                    <p:anim calcmode="lin" valueType="num">
                                      <p:cBhvr>
                                        <p:cTn id="38" dur="750" fill="hold"/>
                                        <p:tgtEl>
                                          <p:spTgt spid="9"/>
                                        </p:tgtEl>
                                        <p:attrNameLst>
                                          <p:attrName>ppt_h</p:attrName>
                                        </p:attrNameLst>
                                      </p:cBhvr>
                                      <p:tavLst>
                                        <p:tav tm="0">
                                          <p:val>
                                            <p:fltVal val="0"/>
                                          </p:val>
                                        </p:tav>
                                        <p:tav tm="100000">
                                          <p:val>
                                            <p:strVal val="#ppt_h"/>
                                          </p:val>
                                        </p:tav>
                                      </p:tavLst>
                                    </p:anim>
                                    <p:animEffect transition="in" filter="fade">
                                      <p:cBhvr>
                                        <p:cTn id="39" dur="750"/>
                                        <p:tgtEl>
                                          <p:spTgt spid="9"/>
                                        </p:tgtEl>
                                      </p:cBhvr>
                                    </p:animEffect>
                                  </p:childTnLst>
                                </p:cTn>
                              </p:par>
                            </p:childTnLst>
                          </p:cTn>
                        </p:par>
                        <p:par>
                          <p:cTn id="40" fill="hold">
                            <p:stCondLst>
                              <p:cond delay="475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750" fill="hold"/>
                                        <p:tgtEl>
                                          <p:spTgt spid="15"/>
                                        </p:tgtEl>
                                        <p:attrNameLst>
                                          <p:attrName>ppt_w</p:attrName>
                                        </p:attrNameLst>
                                      </p:cBhvr>
                                      <p:tavLst>
                                        <p:tav tm="0">
                                          <p:val>
                                            <p:fltVal val="0"/>
                                          </p:val>
                                        </p:tav>
                                        <p:tav tm="100000">
                                          <p:val>
                                            <p:strVal val="#ppt_w"/>
                                          </p:val>
                                        </p:tav>
                                      </p:tavLst>
                                    </p:anim>
                                    <p:anim calcmode="lin" valueType="num">
                                      <p:cBhvr>
                                        <p:cTn id="44" dur="750" fill="hold"/>
                                        <p:tgtEl>
                                          <p:spTgt spid="15"/>
                                        </p:tgtEl>
                                        <p:attrNameLst>
                                          <p:attrName>ppt_h</p:attrName>
                                        </p:attrNameLst>
                                      </p:cBhvr>
                                      <p:tavLst>
                                        <p:tav tm="0">
                                          <p:val>
                                            <p:fltVal val="0"/>
                                          </p:val>
                                        </p:tav>
                                        <p:tav tm="100000">
                                          <p:val>
                                            <p:strVal val="#ppt_h"/>
                                          </p:val>
                                        </p:tav>
                                      </p:tavLst>
                                    </p:anim>
                                    <p:animEffect transition="in" filter="fade">
                                      <p:cBhvr>
                                        <p:cTn id="45" dur="750"/>
                                        <p:tgtEl>
                                          <p:spTgt spid="15"/>
                                        </p:tgtEl>
                                      </p:cBhvr>
                                    </p:animEffect>
                                  </p:childTnLst>
                                </p:cTn>
                              </p:par>
                            </p:childTnLst>
                          </p:cTn>
                        </p:par>
                        <p:par>
                          <p:cTn id="46" fill="hold">
                            <p:stCondLst>
                              <p:cond delay="5500"/>
                            </p:stCondLst>
                            <p:childTnLst>
                              <p:par>
                                <p:cTn id="47" presetID="53" presetClass="entr" presetSubtype="1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750" fill="hold"/>
                                        <p:tgtEl>
                                          <p:spTgt spid="6"/>
                                        </p:tgtEl>
                                        <p:attrNameLst>
                                          <p:attrName>ppt_w</p:attrName>
                                        </p:attrNameLst>
                                      </p:cBhvr>
                                      <p:tavLst>
                                        <p:tav tm="0">
                                          <p:val>
                                            <p:fltVal val="0"/>
                                          </p:val>
                                        </p:tav>
                                        <p:tav tm="100000">
                                          <p:val>
                                            <p:strVal val="#ppt_w"/>
                                          </p:val>
                                        </p:tav>
                                      </p:tavLst>
                                    </p:anim>
                                    <p:anim calcmode="lin" valueType="num">
                                      <p:cBhvr>
                                        <p:cTn id="50" dur="750" fill="hold"/>
                                        <p:tgtEl>
                                          <p:spTgt spid="6"/>
                                        </p:tgtEl>
                                        <p:attrNameLst>
                                          <p:attrName>ppt_h</p:attrName>
                                        </p:attrNameLst>
                                      </p:cBhvr>
                                      <p:tavLst>
                                        <p:tav tm="0">
                                          <p:val>
                                            <p:fltVal val="0"/>
                                          </p:val>
                                        </p:tav>
                                        <p:tav tm="100000">
                                          <p:val>
                                            <p:strVal val="#ppt_h"/>
                                          </p:val>
                                        </p:tav>
                                      </p:tavLst>
                                    </p:anim>
                                    <p:animEffect transition="in" filter="fade">
                                      <p:cBhvr>
                                        <p:cTn id="51" dur="750"/>
                                        <p:tgtEl>
                                          <p:spTgt spid="6"/>
                                        </p:tgtEl>
                                      </p:cBhvr>
                                    </p:animEffect>
                                  </p:childTnLst>
                                </p:cTn>
                              </p:par>
                            </p:childTnLst>
                          </p:cTn>
                        </p:par>
                        <p:par>
                          <p:cTn id="52" fill="hold">
                            <p:stCondLst>
                              <p:cond delay="625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750" fill="hold"/>
                                        <p:tgtEl>
                                          <p:spTgt spid="12"/>
                                        </p:tgtEl>
                                        <p:attrNameLst>
                                          <p:attrName>ppt_w</p:attrName>
                                        </p:attrNameLst>
                                      </p:cBhvr>
                                      <p:tavLst>
                                        <p:tav tm="0">
                                          <p:val>
                                            <p:fltVal val="0"/>
                                          </p:val>
                                        </p:tav>
                                        <p:tav tm="100000">
                                          <p:val>
                                            <p:strVal val="#ppt_w"/>
                                          </p:val>
                                        </p:tav>
                                      </p:tavLst>
                                    </p:anim>
                                    <p:anim calcmode="lin" valueType="num">
                                      <p:cBhvr>
                                        <p:cTn id="56" dur="750" fill="hold"/>
                                        <p:tgtEl>
                                          <p:spTgt spid="12"/>
                                        </p:tgtEl>
                                        <p:attrNameLst>
                                          <p:attrName>ppt_h</p:attrName>
                                        </p:attrNameLst>
                                      </p:cBhvr>
                                      <p:tavLst>
                                        <p:tav tm="0">
                                          <p:val>
                                            <p:fltVal val="0"/>
                                          </p:val>
                                        </p:tav>
                                        <p:tav tm="100000">
                                          <p:val>
                                            <p:strVal val="#ppt_h"/>
                                          </p:val>
                                        </p:tav>
                                      </p:tavLst>
                                    </p:anim>
                                    <p:animEffect transition="in" filter="fade">
                                      <p:cBhvr>
                                        <p:cTn id="57" dur="750"/>
                                        <p:tgtEl>
                                          <p:spTgt spid="12"/>
                                        </p:tgtEl>
                                      </p:cBhvr>
                                    </p:animEffect>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750" fill="hold"/>
                                        <p:tgtEl>
                                          <p:spTgt spid="10"/>
                                        </p:tgtEl>
                                        <p:attrNameLst>
                                          <p:attrName>ppt_w</p:attrName>
                                        </p:attrNameLst>
                                      </p:cBhvr>
                                      <p:tavLst>
                                        <p:tav tm="0">
                                          <p:val>
                                            <p:fltVal val="0"/>
                                          </p:val>
                                        </p:tav>
                                        <p:tav tm="100000">
                                          <p:val>
                                            <p:strVal val="#ppt_w"/>
                                          </p:val>
                                        </p:tav>
                                      </p:tavLst>
                                    </p:anim>
                                    <p:anim calcmode="lin" valueType="num">
                                      <p:cBhvr>
                                        <p:cTn id="62" dur="750" fill="hold"/>
                                        <p:tgtEl>
                                          <p:spTgt spid="10"/>
                                        </p:tgtEl>
                                        <p:attrNameLst>
                                          <p:attrName>ppt_h</p:attrName>
                                        </p:attrNameLst>
                                      </p:cBhvr>
                                      <p:tavLst>
                                        <p:tav tm="0">
                                          <p:val>
                                            <p:fltVal val="0"/>
                                          </p:val>
                                        </p:tav>
                                        <p:tav tm="100000">
                                          <p:val>
                                            <p:strVal val="#ppt_h"/>
                                          </p:val>
                                        </p:tav>
                                      </p:tavLst>
                                    </p:anim>
                                    <p:animEffect transition="in" filter="fade">
                                      <p:cBhvr>
                                        <p:cTn id="63" dur="750"/>
                                        <p:tgtEl>
                                          <p:spTgt spid="10"/>
                                        </p:tgtEl>
                                      </p:cBhvr>
                                    </p:animEffect>
                                  </p:childTnLst>
                                </p:cTn>
                              </p:par>
                            </p:childTnLst>
                          </p:cTn>
                        </p:par>
                        <p:par>
                          <p:cTn id="64" fill="hold">
                            <p:stCondLst>
                              <p:cond delay="775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750" fill="hold"/>
                                        <p:tgtEl>
                                          <p:spTgt spid="16"/>
                                        </p:tgtEl>
                                        <p:attrNameLst>
                                          <p:attrName>ppt_w</p:attrName>
                                        </p:attrNameLst>
                                      </p:cBhvr>
                                      <p:tavLst>
                                        <p:tav tm="0">
                                          <p:val>
                                            <p:fltVal val="0"/>
                                          </p:val>
                                        </p:tav>
                                        <p:tav tm="100000">
                                          <p:val>
                                            <p:strVal val="#ppt_w"/>
                                          </p:val>
                                        </p:tav>
                                      </p:tavLst>
                                    </p:anim>
                                    <p:anim calcmode="lin" valueType="num">
                                      <p:cBhvr>
                                        <p:cTn id="68" dur="750" fill="hold"/>
                                        <p:tgtEl>
                                          <p:spTgt spid="16"/>
                                        </p:tgtEl>
                                        <p:attrNameLst>
                                          <p:attrName>ppt_h</p:attrName>
                                        </p:attrNameLst>
                                      </p:cBhvr>
                                      <p:tavLst>
                                        <p:tav tm="0">
                                          <p:val>
                                            <p:fltVal val="0"/>
                                          </p:val>
                                        </p:tav>
                                        <p:tav tm="100000">
                                          <p:val>
                                            <p:strVal val="#ppt_h"/>
                                          </p:val>
                                        </p:tav>
                                      </p:tavLst>
                                    </p:anim>
                                    <p:animEffect transition="in" filter="fade">
                                      <p:cBhvr>
                                        <p:cTn id="69" dur="750"/>
                                        <p:tgtEl>
                                          <p:spTgt spid="16"/>
                                        </p:tgtEl>
                                      </p:cBhvr>
                                    </p:animEffect>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750" fill="hold"/>
                                        <p:tgtEl>
                                          <p:spTgt spid="11"/>
                                        </p:tgtEl>
                                        <p:attrNameLst>
                                          <p:attrName>ppt_w</p:attrName>
                                        </p:attrNameLst>
                                      </p:cBhvr>
                                      <p:tavLst>
                                        <p:tav tm="0">
                                          <p:val>
                                            <p:fltVal val="0"/>
                                          </p:val>
                                        </p:tav>
                                        <p:tav tm="100000">
                                          <p:val>
                                            <p:strVal val="#ppt_w"/>
                                          </p:val>
                                        </p:tav>
                                      </p:tavLst>
                                    </p:anim>
                                    <p:anim calcmode="lin" valueType="num">
                                      <p:cBhvr>
                                        <p:cTn id="74" dur="750" fill="hold"/>
                                        <p:tgtEl>
                                          <p:spTgt spid="11"/>
                                        </p:tgtEl>
                                        <p:attrNameLst>
                                          <p:attrName>ppt_h</p:attrName>
                                        </p:attrNameLst>
                                      </p:cBhvr>
                                      <p:tavLst>
                                        <p:tav tm="0">
                                          <p:val>
                                            <p:fltVal val="0"/>
                                          </p:val>
                                        </p:tav>
                                        <p:tav tm="100000">
                                          <p:val>
                                            <p:strVal val="#ppt_h"/>
                                          </p:val>
                                        </p:tav>
                                      </p:tavLst>
                                    </p:anim>
                                    <p:animEffect transition="in" filter="fade">
                                      <p:cBhvr>
                                        <p:cTn id="7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7" grpId="0" animBg="1"/>
      <p:bldP spid="10" grpId="0" animBg="1"/>
      <p:bldP spid="11" grpId="0" animBg="1"/>
      <p:bldP spid="12" grpId="0" animBg="1"/>
      <p:bldP spid="15" grpId="0" animBg="1"/>
      <p:bldP spid="14" grpId="0" animBg="1"/>
      <p:bldP spid="13" grpId="0" animBg="1"/>
      <p:bldP spid="9"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Autofit/>
          </a:bodyPr>
          <a:lstStyle/>
          <a:p>
            <a:r>
              <a:rPr lang="en-GB" sz="4000" b="1" dirty="0">
                <a:solidFill>
                  <a:srgbClr val="FF0000"/>
                </a:solidFill>
                <a:effectLst>
                  <a:outerShdw blurRad="38100" dist="38100" dir="2700000" algn="tl">
                    <a:srgbClr val="000000">
                      <a:alpha val="43137"/>
                    </a:srgbClr>
                  </a:outerShdw>
                </a:effectLst>
                <a:latin typeface="+mn-lt"/>
              </a:rPr>
              <a:t>(1)</a:t>
            </a:r>
            <a:r>
              <a:rPr lang="en-GB" sz="4000" b="1" dirty="0">
                <a:solidFill>
                  <a:srgbClr val="0070C0"/>
                </a:solidFill>
                <a:effectLst>
                  <a:outerShdw blurRad="38100" dist="38100" dir="2700000" algn="tl">
                    <a:srgbClr val="000000">
                      <a:alpha val="43137"/>
                    </a:srgbClr>
                  </a:outerShdw>
                </a:effectLst>
                <a:latin typeface="+mn-lt"/>
              </a:rPr>
              <a:t> Complex Sound, Phonology &amp; Deceptive Mimicry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864" y="260648"/>
            <a:ext cx="1933575" cy="2838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323" y="928757"/>
            <a:ext cx="4000500" cy="2628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386" y="3783669"/>
            <a:ext cx="2857500" cy="21431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9052" y="4161463"/>
            <a:ext cx="1591743" cy="1895872"/>
          </a:xfrm>
          <a:prstGeom prst="rect">
            <a:avLst/>
          </a:prstGeom>
        </p:spPr>
      </p:pic>
      <p:sp>
        <p:nvSpPr>
          <p:cNvPr id="7" name="TextBox 6">
            <a:extLst>
              <a:ext uri="{FF2B5EF4-FFF2-40B4-BE49-F238E27FC236}">
                <a16:creationId xmlns:a16="http://schemas.microsoft.com/office/drawing/2014/main" id="{9297EC0E-CC7E-4F4B-B467-6ACC4DBE6F9F}"/>
              </a:ext>
            </a:extLst>
          </p:cNvPr>
          <p:cNvSpPr txBox="1"/>
          <p:nvPr/>
        </p:nvSpPr>
        <p:spPr>
          <a:xfrm>
            <a:off x="9439052" y="6057335"/>
            <a:ext cx="1591744" cy="369332"/>
          </a:xfrm>
          <a:prstGeom prst="rect">
            <a:avLst/>
          </a:prstGeom>
          <a:noFill/>
        </p:spPr>
        <p:txBody>
          <a:bodyPr wrap="square" rtlCol="0">
            <a:spAutoFit/>
          </a:bodyPr>
          <a:lstStyle/>
          <a:p>
            <a:pPr algn="ctr"/>
            <a:r>
              <a:rPr lang="en-GB" dirty="0"/>
              <a:t>Chris Knight</a:t>
            </a:r>
          </a:p>
        </p:txBody>
      </p:sp>
      <p:sp>
        <p:nvSpPr>
          <p:cNvPr id="8" name="TextBox 7">
            <a:extLst>
              <a:ext uri="{FF2B5EF4-FFF2-40B4-BE49-F238E27FC236}">
                <a16:creationId xmlns:a16="http://schemas.microsoft.com/office/drawing/2014/main" id="{2DEA9D20-CC98-43BF-BCD4-08A2AD313109}"/>
              </a:ext>
            </a:extLst>
          </p:cNvPr>
          <p:cNvSpPr txBox="1"/>
          <p:nvPr/>
        </p:nvSpPr>
        <p:spPr>
          <a:xfrm>
            <a:off x="5258384" y="5926922"/>
            <a:ext cx="2857499" cy="646331"/>
          </a:xfrm>
          <a:prstGeom prst="rect">
            <a:avLst/>
          </a:prstGeom>
          <a:noFill/>
        </p:spPr>
        <p:txBody>
          <a:bodyPr wrap="square" rtlCol="0">
            <a:spAutoFit/>
          </a:bodyPr>
          <a:lstStyle/>
          <a:p>
            <a:pPr algn="ctr"/>
            <a:r>
              <a:rPr lang="en-GB" dirty="0" err="1"/>
              <a:t>M’Baka</a:t>
            </a:r>
            <a:r>
              <a:rPr lang="en-GB" dirty="0"/>
              <a:t> tribespeople with Jerome Lewis</a:t>
            </a:r>
          </a:p>
        </p:txBody>
      </p:sp>
      <p:pic>
        <p:nvPicPr>
          <p:cNvPr id="10" name="Picture 9">
            <a:extLst>
              <a:ext uri="{FF2B5EF4-FFF2-40B4-BE49-F238E27FC236}">
                <a16:creationId xmlns:a16="http://schemas.microsoft.com/office/drawing/2014/main" id="{7C91584A-3983-4657-871C-2CA00ADF87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7281" y="116632"/>
            <a:ext cx="2194620" cy="3240000"/>
          </a:xfrm>
          <a:prstGeom prst="rect">
            <a:avLst/>
          </a:prstGeom>
        </p:spPr>
      </p:pic>
      <p:pic>
        <p:nvPicPr>
          <p:cNvPr id="12" name="Picture 11">
            <a:extLst>
              <a:ext uri="{FF2B5EF4-FFF2-40B4-BE49-F238E27FC236}">
                <a16:creationId xmlns:a16="http://schemas.microsoft.com/office/drawing/2014/main" id="{84040394-E44F-434E-AD20-C3B5D4F9A9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5951" y="3498142"/>
            <a:ext cx="2177280" cy="3240000"/>
          </a:xfrm>
          <a:prstGeom prst="rect">
            <a:avLst/>
          </a:prstGeom>
        </p:spPr>
      </p:pic>
    </p:spTree>
    <p:extLst>
      <p:ext uri="{BB962C8B-B14F-4D97-AF65-F5344CB8AC3E}">
        <p14:creationId xmlns:p14="http://schemas.microsoft.com/office/powerpoint/2010/main" val="21105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childTnLst>
                          </p:cTn>
                        </p:par>
                        <p:par>
                          <p:cTn id="12" fill="hold">
                            <p:stCondLst>
                              <p:cond delay="2000"/>
                            </p:stCondLst>
                            <p:childTnLst>
                              <p:par>
                                <p:cTn id="13" presetID="21"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1000"/>
                                        <p:tgtEl>
                                          <p:spTgt spid="3"/>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childTnLst>
                          </p:cTn>
                        </p:par>
                        <p:par>
                          <p:cTn id="20" fill="hold">
                            <p:stCondLst>
                              <p:cond delay="4000"/>
                            </p:stCondLst>
                            <p:childTnLst>
                              <p:par>
                                <p:cTn id="21" presetID="21"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1000"/>
                                        <p:tgtEl>
                                          <p:spTgt spid="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1000"/>
                                        <p:tgtEl>
                                          <p:spTgt spid="8"/>
                                        </p:tgtEl>
                                      </p:cBhvr>
                                    </p:animEffect>
                                  </p:childTnLst>
                                </p:cTn>
                              </p:par>
                            </p:childTnLst>
                          </p:cTn>
                        </p:par>
                        <p:par>
                          <p:cTn id="27" fill="hold">
                            <p:stCondLst>
                              <p:cond delay="5000"/>
                            </p:stCondLst>
                            <p:childTnLst>
                              <p:par>
                                <p:cTn id="28" presetID="21" presetClass="entr" presetSubtype="1"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1000"/>
                                        <p:tgtEl>
                                          <p:spTgt spid="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latin typeface="+mn-lt"/>
              </a:rPr>
              <a:t>(2)</a:t>
            </a:r>
            <a:r>
              <a:rPr lang="en-GB" sz="4000" b="1" dirty="0">
                <a:solidFill>
                  <a:srgbClr val="0070C0"/>
                </a:solidFill>
                <a:effectLst>
                  <a:outerShdw blurRad="38100" dist="38100" dir="2700000" algn="tl">
                    <a:srgbClr val="000000">
                      <a:alpha val="43137"/>
                    </a:srgbClr>
                  </a:outerShdw>
                </a:effectLst>
                <a:latin typeface="+mn-lt"/>
              </a:rPr>
              <a:t> Vigilant Sharing</a:t>
            </a:r>
          </a:p>
        </p:txBody>
      </p:sp>
      <p:pic>
        <p:nvPicPr>
          <p:cNvPr id="6" name="Picture 5">
            <a:extLst>
              <a:ext uri="{FF2B5EF4-FFF2-40B4-BE49-F238E27FC236}">
                <a16:creationId xmlns:a16="http://schemas.microsoft.com/office/drawing/2014/main" id="{6ED3EF6B-CCE6-4CDE-9286-5FD26F81E528}"/>
              </a:ext>
            </a:extLst>
          </p:cNvPr>
          <p:cNvPicPr>
            <a:picLocks noChangeAspect="1"/>
          </p:cNvPicPr>
          <p:nvPr/>
        </p:nvPicPr>
        <p:blipFill rotWithShape="1">
          <a:blip r:embed="rId2">
            <a:extLst>
              <a:ext uri="{28A0092B-C50C-407E-A947-70E740481C1C}">
                <a14:useLocalDpi xmlns:a14="http://schemas.microsoft.com/office/drawing/2010/main" val="0"/>
              </a:ext>
            </a:extLst>
          </a:blip>
          <a:srcRect l="3091" t="2863" r="3504" b="2638"/>
          <a:stretch/>
        </p:blipFill>
        <p:spPr>
          <a:xfrm>
            <a:off x="7103651" y="188640"/>
            <a:ext cx="5101272" cy="6480720"/>
          </a:xfrm>
          <a:prstGeom prst="rect">
            <a:avLst/>
          </a:prstGeom>
        </p:spPr>
      </p:pic>
      <p:pic>
        <p:nvPicPr>
          <p:cNvPr id="4" name="Picture 3">
            <a:extLst>
              <a:ext uri="{FF2B5EF4-FFF2-40B4-BE49-F238E27FC236}">
                <a16:creationId xmlns:a16="http://schemas.microsoft.com/office/drawing/2014/main" id="{9DC16A13-629C-4D9B-945F-B7F312BF5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793" y="-1"/>
            <a:ext cx="5588760" cy="3171621"/>
          </a:xfrm>
          <a:prstGeom prst="rect">
            <a:avLst/>
          </a:prstGeom>
        </p:spPr>
      </p:pic>
      <p:pic>
        <p:nvPicPr>
          <p:cNvPr id="10" name="Picture 9">
            <a:extLst>
              <a:ext uri="{FF2B5EF4-FFF2-40B4-BE49-F238E27FC236}">
                <a16:creationId xmlns:a16="http://schemas.microsoft.com/office/drawing/2014/main" id="{168B1499-63C1-447F-922E-A20BCAE24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489" y="3140968"/>
            <a:ext cx="5589064" cy="3717032"/>
          </a:xfrm>
          <a:prstGeom prst="rect">
            <a:avLst/>
          </a:prstGeom>
        </p:spPr>
      </p:pic>
    </p:spTree>
    <p:extLst>
      <p:ext uri="{BB962C8B-B14F-4D97-AF65-F5344CB8AC3E}">
        <p14:creationId xmlns:p14="http://schemas.microsoft.com/office/powerpoint/2010/main" val="177750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Effect transition="in" filter="fad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latin typeface="+mn-lt"/>
              </a:rPr>
              <a:t>(2)</a:t>
            </a:r>
            <a:r>
              <a:rPr lang="en-GB" sz="4000" b="1" dirty="0">
                <a:solidFill>
                  <a:srgbClr val="0070C0"/>
                </a:solidFill>
                <a:effectLst>
                  <a:outerShdw blurRad="38100" dist="38100" dir="2700000" algn="tl">
                    <a:srgbClr val="000000">
                      <a:alpha val="43137"/>
                    </a:srgbClr>
                  </a:outerShdw>
                </a:effectLst>
                <a:latin typeface="+mn-lt"/>
              </a:rPr>
              <a:t> Political Singularity: Suppressing the Alphas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550" y="3789040"/>
            <a:ext cx="3777303" cy="2520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02461" y="3789040"/>
            <a:ext cx="5364088" cy="252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123" y="332656"/>
            <a:ext cx="3860426" cy="2520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009" y="329302"/>
            <a:ext cx="4126564" cy="2520000"/>
          </a:xfrm>
          <a:prstGeom prst="rect">
            <a:avLst/>
          </a:prstGeom>
        </p:spPr>
      </p:pic>
      <p:sp>
        <p:nvSpPr>
          <p:cNvPr id="8" name="TextBox 7"/>
          <p:cNvSpPr txBox="1"/>
          <p:nvPr/>
        </p:nvSpPr>
        <p:spPr>
          <a:xfrm>
            <a:off x="6262125" y="2482076"/>
            <a:ext cx="1143999" cy="369332"/>
          </a:xfrm>
          <a:prstGeom prst="rect">
            <a:avLst/>
          </a:prstGeom>
          <a:noFill/>
        </p:spPr>
        <p:txBody>
          <a:bodyPr wrap="square" rtlCol="0">
            <a:spAutoFit/>
          </a:bodyPr>
          <a:lstStyle/>
          <a:p>
            <a:pPr algn="ctr"/>
            <a:r>
              <a:rPr lang="en-GB" b="1" dirty="0">
                <a:effectLst>
                  <a:outerShdw blurRad="38100" dist="38100" dir="2700000" algn="tl">
                    <a:srgbClr val="000000">
                      <a:alpha val="43137"/>
                    </a:srgbClr>
                  </a:outerShdw>
                </a:effectLst>
              </a:rPr>
              <a:t>Alliance</a:t>
            </a:r>
          </a:p>
        </p:txBody>
      </p:sp>
      <p:sp>
        <p:nvSpPr>
          <p:cNvPr id="9" name="TextBox 8"/>
          <p:cNvSpPr txBox="1"/>
          <p:nvPr/>
        </p:nvSpPr>
        <p:spPr>
          <a:xfrm>
            <a:off x="5068841" y="3419708"/>
            <a:ext cx="1655807" cy="369332"/>
          </a:xfrm>
          <a:prstGeom prst="rect">
            <a:avLst/>
          </a:prstGeom>
          <a:noFill/>
        </p:spPr>
        <p:txBody>
          <a:bodyPr wrap="square" rtlCol="0">
            <a:spAutoFit/>
          </a:bodyPr>
          <a:lstStyle/>
          <a:p>
            <a:pPr algn="ctr"/>
            <a:r>
              <a:rPr lang="en-GB" b="1" dirty="0">
                <a:effectLst>
                  <a:outerShdw blurRad="38100" dist="38100" dir="2700000" algn="tl">
                    <a:srgbClr val="000000">
                      <a:alpha val="43137"/>
                    </a:srgbClr>
                  </a:outerShdw>
                </a:effectLst>
              </a:rPr>
              <a:t>Conflict</a:t>
            </a:r>
          </a:p>
        </p:txBody>
      </p:sp>
    </p:spTree>
    <p:extLst>
      <p:ext uri="{BB962C8B-B14F-4D97-AF65-F5344CB8AC3E}">
        <p14:creationId xmlns:p14="http://schemas.microsoft.com/office/powerpoint/2010/main" val="4131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3000"/>
                            </p:stCondLst>
                            <p:childTnLst>
                              <p:par>
                                <p:cTn id="21" presetID="53" presetClass="entr" presetSubtype="16"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latin typeface="+mn-lt"/>
              </a:rPr>
              <a:t>(2)</a:t>
            </a:r>
            <a:r>
              <a:rPr lang="en-GB" sz="4000" b="1" dirty="0">
                <a:solidFill>
                  <a:srgbClr val="0070C0"/>
                </a:solidFill>
                <a:effectLst>
                  <a:outerShdw blurRad="38100" dist="38100" dir="2700000" algn="tl">
                    <a:srgbClr val="000000">
                      <a:alpha val="43137"/>
                    </a:srgbClr>
                  </a:outerShdw>
                </a:effectLst>
                <a:latin typeface="+mn-lt"/>
              </a:rPr>
              <a:t> Reverse Dominance</a:t>
            </a:r>
          </a:p>
        </p:txBody>
      </p:sp>
      <p:pic>
        <p:nvPicPr>
          <p:cNvPr id="5" name="Picture 4">
            <a:extLst>
              <a:ext uri="{FF2B5EF4-FFF2-40B4-BE49-F238E27FC236}">
                <a16:creationId xmlns:a16="http://schemas.microsoft.com/office/drawing/2014/main" id="{8132A6A4-4F7C-44A1-A0A1-2AAE40868228}"/>
              </a:ext>
            </a:extLst>
          </p:cNvPr>
          <p:cNvPicPr>
            <a:picLocks noChangeAspect="1"/>
          </p:cNvPicPr>
          <p:nvPr/>
        </p:nvPicPr>
        <p:blipFill rotWithShape="1">
          <a:blip r:embed="rId2">
            <a:extLst>
              <a:ext uri="{28A0092B-C50C-407E-A947-70E740481C1C}">
                <a14:useLocalDpi xmlns:a14="http://schemas.microsoft.com/office/drawing/2010/main" val="0"/>
              </a:ext>
            </a:extLst>
          </a:blip>
          <a:srcRect l="8047" t="7906" r="6655" b="1982"/>
          <a:stretch/>
        </p:blipFill>
        <p:spPr>
          <a:xfrm>
            <a:off x="9017499" y="3429001"/>
            <a:ext cx="3174502" cy="3414086"/>
          </a:xfrm>
          <a:prstGeom prst="rect">
            <a:avLst/>
          </a:prstGeom>
        </p:spPr>
      </p:pic>
      <p:pic>
        <p:nvPicPr>
          <p:cNvPr id="4" name="Picture 3">
            <a:extLst>
              <a:ext uri="{FF2B5EF4-FFF2-40B4-BE49-F238E27FC236}">
                <a16:creationId xmlns:a16="http://schemas.microsoft.com/office/drawing/2014/main" id="{7386DB6E-2BD1-4506-80AE-A10B574AE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130" y="9000"/>
            <a:ext cx="3996870" cy="3420000"/>
          </a:xfrm>
          <a:prstGeom prst="rect">
            <a:avLst/>
          </a:prstGeom>
        </p:spPr>
      </p:pic>
      <p:sp>
        <p:nvSpPr>
          <p:cNvPr id="9" name="Callout: Right Arrow 8">
            <a:extLst>
              <a:ext uri="{FF2B5EF4-FFF2-40B4-BE49-F238E27FC236}">
                <a16:creationId xmlns:a16="http://schemas.microsoft.com/office/drawing/2014/main" id="{B6615FAD-A8E6-4C3F-BA70-2A0C9722B9B8}"/>
              </a:ext>
            </a:extLst>
          </p:cNvPr>
          <p:cNvSpPr/>
          <p:nvPr/>
        </p:nvSpPr>
        <p:spPr>
          <a:xfrm>
            <a:off x="6456040" y="1737306"/>
            <a:ext cx="1908373" cy="1008112"/>
          </a:xfrm>
          <a:prstGeom prst="rightArrowCallout">
            <a:avLst>
              <a:gd name="adj1" fmla="val 25000"/>
              <a:gd name="adj2" fmla="val 25000"/>
              <a:gd name="adj3" fmla="val 25000"/>
              <a:gd name="adj4" fmla="val 7755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Benevolence</a:t>
            </a:r>
          </a:p>
        </p:txBody>
      </p:sp>
      <p:pic>
        <p:nvPicPr>
          <p:cNvPr id="13" name="Picture 12">
            <a:extLst>
              <a:ext uri="{FF2B5EF4-FFF2-40B4-BE49-F238E27FC236}">
                <a16:creationId xmlns:a16="http://schemas.microsoft.com/office/drawing/2014/main" id="{630011FA-7D98-4F18-A378-8A93DB1EA5CE}"/>
              </a:ext>
            </a:extLst>
          </p:cNvPr>
          <p:cNvPicPr>
            <a:picLocks noChangeAspect="1"/>
          </p:cNvPicPr>
          <p:nvPr/>
        </p:nvPicPr>
        <p:blipFill rotWithShape="1">
          <a:blip r:embed="rId4">
            <a:extLst>
              <a:ext uri="{28A0092B-C50C-407E-A947-70E740481C1C}">
                <a14:useLocalDpi xmlns:a14="http://schemas.microsoft.com/office/drawing/2010/main" val="0"/>
              </a:ext>
            </a:extLst>
          </a:blip>
          <a:srcRect l="4182" t="5598" r="4184" b="4430"/>
          <a:stretch/>
        </p:blipFill>
        <p:spPr>
          <a:xfrm>
            <a:off x="1575361" y="0"/>
            <a:ext cx="3908571" cy="3420000"/>
          </a:xfrm>
          <a:prstGeom prst="rect">
            <a:avLst/>
          </a:prstGeom>
        </p:spPr>
      </p:pic>
      <p:sp>
        <p:nvSpPr>
          <p:cNvPr id="11" name="Callout: Left Arrow 10">
            <a:extLst>
              <a:ext uri="{FF2B5EF4-FFF2-40B4-BE49-F238E27FC236}">
                <a16:creationId xmlns:a16="http://schemas.microsoft.com/office/drawing/2014/main" id="{D3A08815-B87D-4834-908F-5B8FDCE81AB7}"/>
              </a:ext>
            </a:extLst>
          </p:cNvPr>
          <p:cNvSpPr/>
          <p:nvPr/>
        </p:nvSpPr>
        <p:spPr>
          <a:xfrm>
            <a:off x="5159897" y="236900"/>
            <a:ext cx="1728192" cy="1008112"/>
          </a:xfrm>
          <a:prstGeom prst="leftArrowCallout">
            <a:avLst>
              <a:gd name="adj1" fmla="val 25000"/>
              <a:gd name="adj2" fmla="val 25000"/>
              <a:gd name="adj3" fmla="val 25000"/>
              <a:gd name="adj4" fmla="val 7633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Altruism</a:t>
            </a:r>
          </a:p>
        </p:txBody>
      </p:sp>
      <p:pic>
        <p:nvPicPr>
          <p:cNvPr id="15" name="Picture 14">
            <a:extLst>
              <a:ext uri="{FF2B5EF4-FFF2-40B4-BE49-F238E27FC236}">
                <a16:creationId xmlns:a16="http://schemas.microsoft.com/office/drawing/2014/main" id="{A537A1CD-8467-4E06-A5FC-149E985F3C00}"/>
              </a:ext>
            </a:extLst>
          </p:cNvPr>
          <p:cNvPicPr>
            <a:picLocks noChangeAspect="1"/>
          </p:cNvPicPr>
          <p:nvPr/>
        </p:nvPicPr>
        <p:blipFill rotWithShape="1">
          <a:blip r:embed="rId5">
            <a:extLst>
              <a:ext uri="{28A0092B-C50C-407E-A947-70E740481C1C}">
                <a14:useLocalDpi xmlns:a14="http://schemas.microsoft.com/office/drawing/2010/main" val="0"/>
              </a:ext>
            </a:extLst>
          </a:blip>
          <a:srcRect l="1432" t="2758" r="1265" b="4536"/>
          <a:stretch/>
        </p:blipFill>
        <p:spPr>
          <a:xfrm>
            <a:off x="1454610" y="4357181"/>
            <a:ext cx="6590506" cy="2485905"/>
          </a:xfrm>
          <a:prstGeom prst="rect">
            <a:avLst/>
          </a:prstGeom>
        </p:spPr>
      </p:pic>
      <p:sp>
        <p:nvSpPr>
          <p:cNvPr id="10" name="Callout: Down Arrow 9">
            <a:extLst>
              <a:ext uri="{FF2B5EF4-FFF2-40B4-BE49-F238E27FC236}">
                <a16:creationId xmlns:a16="http://schemas.microsoft.com/office/drawing/2014/main" id="{1844EDE8-D68C-4EA3-B627-BAD72C48FA9F}"/>
              </a:ext>
            </a:extLst>
          </p:cNvPr>
          <p:cNvSpPr/>
          <p:nvPr/>
        </p:nvSpPr>
        <p:spPr>
          <a:xfrm>
            <a:off x="5619293" y="3384535"/>
            <a:ext cx="1548134" cy="1008112"/>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Generosity</a:t>
            </a:r>
          </a:p>
        </p:txBody>
      </p:sp>
      <p:sp>
        <p:nvSpPr>
          <p:cNvPr id="7" name="Callout: Right Arrow 6">
            <a:extLst>
              <a:ext uri="{FF2B5EF4-FFF2-40B4-BE49-F238E27FC236}">
                <a16:creationId xmlns:a16="http://schemas.microsoft.com/office/drawing/2014/main" id="{F8E814CA-7C9B-45F6-BF87-035363B1DE59}"/>
              </a:ext>
            </a:extLst>
          </p:cNvPr>
          <p:cNvSpPr/>
          <p:nvPr/>
        </p:nvSpPr>
        <p:spPr>
          <a:xfrm>
            <a:off x="8020710" y="4797152"/>
            <a:ext cx="1675689" cy="1008112"/>
          </a:xfrm>
          <a:prstGeom prst="rightArrowCallout">
            <a:avLst>
              <a:gd name="adj1" fmla="val 25000"/>
              <a:gd name="adj2" fmla="val 25000"/>
              <a:gd name="adj3" fmla="val 25000"/>
              <a:gd name="adj4" fmla="val 753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Reverse Dominance</a:t>
            </a:r>
          </a:p>
        </p:txBody>
      </p:sp>
    </p:spTree>
    <p:extLst>
      <p:ext uri="{BB962C8B-B14F-4D97-AF65-F5344CB8AC3E}">
        <p14:creationId xmlns:p14="http://schemas.microsoft.com/office/powerpoint/2010/main" val="221871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Effect transition="in" filter="fade">
                                      <p:cBhvr>
                                        <p:cTn id="9" dur="750"/>
                                        <p:tgtEl>
                                          <p:spTgt spid="15"/>
                                        </p:tgtEl>
                                      </p:cBhvr>
                                    </p:animEffect>
                                  </p:childTnLst>
                                </p:cTn>
                              </p:par>
                            </p:childTnLst>
                          </p:cTn>
                        </p:par>
                        <p:par>
                          <p:cTn id="10" fill="hold">
                            <p:stCondLst>
                              <p:cond delay="750"/>
                            </p:stCondLst>
                            <p:childTnLst>
                              <p:par>
                                <p:cTn id="11" presetID="2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750"/>
                                        <p:tgtEl>
                                          <p:spTgt spid="10"/>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750"/>
                                        <p:tgtEl>
                                          <p:spTgt spid="9"/>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750" fill="hold"/>
                                        <p:tgtEl>
                                          <p:spTgt spid="13"/>
                                        </p:tgtEl>
                                        <p:attrNameLst>
                                          <p:attrName>ppt_w</p:attrName>
                                        </p:attrNameLst>
                                      </p:cBhvr>
                                      <p:tavLst>
                                        <p:tav tm="0">
                                          <p:val>
                                            <p:fltVal val="0"/>
                                          </p:val>
                                        </p:tav>
                                        <p:tav tm="100000">
                                          <p:val>
                                            <p:strVal val="#ppt_w"/>
                                          </p:val>
                                        </p:tav>
                                      </p:tavLst>
                                    </p:anim>
                                    <p:anim calcmode="lin" valueType="num">
                                      <p:cBhvr>
                                        <p:cTn id="28" dur="750" fill="hold"/>
                                        <p:tgtEl>
                                          <p:spTgt spid="13"/>
                                        </p:tgtEl>
                                        <p:attrNameLst>
                                          <p:attrName>ppt_h</p:attrName>
                                        </p:attrNameLst>
                                      </p:cBhvr>
                                      <p:tavLst>
                                        <p:tav tm="0">
                                          <p:val>
                                            <p:fltVal val="0"/>
                                          </p:val>
                                        </p:tav>
                                        <p:tav tm="100000">
                                          <p:val>
                                            <p:strVal val="#ppt_h"/>
                                          </p:val>
                                        </p:tav>
                                      </p:tavLst>
                                    </p:anim>
                                    <p:animEffect transition="in" filter="fade">
                                      <p:cBhvr>
                                        <p:cTn id="29" dur="750"/>
                                        <p:tgtEl>
                                          <p:spTgt spid="13"/>
                                        </p:tgtEl>
                                      </p:cBhvr>
                                    </p:animEffect>
                                  </p:childTnLst>
                                </p:cTn>
                              </p:par>
                            </p:childTnLst>
                          </p:cTn>
                        </p:par>
                        <p:par>
                          <p:cTn id="30" fill="hold">
                            <p:stCondLst>
                              <p:cond delay="3750"/>
                            </p:stCondLst>
                            <p:childTnLst>
                              <p:par>
                                <p:cTn id="31" presetID="22" presetClass="entr" presetSubtype="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750"/>
                                        <p:tgtEl>
                                          <p:spTgt spid="11"/>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750" fill="hold"/>
                                        <p:tgtEl>
                                          <p:spTgt spid="5"/>
                                        </p:tgtEl>
                                        <p:attrNameLst>
                                          <p:attrName>ppt_w</p:attrName>
                                        </p:attrNameLst>
                                      </p:cBhvr>
                                      <p:tavLst>
                                        <p:tav tm="0">
                                          <p:val>
                                            <p:fltVal val="0"/>
                                          </p:val>
                                        </p:tav>
                                        <p:tav tm="100000">
                                          <p:val>
                                            <p:strVal val="#ppt_w"/>
                                          </p:val>
                                        </p:tav>
                                      </p:tavLst>
                                    </p:anim>
                                    <p:anim calcmode="lin" valueType="num">
                                      <p:cBhvr>
                                        <p:cTn id="38" dur="750" fill="hold"/>
                                        <p:tgtEl>
                                          <p:spTgt spid="5"/>
                                        </p:tgtEl>
                                        <p:attrNameLst>
                                          <p:attrName>ppt_h</p:attrName>
                                        </p:attrNameLst>
                                      </p:cBhvr>
                                      <p:tavLst>
                                        <p:tav tm="0">
                                          <p:val>
                                            <p:fltVal val="0"/>
                                          </p:val>
                                        </p:tav>
                                        <p:tav tm="100000">
                                          <p:val>
                                            <p:strVal val="#ppt_h"/>
                                          </p:val>
                                        </p:tav>
                                      </p:tavLst>
                                    </p:anim>
                                    <p:animEffect transition="in" filter="fade">
                                      <p:cBhvr>
                                        <p:cTn id="39" dur="750"/>
                                        <p:tgtEl>
                                          <p:spTgt spid="5"/>
                                        </p:tgtEl>
                                      </p:cBhvr>
                                    </p:animEffect>
                                  </p:childTnLst>
                                </p:cTn>
                              </p:par>
                            </p:childTnLst>
                          </p:cTn>
                        </p:par>
                        <p:par>
                          <p:cTn id="40" fill="hold">
                            <p:stCondLst>
                              <p:cond delay="525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8"/>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latin typeface="+mn-lt"/>
              </a:rPr>
              <a:t>(2)</a:t>
            </a:r>
            <a:r>
              <a:rPr lang="en-GB" sz="4000" b="1" dirty="0">
                <a:solidFill>
                  <a:srgbClr val="0070C0"/>
                </a:solidFill>
                <a:effectLst>
                  <a:outerShdw blurRad="38100" dist="38100" dir="2700000" algn="tl">
                    <a:srgbClr val="000000">
                      <a:alpha val="43137"/>
                    </a:srgbClr>
                  </a:outerShdw>
                </a:effectLst>
                <a:latin typeface="+mn-lt"/>
              </a:rPr>
              <a:t> Communicative</a:t>
            </a:r>
            <a:br>
              <a:rPr lang="en-GB" sz="4000" b="1" dirty="0">
                <a:solidFill>
                  <a:srgbClr val="0070C0"/>
                </a:solidFill>
                <a:effectLst>
                  <a:outerShdw blurRad="38100" dist="38100" dir="2700000" algn="tl">
                    <a:srgbClr val="000000">
                      <a:alpha val="43137"/>
                    </a:srgbClr>
                  </a:outerShdw>
                </a:effectLst>
                <a:latin typeface="+mn-lt"/>
              </a:rPr>
            </a:br>
            <a:r>
              <a:rPr lang="en-GB" sz="4000" b="1" dirty="0">
                <a:solidFill>
                  <a:srgbClr val="0070C0"/>
                </a:solidFill>
                <a:effectLst>
                  <a:outerShdw blurRad="38100" dist="38100" dir="2700000" algn="tl">
                    <a:srgbClr val="000000">
                      <a:alpha val="43137"/>
                    </a:srgbClr>
                  </a:outerShdw>
                </a:effectLst>
                <a:latin typeface="+mn-lt"/>
              </a:rPr>
              <a:t>Co-operation</a:t>
            </a:r>
          </a:p>
        </p:txBody>
      </p:sp>
      <p:pic>
        <p:nvPicPr>
          <p:cNvPr id="4" name="Picture 3">
            <a:extLst>
              <a:ext uri="{FF2B5EF4-FFF2-40B4-BE49-F238E27FC236}">
                <a16:creationId xmlns:a16="http://schemas.microsoft.com/office/drawing/2014/main" id="{82131D29-2CF9-4446-B501-1712B3E72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96" y="-5763"/>
            <a:ext cx="5354960" cy="3012165"/>
          </a:xfrm>
          <a:prstGeom prst="rect">
            <a:avLst/>
          </a:prstGeom>
        </p:spPr>
      </p:pic>
      <p:sp>
        <p:nvSpPr>
          <p:cNvPr id="5" name="TextBox 4">
            <a:extLst>
              <a:ext uri="{FF2B5EF4-FFF2-40B4-BE49-F238E27FC236}">
                <a16:creationId xmlns:a16="http://schemas.microsoft.com/office/drawing/2014/main" id="{65574B94-766F-4736-A563-47D205AA678C}"/>
              </a:ext>
            </a:extLst>
          </p:cNvPr>
          <p:cNvSpPr txBox="1"/>
          <p:nvPr/>
        </p:nvSpPr>
        <p:spPr>
          <a:xfrm>
            <a:off x="1559496" y="3000273"/>
            <a:ext cx="5354960" cy="369332"/>
          </a:xfrm>
          <a:prstGeom prst="rect">
            <a:avLst/>
          </a:prstGeom>
          <a:noFill/>
        </p:spPr>
        <p:txBody>
          <a:bodyPr wrap="square" rtlCol="0">
            <a:spAutoFit/>
          </a:bodyPr>
          <a:lstStyle/>
          <a:p>
            <a:pPr algn="ctr"/>
            <a:r>
              <a:rPr lang="en-GB" dirty="0"/>
              <a:t>Co-operative does not mean Uncompetitive</a:t>
            </a:r>
          </a:p>
        </p:txBody>
      </p:sp>
      <p:pic>
        <p:nvPicPr>
          <p:cNvPr id="7" name="Picture 6">
            <a:extLst>
              <a:ext uri="{FF2B5EF4-FFF2-40B4-BE49-F238E27FC236}">
                <a16:creationId xmlns:a16="http://schemas.microsoft.com/office/drawing/2014/main" id="{3F151038-D066-4FC9-B444-33C06F9745D6}"/>
              </a:ext>
            </a:extLst>
          </p:cNvPr>
          <p:cNvPicPr>
            <a:picLocks noChangeAspect="1"/>
          </p:cNvPicPr>
          <p:nvPr/>
        </p:nvPicPr>
        <p:blipFill rotWithShape="1">
          <a:blip r:embed="rId3">
            <a:extLst>
              <a:ext uri="{28A0092B-C50C-407E-A947-70E740481C1C}">
                <a14:useLocalDpi xmlns:a14="http://schemas.microsoft.com/office/drawing/2010/main" val="0"/>
              </a:ext>
            </a:extLst>
          </a:blip>
          <a:srcRect l="1610" t="10419" r="1030" b="8279"/>
          <a:stretch/>
        </p:blipFill>
        <p:spPr>
          <a:xfrm>
            <a:off x="1919536" y="3415211"/>
            <a:ext cx="4462648" cy="3015168"/>
          </a:xfrm>
          <a:prstGeom prst="rect">
            <a:avLst/>
          </a:prstGeom>
        </p:spPr>
      </p:pic>
      <p:sp>
        <p:nvSpPr>
          <p:cNvPr id="8" name="TextBox 7">
            <a:extLst>
              <a:ext uri="{FF2B5EF4-FFF2-40B4-BE49-F238E27FC236}">
                <a16:creationId xmlns:a16="http://schemas.microsoft.com/office/drawing/2014/main" id="{DE7F7DAA-F5F7-48B4-9AAC-50DD7E5B5060}"/>
              </a:ext>
            </a:extLst>
          </p:cNvPr>
          <p:cNvSpPr txBox="1"/>
          <p:nvPr/>
        </p:nvSpPr>
        <p:spPr>
          <a:xfrm>
            <a:off x="1847528" y="6418121"/>
            <a:ext cx="4606664" cy="369332"/>
          </a:xfrm>
          <a:prstGeom prst="rect">
            <a:avLst/>
          </a:prstGeom>
          <a:noFill/>
        </p:spPr>
        <p:txBody>
          <a:bodyPr wrap="square" rtlCol="0">
            <a:spAutoFit/>
          </a:bodyPr>
          <a:lstStyle/>
          <a:p>
            <a:pPr algn="ctr"/>
            <a:r>
              <a:rPr lang="en-GB" dirty="0"/>
              <a:t>Communicative does not mean Conversational</a:t>
            </a:r>
          </a:p>
        </p:txBody>
      </p:sp>
      <p:pic>
        <p:nvPicPr>
          <p:cNvPr id="12" name="Picture 11">
            <a:extLst>
              <a:ext uri="{FF2B5EF4-FFF2-40B4-BE49-F238E27FC236}">
                <a16:creationId xmlns:a16="http://schemas.microsoft.com/office/drawing/2014/main" id="{E837F865-D77E-412C-84E3-6BEBF8E1A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6200" y="-405"/>
            <a:ext cx="1996815" cy="3000678"/>
          </a:xfrm>
          <a:prstGeom prst="rect">
            <a:avLst/>
          </a:prstGeom>
        </p:spPr>
      </p:pic>
      <p:sp>
        <p:nvSpPr>
          <p:cNvPr id="13" name="TextBox 12">
            <a:extLst>
              <a:ext uri="{FF2B5EF4-FFF2-40B4-BE49-F238E27FC236}">
                <a16:creationId xmlns:a16="http://schemas.microsoft.com/office/drawing/2014/main" id="{E6C2859F-2660-4DA7-AFF5-364D152946F6}"/>
              </a:ext>
            </a:extLst>
          </p:cNvPr>
          <p:cNvSpPr txBox="1"/>
          <p:nvPr/>
        </p:nvSpPr>
        <p:spPr>
          <a:xfrm>
            <a:off x="9893015" y="1038269"/>
            <a:ext cx="1675593" cy="923330"/>
          </a:xfrm>
          <a:prstGeom prst="rect">
            <a:avLst/>
          </a:prstGeom>
          <a:noFill/>
        </p:spPr>
        <p:txBody>
          <a:bodyPr wrap="square" rtlCol="0">
            <a:spAutoFit/>
          </a:bodyPr>
          <a:lstStyle/>
          <a:p>
            <a:r>
              <a:rPr lang="en-GB" dirty="0"/>
              <a:t>Communicating Co-operation can be costly</a:t>
            </a:r>
          </a:p>
        </p:txBody>
      </p:sp>
      <p:pic>
        <p:nvPicPr>
          <p:cNvPr id="15" name="Picture 14">
            <a:extLst>
              <a:ext uri="{FF2B5EF4-FFF2-40B4-BE49-F238E27FC236}">
                <a16:creationId xmlns:a16="http://schemas.microsoft.com/office/drawing/2014/main" id="{0C1BF8F6-0356-4A23-8E1E-8D609C59A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056" y="3415211"/>
            <a:ext cx="5354960" cy="2472645"/>
          </a:xfrm>
          <a:prstGeom prst="rect">
            <a:avLst/>
          </a:prstGeom>
        </p:spPr>
      </p:pic>
      <p:sp>
        <p:nvSpPr>
          <p:cNvPr id="16" name="TextBox 15">
            <a:extLst>
              <a:ext uri="{FF2B5EF4-FFF2-40B4-BE49-F238E27FC236}">
                <a16:creationId xmlns:a16="http://schemas.microsoft.com/office/drawing/2014/main" id="{CDB7F644-9C7B-41F5-A37D-1772567EF217}"/>
              </a:ext>
            </a:extLst>
          </p:cNvPr>
          <p:cNvSpPr txBox="1"/>
          <p:nvPr/>
        </p:nvSpPr>
        <p:spPr>
          <a:xfrm>
            <a:off x="6600056" y="5887856"/>
            <a:ext cx="5354960" cy="646331"/>
          </a:xfrm>
          <a:prstGeom prst="rect">
            <a:avLst/>
          </a:prstGeom>
          <a:noFill/>
        </p:spPr>
        <p:txBody>
          <a:bodyPr wrap="square" rtlCol="0">
            <a:spAutoFit/>
          </a:bodyPr>
          <a:lstStyle/>
          <a:p>
            <a:pPr algn="ctr"/>
            <a:r>
              <a:rPr lang="en-GB" dirty="0"/>
              <a:t>Communicative Co-operation </a:t>
            </a:r>
            <a:r>
              <a:rPr lang="en-GB"/>
              <a:t>does not </a:t>
            </a:r>
            <a:r>
              <a:rPr lang="en-GB" dirty="0"/>
              <a:t>preclude ownership and possession</a:t>
            </a:r>
          </a:p>
        </p:txBody>
      </p:sp>
    </p:spTree>
    <p:extLst>
      <p:ext uri="{BB962C8B-B14F-4D97-AF65-F5344CB8AC3E}">
        <p14:creationId xmlns:p14="http://schemas.microsoft.com/office/powerpoint/2010/main" val="330599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750"/>
                                        <p:tgtEl>
                                          <p:spTgt spid="5"/>
                                        </p:tgtEl>
                                      </p:cBhvr>
                                    </p:animEffect>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750" fill="hold"/>
                                        <p:tgtEl>
                                          <p:spTgt spid="7"/>
                                        </p:tgtEl>
                                        <p:attrNameLst>
                                          <p:attrName>ppt_w</p:attrName>
                                        </p:attrNameLst>
                                      </p:cBhvr>
                                      <p:tavLst>
                                        <p:tav tm="0">
                                          <p:val>
                                            <p:fltVal val="0"/>
                                          </p:val>
                                        </p:tav>
                                        <p:tav tm="100000">
                                          <p:val>
                                            <p:strVal val="#ppt_w"/>
                                          </p:val>
                                        </p:tav>
                                      </p:tavLst>
                                    </p:anim>
                                    <p:anim calcmode="lin" valueType="num">
                                      <p:cBhvr>
                                        <p:cTn id="17" dur="750" fill="hold"/>
                                        <p:tgtEl>
                                          <p:spTgt spid="7"/>
                                        </p:tgtEl>
                                        <p:attrNameLst>
                                          <p:attrName>ppt_h</p:attrName>
                                        </p:attrNameLst>
                                      </p:cBhvr>
                                      <p:tavLst>
                                        <p:tav tm="0">
                                          <p:val>
                                            <p:fltVal val="0"/>
                                          </p:val>
                                        </p:tav>
                                        <p:tav tm="100000">
                                          <p:val>
                                            <p:strVal val="#ppt_h"/>
                                          </p:val>
                                        </p:tav>
                                      </p:tavLst>
                                    </p:anim>
                                    <p:animEffect transition="in" filter="fade">
                                      <p:cBhvr>
                                        <p:cTn id="18" dur="75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750"/>
                                        <p:tgtEl>
                                          <p:spTgt spid="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750" fill="hold"/>
                                        <p:tgtEl>
                                          <p:spTgt spid="12"/>
                                        </p:tgtEl>
                                        <p:attrNameLst>
                                          <p:attrName>ppt_w</p:attrName>
                                        </p:attrNameLst>
                                      </p:cBhvr>
                                      <p:tavLst>
                                        <p:tav tm="0">
                                          <p:val>
                                            <p:fltVal val="0"/>
                                          </p:val>
                                        </p:tav>
                                        <p:tav tm="100000">
                                          <p:val>
                                            <p:strVal val="#ppt_w"/>
                                          </p:val>
                                        </p:tav>
                                      </p:tavLst>
                                    </p:anim>
                                    <p:anim calcmode="lin" valueType="num">
                                      <p:cBhvr>
                                        <p:cTn id="26" dur="750" fill="hold"/>
                                        <p:tgtEl>
                                          <p:spTgt spid="12"/>
                                        </p:tgtEl>
                                        <p:attrNameLst>
                                          <p:attrName>ppt_h</p:attrName>
                                        </p:attrNameLst>
                                      </p:cBhvr>
                                      <p:tavLst>
                                        <p:tav tm="0">
                                          <p:val>
                                            <p:fltVal val="0"/>
                                          </p:val>
                                        </p:tav>
                                        <p:tav tm="100000">
                                          <p:val>
                                            <p:strVal val="#ppt_h"/>
                                          </p:val>
                                        </p:tav>
                                      </p:tavLst>
                                    </p:anim>
                                    <p:animEffect transition="in" filter="fade">
                                      <p:cBhvr>
                                        <p:cTn id="27" dur="750"/>
                                        <p:tgtEl>
                                          <p:spTgt spid="1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750"/>
                                        <p:tgtEl>
                                          <p:spTgt spid="13"/>
                                        </p:tgtEl>
                                      </p:cBhvr>
                                    </p:animEffect>
                                  </p:childTnLst>
                                </p:cTn>
                              </p:par>
                            </p:childTnLst>
                          </p:cTn>
                        </p:par>
                        <p:par>
                          <p:cTn id="31" fill="hold">
                            <p:stCondLst>
                              <p:cond delay="2250"/>
                            </p:stCondLst>
                            <p:childTnLst>
                              <p:par>
                                <p:cTn id="32" presetID="53" presetClass="entr" presetSubtype="16"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750" fill="hold"/>
                                        <p:tgtEl>
                                          <p:spTgt spid="15"/>
                                        </p:tgtEl>
                                        <p:attrNameLst>
                                          <p:attrName>ppt_w</p:attrName>
                                        </p:attrNameLst>
                                      </p:cBhvr>
                                      <p:tavLst>
                                        <p:tav tm="0">
                                          <p:val>
                                            <p:fltVal val="0"/>
                                          </p:val>
                                        </p:tav>
                                        <p:tav tm="100000">
                                          <p:val>
                                            <p:strVal val="#ppt_w"/>
                                          </p:val>
                                        </p:tav>
                                      </p:tavLst>
                                    </p:anim>
                                    <p:anim calcmode="lin" valueType="num">
                                      <p:cBhvr>
                                        <p:cTn id="35" dur="750" fill="hold"/>
                                        <p:tgtEl>
                                          <p:spTgt spid="15"/>
                                        </p:tgtEl>
                                        <p:attrNameLst>
                                          <p:attrName>ppt_h</p:attrName>
                                        </p:attrNameLst>
                                      </p:cBhvr>
                                      <p:tavLst>
                                        <p:tav tm="0">
                                          <p:val>
                                            <p:fltVal val="0"/>
                                          </p:val>
                                        </p:tav>
                                        <p:tav tm="100000">
                                          <p:val>
                                            <p:strVal val="#ppt_h"/>
                                          </p:val>
                                        </p:tav>
                                      </p:tavLst>
                                    </p:anim>
                                    <p:animEffect transition="in" filter="fade">
                                      <p:cBhvr>
                                        <p:cTn id="36" dur="75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latin typeface="+mn-lt"/>
              </a:rPr>
              <a:t>(3)</a:t>
            </a:r>
            <a:r>
              <a:rPr lang="en-GB" sz="4000" b="1" dirty="0">
                <a:solidFill>
                  <a:srgbClr val="0070C0"/>
                </a:solidFill>
                <a:effectLst>
                  <a:outerShdw blurRad="38100" dist="38100" dir="2700000" algn="tl">
                    <a:srgbClr val="000000">
                      <a:alpha val="43137"/>
                    </a:srgbClr>
                  </a:outerShdw>
                </a:effectLst>
                <a:latin typeface="+mn-lt"/>
              </a:rPr>
              <a:t> Large Social Groups</a:t>
            </a:r>
          </a:p>
        </p:txBody>
      </p:sp>
      <p:pic>
        <p:nvPicPr>
          <p:cNvPr id="6" name="Picture 5">
            <a:extLst>
              <a:ext uri="{FF2B5EF4-FFF2-40B4-BE49-F238E27FC236}">
                <a16:creationId xmlns:a16="http://schemas.microsoft.com/office/drawing/2014/main" id="{37FCDF85-A95A-41B6-9A72-8FB068AB6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985" y="-17334"/>
            <a:ext cx="7587310" cy="5085184"/>
          </a:xfrm>
          <a:prstGeom prst="rect">
            <a:avLst/>
          </a:prstGeom>
          <a:ln>
            <a:solidFill>
              <a:srgbClr val="FF0000"/>
            </a:solidFill>
          </a:ln>
        </p:spPr>
      </p:pic>
      <p:pic>
        <p:nvPicPr>
          <p:cNvPr id="8" name="Picture 7">
            <a:extLst>
              <a:ext uri="{FF2B5EF4-FFF2-40B4-BE49-F238E27FC236}">
                <a16:creationId xmlns:a16="http://schemas.microsoft.com/office/drawing/2014/main" id="{2A1F1A35-D0C4-41A4-9696-2E91FD0AC1E6}"/>
              </a:ext>
            </a:extLst>
          </p:cNvPr>
          <p:cNvPicPr>
            <a:picLocks noChangeAspect="1"/>
          </p:cNvPicPr>
          <p:nvPr/>
        </p:nvPicPr>
        <p:blipFill rotWithShape="1">
          <a:blip r:embed="rId3">
            <a:extLst>
              <a:ext uri="{28A0092B-C50C-407E-A947-70E740481C1C}">
                <a14:useLocalDpi xmlns:a14="http://schemas.microsoft.com/office/drawing/2010/main" val="0"/>
              </a:ext>
            </a:extLst>
          </a:blip>
          <a:srcRect l="13719" r="12770"/>
          <a:stretch/>
        </p:blipFill>
        <p:spPr>
          <a:xfrm>
            <a:off x="1487488" y="3140968"/>
            <a:ext cx="4865933" cy="3717032"/>
          </a:xfrm>
          <a:prstGeom prst="rect">
            <a:avLst/>
          </a:prstGeom>
          <a:ln>
            <a:solidFill>
              <a:srgbClr val="FF0000"/>
            </a:solidFill>
          </a:ln>
        </p:spPr>
      </p:pic>
      <p:pic>
        <p:nvPicPr>
          <p:cNvPr id="9" name="Picture 8">
            <a:extLst>
              <a:ext uri="{FF2B5EF4-FFF2-40B4-BE49-F238E27FC236}">
                <a16:creationId xmlns:a16="http://schemas.microsoft.com/office/drawing/2014/main" id="{72B66975-6AAB-490C-9702-7ACFD613A6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55"/>
          <a:stretch/>
        </p:blipFill>
        <p:spPr>
          <a:xfrm>
            <a:off x="1487488" y="-20757"/>
            <a:ext cx="3132000" cy="3161725"/>
          </a:xfrm>
          <a:prstGeom prst="rect">
            <a:avLst/>
          </a:prstGeom>
          <a:ln>
            <a:solidFill>
              <a:srgbClr val="FF0000"/>
            </a:solidFill>
          </a:ln>
        </p:spPr>
      </p:pic>
      <p:pic>
        <p:nvPicPr>
          <p:cNvPr id="11" name="Picture 10">
            <a:extLst>
              <a:ext uri="{FF2B5EF4-FFF2-40B4-BE49-F238E27FC236}">
                <a16:creationId xmlns:a16="http://schemas.microsoft.com/office/drawing/2014/main" id="{1479AA6E-B9C2-441A-A376-524A77C839D4}"/>
              </a:ext>
            </a:extLst>
          </p:cNvPr>
          <p:cNvPicPr>
            <a:picLocks noChangeAspect="1"/>
          </p:cNvPicPr>
          <p:nvPr/>
        </p:nvPicPr>
        <p:blipFill rotWithShape="1">
          <a:blip r:embed="rId5">
            <a:extLst>
              <a:ext uri="{28A0092B-C50C-407E-A947-70E740481C1C}">
                <a14:useLocalDpi xmlns:a14="http://schemas.microsoft.com/office/drawing/2010/main" val="0"/>
              </a:ext>
            </a:extLst>
          </a:blip>
          <a:srcRect t="5655" b="48099"/>
          <a:stretch/>
        </p:blipFill>
        <p:spPr>
          <a:xfrm>
            <a:off x="6353421" y="5071273"/>
            <a:ext cx="5836874" cy="1786727"/>
          </a:xfrm>
          <a:prstGeom prst="rect">
            <a:avLst/>
          </a:prstGeom>
          <a:ln>
            <a:solidFill>
              <a:srgbClr val="FF0000"/>
            </a:solidFill>
          </a:ln>
        </p:spPr>
      </p:pic>
      <p:sp>
        <p:nvSpPr>
          <p:cNvPr id="12" name="Rectangle 11">
            <a:extLst>
              <a:ext uri="{FF2B5EF4-FFF2-40B4-BE49-F238E27FC236}">
                <a16:creationId xmlns:a16="http://schemas.microsoft.com/office/drawing/2014/main" id="{872C44E9-72BF-4579-A74A-593ECC85F856}"/>
              </a:ext>
            </a:extLst>
          </p:cNvPr>
          <p:cNvSpPr/>
          <p:nvPr/>
        </p:nvSpPr>
        <p:spPr>
          <a:xfrm>
            <a:off x="1982456" y="2348880"/>
            <a:ext cx="2142064"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What actually happened  on Inauguration day, 2017</a:t>
            </a:r>
          </a:p>
        </p:txBody>
      </p:sp>
      <p:sp>
        <p:nvSpPr>
          <p:cNvPr id="13" name="Rectangle 12">
            <a:extLst>
              <a:ext uri="{FF2B5EF4-FFF2-40B4-BE49-F238E27FC236}">
                <a16:creationId xmlns:a16="http://schemas.microsoft.com/office/drawing/2014/main" id="{5D283E0A-0BE1-4864-8D17-E03011D4AD9E}"/>
              </a:ext>
            </a:extLst>
          </p:cNvPr>
          <p:cNvSpPr/>
          <p:nvPr/>
        </p:nvSpPr>
        <p:spPr>
          <a:xfrm>
            <a:off x="7388528" y="3717032"/>
            <a:ext cx="2016224"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How the Malevolent Satsuma remembers it happening</a:t>
            </a:r>
          </a:p>
        </p:txBody>
      </p:sp>
    </p:spTree>
    <p:extLst>
      <p:ext uri="{BB962C8B-B14F-4D97-AF65-F5344CB8AC3E}">
        <p14:creationId xmlns:p14="http://schemas.microsoft.com/office/powerpoint/2010/main" val="397459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par>
                          <p:cTn id="22" fill="hold">
                            <p:stCondLst>
                              <p:cond delay="3000"/>
                            </p:stCondLst>
                            <p:childTnLst>
                              <p:par>
                                <p:cTn id="23" presetID="35"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anim calcmode="lin" valueType="num">
                                      <p:cBhvr>
                                        <p:cTn id="26" dur="2000" fill="hold"/>
                                        <p:tgtEl>
                                          <p:spTgt spid="12"/>
                                        </p:tgtEl>
                                        <p:attrNameLst>
                                          <p:attrName>style.rotation</p:attrName>
                                        </p:attrNameLst>
                                      </p:cBhvr>
                                      <p:tavLst>
                                        <p:tav tm="0">
                                          <p:val>
                                            <p:fltVal val="720"/>
                                          </p:val>
                                        </p:tav>
                                        <p:tav tm="100000">
                                          <p:val>
                                            <p:fltVal val="0"/>
                                          </p:val>
                                        </p:tav>
                                      </p:tavLst>
                                    </p:anim>
                                    <p:anim calcmode="lin" valueType="num">
                                      <p:cBhvr>
                                        <p:cTn id="27" dur="2000" fill="hold"/>
                                        <p:tgtEl>
                                          <p:spTgt spid="12"/>
                                        </p:tgtEl>
                                        <p:attrNameLst>
                                          <p:attrName>ppt_h</p:attrName>
                                        </p:attrNameLst>
                                      </p:cBhvr>
                                      <p:tavLst>
                                        <p:tav tm="0">
                                          <p:val>
                                            <p:fltVal val="0"/>
                                          </p:val>
                                        </p:tav>
                                        <p:tav tm="100000">
                                          <p:val>
                                            <p:strVal val="#ppt_h"/>
                                          </p:val>
                                        </p:tav>
                                      </p:tavLst>
                                    </p:anim>
                                    <p:anim calcmode="lin" valueType="num">
                                      <p:cBhvr>
                                        <p:cTn id="28" dur="2000" fill="hold"/>
                                        <p:tgtEl>
                                          <p:spTgt spid="12"/>
                                        </p:tgtEl>
                                        <p:attrNameLst>
                                          <p:attrName>ppt_w</p:attrName>
                                        </p:attrNameLst>
                                      </p:cBhvr>
                                      <p:tavLst>
                                        <p:tav tm="0">
                                          <p:val>
                                            <p:fltVal val="0"/>
                                          </p:val>
                                        </p:tav>
                                        <p:tav tm="100000">
                                          <p:val>
                                            <p:strVal val="#ppt_w"/>
                                          </p:val>
                                        </p:tav>
                                      </p:tavLst>
                                    </p:anim>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par>
                          <p:cTn id="35" fill="hold">
                            <p:stCondLst>
                              <p:cond delay="6000"/>
                            </p:stCondLst>
                            <p:childTnLst>
                              <p:par>
                                <p:cTn id="36" presetID="35"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anim calcmode="lin" valueType="num">
                                      <p:cBhvr>
                                        <p:cTn id="39" dur="2000" fill="hold"/>
                                        <p:tgtEl>
                                          <p:spTgt spid="13"/>
                                        </p:tgtEl>
                                        <p:attrNameLst>
                                          <p:attrName>style.rotation</p:attrName>
                                        </p:attrNameLst>
                                      </p:cBhvr>
                                      <p:tavLst>
                                        <p:tav tm="0">
                                          <p:val>
                                            <p:fltVal val="720"/>
                                          </p:val>
                                        </p:tav>
                                        <p:tav tm="100000">
                                          <p:val>
                                            <p:fltVal val="0"/>
                                          </p:val>
                                        </p:tav>
                                      </p:tavLst>
                                    </p:anim>
                                    <p:anim calcmode="lin" valueType="num">
                                      <p:cBhvr>
                                        <p:cTn id="40" dur="2000" fill="hold"/>
                                        <p:tgtEl>
                                          <p:spTgt spid="13"/>
                                        </p:tgtEl>
                                        <p:attrNameLst>
                                          <p:attrName>ppt_h</p:attrName>
                                        </p:attrNameLst>
                                      </p:cBhvr>
                                      <p:tavLst>
                                        <p:tav tm="0">
                                          <p:val>
                                            <p:fltVal val="0"/>
                                          </p:val>
                                        </p:tav>
                                        <p:tav tm="100000">
                                          <p:val>
                                            <p:strVal val="#ppt_h"/>
                                          </p:val>
                                        </p:tav>
                                      </p:tavLst>
                                    </p:anim>
                                    <p:anim calcmode="lin" valueType="num">
                                      <p:cBhvr>
                                        <p:cTn id="41"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40000" cy="6858000"/>
          </a:xfrm>
          <a:ln w="38100">
            <a:solidFill>
              <a:srgbClr val="00B0F0"/>
            </a:solidFill>
            <a:prstDash val="sysDash"/>
          </a:ln>
        </p:spPr>
        <p:txBody>
          <a:bodyPr vert="vert270">
            <a:normAutofit/>
          </a:bodyPr>
          <a:lstStyle/>
          <a:p>
            <a:r>
              <a:rPr lang="en-GB" sz="4000" b="1" dirty="0">
                <a:solidFill>
                  <a:srgbClr val="FF0000"/>
                </a:solidFill>
                <a:effectLst>
                  <a:outerShdw blurRad="38100" dist="38100" dir="2700000" algn="tl">
                    <a:srgbClr val="000000">
                      <a:alpha val="43137"/>
                    </a:srgbClr>
                  </a:outerShdw>
                </a:effectLst>
                <a:latin typeface="+mn-lt"/>
              </a:rPr>
              <a:t>(3)</a:t>
            </a:r>
            <a:r>
              <a:rPr lang="en-GB" sz="4000" b="1" dirty="0">
                <a:solidFill>
                  <a:srgbClr val="0070C0"/>
                </a:solidFill>
                <a:effectLst>
                  <a:outerShdw blurRad="38100" dist="38100" dir="2700000" algn="tl">
                    <a:srgbClr val="000000">
                      <a:alpha val="43137"/>
                    </a:srgbClr>
                  </a:outerShdw>
                </a:effectLst>
                <a:latin typeface="+mn-lt"/>
              </a:rPr>
              <a:t> Increased Encephalisation</a:t>
            </a:r>
          </a:p>
        </p:txBody>
      </p:sp>
      <p:pic>
        <p:nvPicPr>
          <p:cNvPr id="10" name="Picture 9">
            <a:extLst>
              <a:ext uri="{FF2B5EF4-FFF2-40B4-BE49-F238E27FC236}">
                <a16:creationId xmlns:a16="http://schemas.microsoft.com/office/drawing/2014/main" id="{68BFD1C9-F0BA-4A5E-A20D-8C593A4F0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88" y="1"/>
            <a:ext cx="5400000" cy="4374000"/>
          </a:xfrm>
          <a:prstGeom prst="rect">
            <a:avLst/>
          </a:prstGeom>
        </p:spPr>
      </p:pic>
      <p:pic>
        <p:nvPicPr>
          <p:cNvPr id="18" name="Picture 17">
            <a:extLst>
              <a:ext uri="{FF2B5EF4-FFF2-40B4-BE49-F238E27FC236}">
                <a16:creationId xmlns:a16="http://schemas.microsoft.com/office/drawing/2014/main" id="{91A06552-7FD6-409D-9FEE-91AF3CBA5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488" y="1196995"/>
            <a:ext cx="5300660" cy="5664431"/>
          </a:xfrm>
          <a:prstGeom prst="rect">
            <a:avLst/>
          </a:prstGeom>
        </p:spPr>
      </p:pic>
      <p:sp>
        <p:nvSpPr>
          <p:cNvPr id="19" name="TextBox 18">
            <a:extLst>
              <a:ext uri="{FF2B5EF4-FFF2-40B4-BE49-F238E27FC236}">
                <a16:creationId xmlns:a16="http://schemas.microsoft.com/office/drawing/2014/main" id="{F21D25B1-2C70-47EC-9117-4A81C76E7462}"/>
              </a:ext>
            </a:extLst>
          </p:cNvPr>
          <p:cNvSpPr txBox="1"/>
          <p:nvPr/>
        </p:nvSpPr>
        <p:spPr>
          <a:xfrm>
            <a:off x="2027248" y="4373965"/>
            <a:ext cx="4320480" cy="1754326"/>
          </a:xfrm>
          <a:prstGeom prst="rect">
            <a:avLst/>
          </a:prstGeom>
          <a:noFill/>
        </p:spPr>
        <p:txBody>
          <a:bodyPr wrap="square" rtlCol="0">
            <a:spAutoFit/>
          </a:bodyPr>
          <a:lstStyle/>
          <a:p>
            <a:pPr algn="ctr"/>
            <a:r>
              <a:rPr lang="en-GB" dirty="0"/>
              <a:t>The </a:t>
            </a:r>
            <a:r>
              <a:rPr lang="en-GB" b="1" dirty="0">
                <a:solidFill>
                  <a:srgbClr val="0070C0"/>
                </a:solidFill>
              </a:rPr>
              <a:t>size of the brain</a:t>
            </a:r>
            <a:r>
              <a:rPr lang="en-GB" dirty="0"/>
              <a:t> by itself tells us nothing – big animals have big brains whether dumb or clever.</a:t>
            </a:r>
          </a:p>
          <a:p>
            <a:pPr algn="ctr"/>
            <a:endParaRPr lang="en-GB" dirty="0"/>
          </a:p>
          <a:p>
            <a:pPr algn="ctr"/>
            <a:r>
              <a:rPr lang="en-GB" dirty="0"/>
              <a:t>The </a:t>
            </a:r>
            <a:r>
              <a:rPr lang="en-GB" b="1" dirty="0">
                <a:solidFill>
                  <a:srgbClr val="0070C0"/>
                </a:solidFill>
              </a:rPr>
              <a:t>diet</a:t>
            </a:r>
            <a:r>
              <a:rPr lang="en-GB" dirty="0"/>
              <a:t> helps us to understand how larger brains could develop in a species.</a:t>
            </a:r>
          </a:p>
        </p:txBody>
      </p:sp>
      <p:sp>
        <p:nvSpPr>
          <p:cNvPr id="20" name="TextBox 19">
            <a:extLst>
              <a:ext uri="{FF2B5EF4-FFF2-40B4-BE49-F238E27FC236}">
                <a16:creationId xmlns:a16="http://schemas.microsoft.com/office/drawing/2014/main" id="{26A5834B-D5E8-4FF6-B6AA-EC9E047E2561}"/>
              </a:ext>
            </a:extLst>
          </p:cNvPr>
          <p:cNvSpPr txBox="1"/>
          <p:nvPr/>
        </p:nvSpPr>
        <p:spPr>
          <a:xfrm>
            <a:off x="7269566" y="273665"/>
            <a:ext cx="4536504" cy="923330"/>
          </a:xfrm>
          <a:prstGeom prst="rect">
            <a:avLst/>
          </a:prstGeom>
          <a:noFill/>
        </p:spPr>
        <p:txBody>
          <a:bodyPr wrap="square" rtlCol="0">
            <a:spAutoFit/>
          </a:bodyPr>
          <a:lstStyle/>
          <a:p>
            <a:pPr algn="ctr"/>
            <a:r>
              <a:rPr lang="en-GB" dirty="0"/>
              <a:t>The </a:t>
            </a:r>
            <a:r>
              <a:rPr lang="en-GB" b="1" dirty="0">
                <a:solidFill>
                  <a:srgbClr val="0070C0"/>
                </a:solidFill>
              </a:rPr>
              <a:t>EQ (Encephalization Quotient) </a:t>
            </a:r>
            <a:r>
              <a:rPr lang="en-GB" dirty="0"/>
              <a:t>is an attempt to explain intelligence by the relative brain and body sizes. </a:t>
            </a:r>
          </a:p>
        </p:txBody>
      </p:sp>
    </p:spTree>
    <p:extLst>
      <p:ext uri="{BB962C8B-B14F-4D97-AF65-F5344CB8AC3E}">
        <p14:creationId xmlns:p14="http://schemas.microsoft.com/office/powerpoint/2010/main" val="406859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1000"/>
                                        <p:tgtEl>
                                          <p:spTgt spid="1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1000" fill="hold"/>
                                        <p:tgtEl>
                                          <p:spTgt spid="18"/>
                                        </p:tgtEl>
                                        <p:attrNameLst>
                                          <p:attrName>ppt_w</p:attrName>
                                        </p:attrNameLst>
                                      </p:cBhvr>
                                      <p:tavLst>
                                        <p:tav tm="0">
                                          <p:val>
                                            <p:fltVal val="0"/>
                                          </p:val>
                                        </p:tav>
                                        <p:tav tm="100000">
                                          <p:val>
                                            <p:strVal val="#ppt_w"/>
                                          </p:val>
                                        </p:tav>
                                      </p:tavLst>
                                    </p:anim>
                                    <p:anim calcmode="lin" valueType="num">
                                      <p:cBhvr>
                                        <p:cTn id="17" dur="1000" fill="hold"/>
                                        <p:tgtEl>
                                          <p:spTgt spid="18"/>
                                        </p:tgtEl>
                                        <p:attrNameLst>
                                          <p:attrName>ppt_h</p:attrName>
                                        </p:attrNameLst>
                                      </p:cBhvr>
                                      <p:tavLst>
                                        <p:tav tm="0">
                                          <p:val>
                                            <p:fltVal val="0"/>
                                          </p:val>
                                        </p:tav>
                                        <p:tav tm="100000">
                                          <p:val>
                                            <p:strVal val="#ppt_h"/>
                                          </p:val>
                                        </p:tav>
                                      </p:tavLst>
                                    </p:anim>
                                    <p:animEffect transition="in" filter="fade">
                                      <p:cBhvr>
                                        <p:cTn id="18" dur="1000"/>
                                        <p:tgtEl>
                                          <p:spTgt spid="1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4175</TotalTime>
  <Words>554</Words>
  <Application>Microsoft Office PowerPoint</Application>
  <PresentationFormat>Widescreen</PresentationFormat>
  <Paragraphs>50</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6SSEL045 – Language Origins Lecture 8 Co-operation and Sharing</vt:lpstr>
      <vt:lpstr>From Australopithecus to Ostensive-Inferential Comms</vt:lpstr>
      <vt:lpstr>(1) Complex Sound, Phonology &amp; Deceptive Mimicry</vt:lpstr>
      <vt:lpstr>(2) Vigilant Sharing</vt:lpstr>
      <vt:lpstr>(2) Political Singularity: Suppressing the Alphas</vt:lpstr>
      <vt:lpstr>(2) Reverse Dominance</vt:lpstr>
      <vt:lpstr>(2) Communicative Co-operation</vt:lpstr>
      <vt:lpstr>(3) Large Social Groups</vt:lpstr>
      <vt:lpstr>(3) Increased Encephalisation</vt:lpstr>
      <vt:lpstr>(3) Joint Attention &amp; Deixis</vt:lpstr>
      <vt:lpstr>(3) Teaching and Learning of Skills</vt:lpstr>
      <vt:lpstr>(4) Joint Ventures &amp; Planning</vt:lpstr>
      <vt:lpstr>(4) Red Queens &amp; Ratchets</vt:lpstr>
      <vt:lpstr>And finally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Psycholinguistics and the -isms</dc:title>
  <dc:creator>Martin Edwardes</dc:creator>
  <cp:lastModifiedBy>Martin Edwardes</cp:lastModifiedBy>
  <cp:revision>161</cp:revision>
  <dcterms:created xsi:type="dcterms:W3CDTF">2013-07-15T11:34:14Z</dcterms:created>
  <dcterms:modified xsi:type="dcterms:W3CDTF">2020-03-16T19:02:51Z</dcterms:modified>
</cp:coreProperties>
</file>