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99CC"/>
    <a:srgbClr val="FF7C80"/>
    <a:srgbClr val="FF5050"/>
    <a:srgbClr val="CC0000"/>
    <a:srgbClr val="CCFF66"/>
    <a:srgbClr val="99FF99"/>
    <a:srgbClr val="66FF66"/>
    <a:srgbClr val="008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p:cViewPr varScale="1">
        <p:scale>
          <a:sx n="104" d="100"/>
          <a:sy n="104" d="100"/>
        </p:scale>
        <p:origin x="894" y="10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C30BA-1AD0-4239-AF01-0244D710D41D}" type="datetimeFigureOut">
              <a:rPr lang="en-GB" smtClean="0"/>
              <a:t>19/03/2019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71A90-C057-4E4E-A3BC-C446739D087F}" type="slidenum">
              <a:rPr lang="en-GB" smtClean="0"/>
              <a:t>‹#›</a:t>
            </a:fld>
            <a:endParaRPr lang="en-GB"/>
          </a:p>
        </p:txBody>
      </p:sp>
    </p:spTree>
    <p:extLst>
      <p:ext uri="{BB962C8B-B14F-4D97-AF65-F5344CB8AC3E}">
        <p14:creationId xmlns:p14="http://schemas.microsoft.com/office/powerpoint/2010/main" val="57464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15FB12-BE0D-43CE-A139-F31923BBE6CE}" type="datetimeFigureOut">
              <a:rPr lang="en-GB" smtClean="0"/>
              <a:pPr/>
              <a:t>19/03/2019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FFCC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5FB12-BE0D-43CE-A139-F31923BBE6CE}" type="datetimeFigureOut">
              <a:rPr lang="en-GB" smtClean="0"/>
              <a:pPr/>
              <a:t>19/03/2019</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08CD7-5A4E-427F-A646-6581E9CDF2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rmAutofit/>
          </a:bodyPr>
          <a:lstStyle/>
          <a:p>
            <a:r>
              <a:rPr lang="en-GB" sz="4000" b="1" dirty="0">
                <a:solidFill>
                  <a:srgbClr val="0070C0"/>
                </a:solidFill>
                <a:effectLst>
                  <a:outerShdw blurRad="38100" dist="38100" dir="2700000" algn="tl">
                    <a:srgbClr val="000000">
                      <a:alpha val="43137"/>
                    </a:srgbClr>
                  </a:outerShdw>
                </a:effectLst>
                <a:latin typeface="+mn-lt"/>
              </a:rPr>
              <a:t>The solution to </a:t>
            </a:r>
            <a:br>
              <a:rPr lang="en-GB" sz="4000" b="1" dirty="0">
                <a:solidFill>
                  <a:srgbClr val="0070C0"/>
                </a:solidFill>
                <a:effectLst>
                  <a:outerShdw blurRad="38100" dist="38100" dir="2700000" algn="tl">
                    <a:srgbClr val="000000">
                      <a:alpha val="43137"/>
                    </a:srgbClr>
                  </a:outerShdw>
                </a:effectLst>
                <a:latin typeface="+mn-lt"/>
              </a:rPr>
            </a:br>
            <a:r>
              <a:rPr lang="en-GB" sz="4000" b="1" dirty="0">
                <a:solidFill>
                  <a:srgbClr val="0070C0"/>
                </a:solidFill>
                <a:effectLst>
                  <a:outerShdw blurRad="38100" dist="38100" dir="2700000" algn="tl">
                    <a:srgbClr val="000000">
                      <a:alpha val="43137"/>
                    </a:srgbClr>
                  </a:outerShdw>
                </a:effectLst>
                <a:latin typeface="+mn-lt"/>
              </a:rPr>
              <a:t>the Monty Haul problem</a:t>
            </a:r>
          </a:p>
        </p:txBody>
      </p:sp>
      <p:sp>
        <p:nvSpPr>
          <p:cNvPr id="5" name="Rectangle 4">
            <a:extLst>
              <a:ext uri="{FF2B5EF4-FFF2-40B4-BE49-F238E27FC236}">
                <a16:creationId xmlns:a16="http://schemas.microsoft.com/office/drawing/2014/main" id="{9C0A1C9F-D8E3-4148-9563-33A7E8FE81B9}"/>
              </a:ext>
            </a:extLst>
          </p:cNvPr>
          <p:cNvSpPr/>
          <p:nvPr/>
        </p:nvSpPr>
        <p:spPr>
          <a:xfrm>
            <a:off x="1440000" y="0"/>
            <a:ext cx="10752000" cy="1415772"/>
          </a:xfrm>
          <a:prstGeom prst="rect">
            <a:avLst/>
          </a:prstGeom>
        </p:spPr>
        <p:txBody>
          <a:bodyPr wrap="square">
            <a:spAutoFit/>
          </a:bodyPr>
          <a:lstStyle/>
          <a:p>
            <a:r>
              <a:rPr lang="en-GB" sz="2000" b="1" dirty="0">
                <a:solidFill>
                  <a:srgbClr val="FF0000"/>
                </a:solidFill>
                <a:effectLst>
                  <a:outerShdw blurRad="38100" dist="38100" dir="2700000" algn="tl">
                    <a:srgbClr val="000000">
                      <a:alpha val="43137"/>
                    </a:srgbClr>
                  </a:outerShdw>
                </a:effectLst>
                <a:latin typeface="Calibri" panose="020F0502020204030204" pitchFamily="34" charset="0"/>
              </a:rPr>
              <a:t>THE PROBLEM</a:t>
            </a:r>
          </a:p>
          <a:p>
            <a:r>
              <a:rPr lang="en-GB" sz="1600" dirty="0">
                <a:solidFill>
                  <a:srgbClr val="000000"/>
                </a:solidFill>
                <a:latin typeface="Calibri" panose="020F0502020204030204" pitchFamily="34" charset="0"/>
              </a:rPr>
              <a:t>You are given a choice between three doors: Behind one door is £100, behind the others, nothing. You pick a door, say door 1, and one of the other doors, say door 3, is opened to show nothing behind it. You are now given the chance to keep your chosen door 1, or switch to door 2. </a:t>
            </a:r>
          </a:p>
          <a:p>
            <a:r>
              <a:rPr lang="en-GB" sz="1600" b="1" i="1" dirty="0">
                <a:solidFill>
                  <a:srgbClr val="000000"/>
                </a:solidFill>
                <a:latin typeface="Calibri" panose="020F0502020204030204" pitchFamily="34" charset="0"/>
              </a:rPr>
              <a:t>Do you keep door 1 or switch to door 2? </a:t>
            </a:r>
            <a:r>
              <a:rPr lang="en-GB" dirty="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E6E62BE6-1D1C-450A-AEC6-76DEB45D8653}"/>
              </a:ext>
            </a:extLst>
          </p:cNvPr>
          <p:cNvSpPr/>
          <p:nvPr/>
        </p:nvSpPr>
        <p:spPr>
          <a:xfrm>
            <a:off x="1440000" y="1397696"/>
            <a:ext cx="4658463" cy="400110"/>
          </a:xfrm>
          <a:prstGeom prst="rect">
            <a:avLst/>
          </a:prstGeom>
        </p:spPr>
        <p:txBody>
          <a:bodyPr wrap="square">
            <a:spAutoFit/>
          </a:bodyPr>
          <a:lstStyle/>
          <a:p>
            <a:r>
              <a:rPr lang="en-GB" sz="2000" b="1" dirty="0">
                <a:solidFill>
                  <a:srgbClr val="FF0000"/>
                </a:solidFill>
                <a:effectLst>
                  <a:outerShdw blurRad="38100" dist="38100" dir="2700000" algn="tl">
                    <a:srgbClr val="000000">
                      <a:alpha val="43137"/>
                    </a:srgbClr>
                  </a:outerShdw>
                </a:effectLst>
                <a:latin typeface="Calibri" panose="020F0502020204030204" pitchFamily="34" charset="0"/>
              </a:rPr>
              <a:t>THE SOLUTION</a:t>
            </a:r>
            <a:r>
              <a:rPr lang="en-GB" dirty="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45C22E1B-AFD3-450F-83FE-C81F0993473D}"/>
              </a:ext>
            </a:extLst>
          </p:cNvPr>
          <p:cNvSpPr/>
          <p:nvPr/>
        </p:nvSpPr>
        <p:spPr>
          <a:xfrm>
            <a:off x="1440000" y="1797050"/>
            <a:ext cx="4651017" cy="1077218"/>
          </a:xfrm>
          <a:prstGeom prst="rect">
            <a:avLst/>
          </a:prstGeom>
        </p:spPr>
        <p:txBody>
          <a:bodyPr wrap="square">
            <a:spAutoFit/>
          </a:bodyPr>
          <a:lstStyle/>
          <a:p>
            <a:r>
              <a:rPr lang="en-GB" sz="1600" dirty="0">
                <a:solidFill>
                  <a:schemeClr val="accent6">
                    <a:lumMod val="50000"/>
                  </a:schemeClr>
                </a:solidFill>
                <a:latin typeface="Calibri" panose="020F0502020204030204" pitchFamily="34" charset="0"/>
              </a:rPr>
              <a:t>There are three possibilities:</a:t>
            </a:r>
          </a:p>
          <a:p>
            <a:pPr marL="285750" indent="-285750">
              <a:buFont typeface="Arial" panose="020B0604020202020204" pitchFamily="34" charset="0"/>
              <a:buChar char="•"/>
            </a:pPr>
            <a:r>
              <a:rPr lang="en-GB" sz="1600" dirty="0">
                <a:solidFill>
                  <a:schemeClr val="accent6">
                    <a:lumMod val="50000"/>
                  </a:schemeClr>
                </a:solidFill>
                <a:latin typeface="Calibri" panose="020F0502020204030204" pitchFamily="34" charset="0"/>
              </a:rPr>
              <a:t>the prize is behind door 1;</a:t>
            </a:r>
          </a:p>
          <a:p>
            <a:pPr marL="285750" indent="-285750">
              <a:buFont typeface="Arial" panose="020B0604020202020204" pitchFamily="34" charset="0"/>
              <a:buChar char="•"/>
            </a:pPr>
            <a:r>
              <a:rPr lang="en-GB" sz="1600" dirty="0">
                <a:solidFill>
                  <a:schemeClr val="accent6">
                    <a:lumMod val="50000"/>
                  </a:schemeClr>
                </a:solidFill>
                <a:latin typeface="Calibri" panose="020F0502020204030204" pitchFamily="34" charset="0"/>
              </a:rPr>
              <a:t>the prize is behind door 2;</a:t>
            </a:r>
          </a:p>
          <a:p>
            <a:pPr marL="285750" indent="-285750">
              <a:buFont typeface="Arial" panose="020B0604020202020204" pitchFamily="34" charset="0"/>
              <a:buChar char="•"/>
            </a:pPr>
            <a:r>
              <a:rPr lang="en-GB" sz="1600" dirty="0">
                <a:solidFill>
                  <a:schemeClr val="accent6">
                    <a:lumMod val="50000"/>
                  </a:schemeClr>
                </a:solidFill>
                <a:latin typeface="Calibri" panose="020F0502020204030204" pitchFamily="34" charset="0"/>
              </a:rPr>
              <a:t>the prize is behind door 3.	</a:t>
            </a:r>
          </a:p>
        </p:txBody>
      </p:sp>
      <p:sp>
        <p:nvSpPr>
          <p:cNvPr id="8" name="Rectangle 7">
            <a:extLst>
              <a:ext uri="{FF2B5EF4-FFF2-40B4-BE49-F238E27FC236}">
                <a16:creationId xmlns:a16="http://schemas.microsoft.com/office/drawing/2014/main" id="{FF31B19B-8523-4E4D-9A35-EC5E85AEC566}"/>
              </a:ext>
            </a:extLst>
          </p:cNvPr>
          <p:cNvSpPr/>
          <p:nvPr/>
        </p:nvSpPr>
        <p:spPr>
          <a:xfrm>
            <a:off x="6676946" y="1704335"/>
            <a:ext cx="1440000" cy="1440160"/>
          </a:xfrm>
          <a:prstGeom prst="rect">
            <a:avLst/>
          </a:prstGeom>
          <a:solidFill>
            <a:srgbClr val="33CC33"/>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93D754A3-4DD9-457E-BD39-6BA43B3852AB}"/>
              </a:ext>
            </a:extLst>
          </p:cNvPr>
          <p:cNvSpPr/>
          <p:nvPr/>
        </p:nvSpPr>
        <p:spPr>
          <a:xfrm>
            <a:off x="8116946" y="170433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1477FC40-F405-4ABD-A742-217FEC8E03FE}"/>
              </a:ext>
            </a:extLst>
          </p:cNvPr>
          <p:cNvSpPr/>
          <p:nvPr/>
        </p:nvSpPr>
        <p:spPr>
          <a:xfrm>
            <a:off x="9556946" y="170433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7F8B97BC-7080-4E13-91FA-0AF90C02A4B2}"/>
              </a:ext>
            </a:extLst>
          </p:cNvPr>
          <p:cNvSpPr/>
          <p:nvPr/>
        </p:nvSpPr>
        <p:spPr>
          <a:xfrm>
            <a:off x="6676946" y="314449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7E34D40A-D306-485A-8B8F-DBF0BE05982B}"/>
              </a:ext>
            </a:extLst>
          </p:cNvPr>
          <p:cNvSpPr/>
          <p:nvPr/>
        </p:nvSpPr>
        <p:spPr>
          <a:xfrm>
            <a:off x="8116946" y="3144495"/>
            <a:ext cx="1440000" cy="1440160"/>
          </a:xfrm>
          <a:prstGeom prst="rect">
            <a:avLst/>
          </a:prstGeom>
          <a:solidFill>
            <a:srgbClr val="33CC33"/>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87529FDF-5126-484E-B1EB-7B1DE12C9BD9}"/>
              </a:ext>
            </a:extLst>
          </p:cNvPr>
          <p:cNvSpPr/>
          <p:nvPr/>
        </p:nvSpPr>
        <p:spPr>
          <a:xfrm>
            <a:off x="9556946" y="314449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F9330053-42D4-4528-B279-22E5335B753D}"/>
              </a:ext>
            </a:extLst>
          </p:cNvPr>
          <p:cNvSpPr/>
          <p:nvPr/>
        </p:nvSpPr>
        <p:spPr>
          <a:xfrm>
            <a:off x="6676946" y="458465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63AEAE29-B580-4378-BCBD-70EDB66E5148}"/>
              </a:ext>
            </a:extLst>
          </p:cNvPr>
          <p:cNvSpPr/>
          <p:nvPr/>
        </p:nvSpPr>
        <p:spPr>
          <a:xfrm>
            <a:off x="8116946" y="4584655"/>
            <a:ext cx="1440000" cy="1440160"/>
          </a:xfrm>
          <a:prstGeom prst="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63182B7B-ACF1-4D75-9E2B-B5790CA79A0B}"/>
              </a:ext>
            </a:extLst>
          </p:cNvPr>
          <p:cNvSpPr/>
          <p:nvPr/>
        </p:nvSpPr>
        <p:spPr>
          <a:xfrm>
            <a:off x="9556946" y="4584655"/>
            <a:ext cx="1440000" cy="1440160"/>
          </a:xfrm>
          <a:prstGeom prst="rect">
            <a:avLst/>
          </a:prstGeom>
          <a:solidFill>
            <a:srgbClr val="33CC33"/>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B21B15AD-50F1-42F2-8FE7-6636B79624DB}"/>
              </a:ext>
            </a:extLst>
          </p:cNvPr>
          <p:cNvSpPr/>
          <p:nvPr/>
        </p:nvSpPr>
        <p:spPr>
          <a:xfrm>
            <a:off x="11010861" y="1711116"/>
            <a:ext cx="108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800" b="1" dirty="0">
                <a:solidFill>
                  <a:srgbClr val="FF0000"/>
                </a:solidFill>
                <a:effectLst>
                  <a:outerShdw blurRad="38100" dist="38100" dir="2700000" algn="tl">
                    <a:srgbClr val="000000">
                      <a:alpha val="43137"/>
                    </a:srgbClr>
                  </a:outerShdw>
                </a:effectLst>
                <a:sym typeface="Wingdings" panose="05000000000000000000" pitchFamily="2" charset="2"/>
              </a:rPr>
              <a:t></a:t>
            </a:r>
            <a:endParaRPr lang="en-GB" sz="4800" b="1" dirty="0">
              <a:solidFill>
                <a:srgbClr val="FF0000"/>
              </a:solidFill>
              <a:effectLst>
                <a:outerShdw blurRad="38100" dist="38100" dir="2700000" algn="tl">
                  <a:srgbClr val="000000">
                    <a:alpha val="43137"/>
                  </a:srgbClr>
                </a:outerShdw>
              </a:effectLst>
            </a:endParaRPr>
          </a:p>
        </p:txBody>
      </p:sp>
      <p:sp>
        <p:nvSpPr>
          <p:cNvPr id="28" name="Rectangle 27">
            <a:extLst>
              <a:ext uri="{FF2B5EF4-FFF2-40B4-BE49-F238E27FC236}">
                <a16:creationId xmlns:a16="http://schemas.microsoft.com/office/drawing/2014/main" id="{5D7FDA09-2116-40C7-BB41-4BB634CF3FDF}"/>
              </a:ext>
            </a:extLst>
          </p:cNvPr>
          <p:cNvSpPr/>
          <p:nvPr/>
        </p:nvSpPr>
        <p:spPr>
          <a:xfrm>
            <a:off x="11010861" y="3151276"/>
            <a:ext cx="108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800" b="1" dirty="0">
                <a:solidFill>
                  <a:srgbClr val="92D050"/>
                </a:solidFill>
                <a:effectLst>
                  <a:outerShdw blurRad="38100" dist="38100" dir="2700000" algn="tl">
                    <a:srgbClr val="000000">
                      <a:alpha val="43137"/>
                    </a:srgbClr>
                  </a:outerShdw>
                </a:effectLst>
                <a:sym typeface="Wingdings" panose="05000000000000000000" pitchFamily="2" charset="2"/>
              </a:rPr>
              <a:t></a:t>
            </a:r>
            <a:endParaRPr lang="en-GB" sz="4800" b="1" dirty="0">
              <a:solidFill>
                <a:srgbClr val="92D050"/>
              </a:solidFill>
              <a:effectLst>
                <a:outerShdw blurRad="38100" dist="38100" dir="2700000" algn="tl">
                  <a:srgbClr val="000000">
                    <a:alpha val="43137"/>
                  </a:srgbClr>
                </a:outerShdw>
              </a:effectLst>
            </a:endParaRPr>
          </a:p>
        </p:txBody>
      </p:sp>
      <p:sp>
        <p:nvSpPr>
          <p:cNvPr id="29" name="Rectangle 28">
            <a:extLst>
              <a:ext uri="{FF2B5EF4-FFF2-40B4-BE49-F238E27FC236}">
                <a16:creationId xmlns:a16="http://schemas.microsoft.com/office/drawing/2014/main" id="{13CBD178-2F1F-40A9-80B8-B55F4A677E59}"/>
              </a:ext>
            </a:extLst>
          </p:cNvPr>
          <p:cNvSpPr/>
          <p:nvPr/>
        </p:nvSpPr>
        <p:spPr>
          <a:xfrm>
            <a:off x="11010861" y="4591436"/>
            <a:ext cx="108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800" b="1" dirty="0">
                <a:solidFill>
                  <a:srgbClr val="92D050"/>
                </a:solidFill>
                <a:effectLst>
                  <a:outerShdw blurRad="38100" dist="38100" dir="2700000" algn="tl">
                    <a:srgbClr val="000000">
                      <a:alpha val="43137"/>
                    </a:srgbClr>
                  </a:outerShdw>
                </a:effectLst>
                <a:sym typeface="Wingdings" panose="05000000000000000000" pitchFamily="2" charset="2"/>
              </a:rPr>
              <a:t></a:t>
            </a:r>
            <a:endParaRPr lang="en-GB" sz="4800" b="1" dirty="0">
              <a:solidFill>
                <a:srgbClr val="92D050"/>
              </a:solidFill>
              <a:effectLst>
                <a:outerShdw blurRad="38100" dist="38100" dir="2700000" algn="tl">
                  <a:srgbClr val="000000">
                    <a:alpha val="43137"/>
                  </a:srgbClr>
                </a:outerShdw>
              </a:effectLst>
            </a:endParaRPr>
          </a:p>
        </p:txBody>
      </p:sp>
      <p:sp>
        <p:nvSpPr>
          <p:cNvPr id="30" name="Rectangle 29">
            <a:extLst>
              <a:ext uri="{FF2B5EF4-FFF2-40B4-BE49-F238E27FC236}">
                <a16:creationId xmlns:a16="http://schemas.microsoft.com/office/drawing/2014/main" id="{D655A7F2-F63B-4CB0-BA51-FD81CB128185}"/>
              </a:ext>
            </a:extLst>
          </p:cNvPr>
          <p:cNvSpPr/>
          <p:nvPr/>
        </p:nvSpPr>
        <p:spPr>
          <a:xfrm>
            <a:off x="6136916" y="1711116"/>
            <a:ext cx="54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b="1" dirty="0">
                <a:solidFill>
                  <a:srgbClr val="00B050"/>
                </a:solidFill>
                <a:effectLst>
                  <a:outerShdw blurRad="38100" dist="38100" dir="2700000" algn="tl">
                    <a:srgbClr val="000000">
                      <a:alpha val="43137"/>
                    </a:srgbClr>
                  </a:outerShdw>
                </a:effectLst>
              </a:rPr>
              <a:t>Possibility 1</a:t>
            </a:r>
          </a:p>
        </p:txBody>
      </p:sp>
      <p:sp>
        <p:nvSpPr>
          <p:cNvPr id="31" name="Rectangle 30">
            <a:extLst>
              <a:ext uri="{FF2B5EF4-FFF2-40B4-BE49-F238E27FC236}">
                <a16:creationId xmlns:a16="http://schemas.microsoft.com/office/drawing/2014/main" id="{417F2F1A-03BD-4ED4-8DC8-6994AC5DDE53}"/>
              </a:ext>
            </a:extLst>
          </p:cNvPr>
          <p:cNvSpPr/>
          <p:nvPr/>
        </p:nvSpPr>
        <p:spPr>
          <a:xfrm>
            <a:off x="6136916" y="3151276"/>
            <a:ext cx="54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b="1" dirty="0">
                <a:solidFill>
                  <a:srgbClr val="00B050"/>
                </a:solidFill>
                <a:effectLst>
                  <a:outerShdw blurRad="38100" dist="38100" dir="2700000" algn="tl">
                    <a:srgbClr val="000000">
                      <a:alpha val="43137"/>
                    </a:srgbClr>
                  </a:outerShdw>
                </a:effectLst>
              </a:rPr>
              <a:t>Possibility 2</a:t>
            </a:r>
          </a:p>
        </p:txBody>
      </p:sp>
      <p:sp>
        <p:nvSpPr>
          <p:cNvPr id="32" name="Rectangle 31">
            <a:extLst>
              <a:ext uri="{FF2B5EF4-FFF2-40B4-BE49-F238E27FC236}">
                <a16:creationId xmlns:a16="http://schemas.microsoft.com/office/drawing/2014/main" id="{9971A2AE-B171-4091-A286-F87E5FB07D24}"/>
              </a:ext>
            </a:extLst>
          </p:cNvPr>
          <p:cNvSpPr/>
          <p:nvPr/>
        </p:nvSpPr>
        <p:spPr>
          <a:xfrm>
            <a:off x="6136916" y="4591436"/>
            <a:ext cx="540000" cy="1440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b="1" dirty="0">
                <a:solidFill>
                  <a:srgbClr val="00B050"/>
                </a:solidFill>
                <a:effectLst>
                  <a:outerShdw blurRad="38100" dist="38100" dir="2700000" algn="tl">
                    <a:srgbClr val="000000">
                      <a:alpha val="43137"/>
                    </a:srgbClr>
                  </a:outerShdw>
                </a:effectLst>
              </a:rPr>
              <a:t>Possibility 3</a:t>
            </a:r>
          </a:p>
        </p:txBody>
      </p:sp>
      <p:sp>
        <p:nvSpPr>
          <p:cNvPr id="33" name="Rectangle 32">
            <a:extLst>
              <a:ext uri="{FF2B5EF4-FFF2-40B4-BE49-F238E27FC236}">
                <a16:creationId xmlns:a16="http://schemas.microsoft.com/office/drawing/2014/main" id="{22473992-A76A-48F0-9307-16D491056C42}"/>
              </a:ext>
            </a:extLst>
          </p:cNvPr>
          <p:cNvSpPr/>
          <p:nvPr/>
        </p:nvSpPr>
        <p:spPr>
          <a:xfrm>
            <a:off x="6676926" y="1344335"/>
            <a:ext cx="1440000" cy="360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lang="en-GB" b="1" dirty="0">
                <a:solidFill>
                  <a:srgbClr val="00B050"/>
                </a:solidFill>
                <a:effectLst>
                  <a:outerShdw blurRad="38100" dist="38100" dir="2700000" algn="tl">
                    <a:srgbClr val="000000">
                      <a:alpha val="43137"/>
                    </a:srgbClr>
                  </a:outerShdw>
                </a:effectLst>
              </a:rPr>
              <a:t>Door 1</a:t>
            </a:r>
          </a:p>
        </p:txBody>
      </p:sp>
      <p:sp>
        <p:nvSpPr>
          <p:cNvPr id="34" name="Rectangle 33">
            <a:extLst>
              <a:ext uri="{FF2B5EF4-FFF2-40B4-BE49-F238E27FC236}">
                <a16:creationId xmlns:a16="http://schemas.microsoft.com/office/drawing/2014/main" id="{56EDF288-EEC0-42F9-8D32-88EB0A47FEB0}"/>
              </a:ext>
            </a:extLst>
          </p:cNvPr>
          <p:cNvSpPr/>
          <p:nvPr/>
        </p:nvSpPr>
        <p:spPr>
          <a:xfrm>
            <a:off x="8116946" y="1339162"/>
            <a:ext cx="1440000" cy="360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lang="en-GB" b="1" dirty="0">
                <a:solidFill>
                  <a:srgbClr val="00B050"/>
                </a:solidFill>
                <a:effectLst>
                  <a:outerShdw blurRad="38100" dist="38100" dir="2700000" algn="tl">
                    <a:srgbClr val="000000">
                      <a:alpha val="43137"/>
                    </a:srgbClr>
                  </a:outerShdw>
                </a:effectLst>
              </a:rPr>
              <a:t>Door 2</a:t>
            </a:r>
          </a:p>
        </p:txBody>
      </p:sp>
      <p:sp>
        <p:nvSpPr>
          <p:cNvPr id="35" name="Rectangle 34">
            <a:extLst>
              <a:ext uri="{FF2B5EF4-FFF2-40B4-BE49-F238E27FC236}">
                <a16:creationId xmlns:a16="http://schemas.microsoft.com/office/drawing/2014/main" id="{FA7982E1-FD50-40D3-AC19-ACDA6BCE83B7}"/>
              </a:ext>
            </a:extLst>
          </p:cNvPr>
          <p:cNvSpPr/>
          <p:nvPr/>
        </p:nvSpPr>
        <p:spPr>
          <a:xfrm>
            <a:off x="9556946" y="1344335"/>
            <a:ext cx="1440000" cy="360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lang="en-GB" b="1" dirty="0">
                <a:solidFill>
                  <a:srgbClr val="00B050"/>
                </a:solidFill>
                <a:effectLst>
                  <a:outerShdw blurRad="38100" dist="38100" dir="2700000" algn="tl">
                    <a:srgbClr val="000000">
                      <a:alpha val="43137"/>
                    </a:srgbClr>
                  </a:outerShdw>
                </a:effectLst>
              </a:rPr>
              <a:t>Door 3</a:t>
            </a:r>
          </a:p>
        </p:txBody>
      </p:sp>
      <p:pic>
        <p:nvPicPr>
          <p:cNvPr id="38" name="Picture 37">
            <a:extLst>
              <a:ext uri="{FF2B5EF4-FFF2-40B4-BE49-F238E27FC236}">
                <a16:creationId xmlns:a16="http://schemas.microsoft.com/office/drawing/2014/main" id="{25E3A280-462C-45C5-B67E-21DBB16B1B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2614" y="1797050"/>
            <a:ext cx="1260000" cy="1260000"/>
          </a:xfrm>
          <a:prstGeom prst="rect">
            <a:avLst/>
          </a:prstGeom>
        </p:spPr>
      </p:pic>
      <p:pic>
        <p:nvPicPr>
          <p:cNvPr id="39" name="Picture 38">
            <a:extLst>
              <a:ext uri="{FF2B5EF4-FFF2-40B4-BE49-F238E27FC236}">
                <a16:creationId xmlns:a16="http://schemas.microsoft.com/office/drawing/2014/main" id="{860C7034-8E48-411D-9C3C-D1784D7C20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06946" y="3234575"/>
            <a:ext cx="1260000" cy="1260000"/>
          </a:xfrm>
          <a:prstGeom prst="rect">
            <a:avLst/>
          </a:prstGeom>
        </p:spPr>
      </p:pic>
      <p:pic>
        <p:nvPicPr>
          <p:cNvPr id="40" name="Picture 39">
            <a:extLst>
              <a:ext uri="{FF2B5EF4-FFF2-40B4-BE49-F238E27FC236}">
                <a16:creationId xmlns:a16="http://schemas.microsoft.com/office/drawing/2014/main" id="{1BC11A1F-3E35-46F2-A77F-533ADCFE31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6946" y="4674735"/>
            <a:ext cx="1260000" cy="1260000"/>
          </a:xfrm>
          <a:prstGeom prst="rect">
            <a:avLst/>
          </a:prstGeom>
        </p:spPr>
      </p:pic>
      <p:sp>
        <p:nvSpPr>
          <p:cNvPr id="42" name="Rectangle 41">
            <a:extLst>
              <a:ext uri="{FF2B5EF4-FFF2-40B4-BE49-F238E27FC236}">
                <a16:creationId xmlns:a16="http://schemas.microsoft.com/office/drawing/2014/main" id="{5D11FA0F-7C97-423F-9197-04BA39070960}"/>
              </a:ext>
            </a:extLst>
          </p:cNvPr>
          <p:cNvSpPr/>
          <p:nvPr/>
        </p:nvSpPr>
        <p:spPr>
          <a:xfrm>
            <a:off x="1436646" y="2874268"/>
            <a:ext cx="4651017" cy="584775"/>
          </a:xfrm>
          <a:prstGeom prst="rect">
            <a:avLst/>
          </a:prstGeom>
        </p:spPr>
        <p:txBody>
          <a:bodyPr wrap="square">
            <a:spAutoFit/>
          </a:bodyPr>
          <a:lstStyle/>
          <a:p>
            <a:r>
              <a:rPr lang="en-GB" sz="1600" dirty="0">
                <a:solidFill>
                  <a:schemeClr val="accent1">
                    <a:lumMod val="75000"/>
                  </a:schemeClr>
                </a:solidFill>
                <a:latin typeface="Calibri" panose="020F0502020204030204" pitchFamily="34" charset="0"/>
              </a:rPr>
              <a:t>You choose door 1.</a:t>
            </a:r>
          </a:p>
          <a:p>
            <a:r>
              <a:rPr lang="en-GB" sz="1600" dirty="0">
                <a:solidFill>
                  <a:schemeClr val="accent1">
                    <a:lumMod val="75000"/>
                  </a:schemeClr>
                </a:solidFill>
                <a:latin typeface="Calibri" panose="020F0502020204030204" pitchFamily="34" charset="0"/>
              </a:rPr>
              <a:t>You have a 1/3 chance of being right.</a:t>
            </a:r>
            <a:r>
              <a:rPr lang="en-GB" sz="1600" dirty="0">
                <a:solidFill>
                  <a:srgbClr val="000000"/>
                </a:solidFill>
                <a:latin typeface="Calibri" panose="020F0502020204030204" pitchFamily="34" charset="0"/>
              </a:rPr>
              <a:t>	</a:t>
            </a:r>
          </a:p>
        </p:txBody>
      </p:sp>
      <p:sp>
        <p:nvSpPr>
          <p:cNvPr id="43" name="Rectangle 42">
            <a:extLst>
              <a:ext uri="{FF2B5EF4-FFF2-40B4-BE49-F238E27FC236}">
                <a16:creationId xmlns:a16="http://schemas.microsoft.com/office/drawing/2014/main" id="{36C87348-9999-45A0-9491-9284FC399D58}"/>
              </a:ext>
            </a:extLst>
          </p:cNvPr>
          <p:cNvSpPr/>
          <p:nvPr/>
        </p:nvSpPr>
        <p:spPr>
          <a:xfrm>
            <a:off x="6672614" y="6024815"/>
            <a:ext cx="1440000" cy="720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lang="en-GB" b="1" dirty="0">
                <a:solidFill>
                  <a:srgbClr val="00B050"/>
                </a:solidFill>
                <a:effectLst>
                  <a:outerShdw blurRad="38100" dist="38100" dir="2700000" algn="tl">
                    <a:srgbClr val="000000">
                      <a:alpha val="43137"/>
                    </a:srgbClr>
                  </a:outerShdw>
                </a:effectLst>
              </a:rPr>
              <a:t>One chance in three</a:t>
            </a:r>
          </a:p>
        </p:txBody>
      </p:sp>
      <p:sp>
        <p:nvSpPr>
          <p:cNvPr id="44" name="Rectangle 43">
            <a:extLst>
              <a:ext uri="{FF2B5EF4-FFF2-40B4-BE49-F238E27FC236}">
                <a16:creationId xmlns:a16="http://schemas.microsoft.com/office/drawing/2014/main" id="{F08FBA38-B3F1-4EB4-B088-5D6B59730F0C}"/>
              </a:ext>
            </a:extLst>
          </p:cNvPr>
          <p:cNvSpPr/>
          <p:nvPr/>
        </p:nvSpPr>
        <p:spPr>
          <a:xfrm>
            <a:off x="1447617" y="3428495"/>
            <a:ext cx="4651019" cy="1815882"/>
          </a:xfrm>
          <a:prstGeom prst="rect">
            <a:avLst/>
          </a:prstGeom>
        </p:spPr>
        <p:txBody>
          <a:bodyPr wrap="square">
            <a:spAutoFit/>
          </a:bodyPr>
          <a:lstStyle/>
          <a:p>
            <a:r>
              <a:rPr lang="en-GB" sz="1600" dirty="0">
                <a:solidFill>
                  <a:schemeClr val="accent6">
                    <a:lumMod val="50000"/>
                  </a:schemeClr>
                </a:solidFill>
                <a:latin typeface="Calibri" panose="020F0502020204030204" pitchFamily="34" charset="0"/>
              </a:rPr>
              <a:t>One of the other doors is now opened to show that there is nothing behind it.</a:t>
            </a:r>
          </a:p>
          <a:p>
            <a:pPr marL="285750" indent="-285750">
              <a:buFont typeface="Arial" panose="020B0604020202020204" pitchFamily="34" charset="0"/>
              <a:buChar char="•"/>
            </a:pPr>
            <a:r>
              <a:rPr lang="en-GB" sz="1600" dirty="0">
                <a:solidFill>
                  <a:schemeClr val="accent6">
                    <a:lumMod val="50000"/>
                  </a:schemeClr>
                </a:solidFill>
                <a:latin typeface="Calibri" panose="020F0502020204030204" pitchFamily="34" charset="0"/>
              </a:rPr>
              <a:t>If you have chosen the prize, either of the other doors is opened – it doesn’t matter which.</a:t>
            </a:r>
          </a:p>
          <a:p>
            <a:pPr marL="285750" indent="-285750">
              <a:buFont typeface="Arial" panose="020B0604020202020204" pitchFamily="34" charset="0"/>
              <a:buChar char="•"/>
            </a:pPr>
            <a:r>
              <a:rPr lang="en-GB" sz="1600" dirty="0">
                <a:solidFill>
                  <a:schemeClr val="accent6">
                    <a:lumMod val="50000"/>
                  </a:schemeClr>
                </a:solidFill>
                <a:latin typeface="Calibri" panose="020F0502020204030204" pitchFamily="34" charset="0"/>
              </a:rPr>
              <a:t>If you have not chosen the prize then the other non-prize door is opened – door 3 for possibility 2, door 2 for possibility 3.</a:t>
            </a:r>
          </a:p>
        </p:txBody>
      </p:sp>
      <p:sp>
        <p:nvSpPr>
          <p:cNvPr id="45" name="Rectangle 44">
            <a:extLst>
              <a:ext uri="{FF2B5EF4-FFF2-40B4-BE49-F238E27FC236}">
                <a16:creationId xmlns:a16="http://schemas.microsoft.com/office/drawing/2014/main" id="{882AF641-AE6B-4DDA-88D5-75EC04BDBC40}"/>
              </a:ext>
            </a:extLst>
          </p:cNvPr>
          <p:cNvSpPr/>
          <p:nvPr/>
        </p:nvSpPr>
        <p:spPr>
          <a:xfrm>
            <a:off x="1439999" y="5304735"/>
            <a:ext cx="4651019" cy="830997"/>
          </a:xfrm>
          <a:prstGeom prst="rect">
            <a:avLst/>
          </a:prstGeom>
        </p:spPr>
        <p:txBody>
          <a:bodyPr wrap="square">
            <a:spAutoFit/>
          </a:bodyPr>
          <a:lstStyle/>
          <a:p>
            <a:r>
              <a:rPr lang="en-GB" sz="1600" dirty="0">
                <a:solidFill>
                  <a:schemeClr val="accent1">
                    <a:lumMod val="75000"/>
                  </a:schemeClr>
                </a:solidFill>
                <a:latin typeface="Calibri" panose="020F0502020204030204" pitchFamily="34" charset="0"/>
              </a:rPr>
              <a:t>You can now choose to stick or switch.</a:t>
            </a:r>
          </a:p>
          <a:p>
            <a:pPr marL="285750" indent="-285750">
              <a:buFont typeface="Arial" panose="020B0604020202020204" pitchFamily="34" charset="0"/>
              <a:buChar char="•"/>
            </a:pPr>
            <a:r>
              <a:rPr lang="en-GB" sz="1600" dirty="0">
                <a:solidFill>
                  <a:schemeClr val="accent1">
                    <a:lumMod val="75000"/>
                  </a:schemeClr>
                </a:solidFill>
                <a:latin typeface="Calibri" panose="020F0502020204030204" pitchFamily="34" charset="0"/>
              </a:rPr>
              <a:t>If it is possibility 1 and you switch, you lose.</a:t>
            </a:r>
          </a:p>
          <a:p>
            <a:pPr marL="285750" indent="-285750">
              <a:buFont typeface="Arial" panose="020B0604020202020204" pitchFamily="34" charset="0"/>
              <a:buChar char="•"/>
            </a:pPr>
            <a:r>
              <a:rPr lang="en-GB" sz="1600" dirty="0">
                <a:solidFill>
                  <a:schemeClr val="accent1">
                    <a:lumMod val="75000"/>
                  </a:schemeClr>
                </a:solidFill>
                <a:latin typeface="Calibri" panose="020F0502020204030204" pitchFamily="34" charset="0"/>
              </a:rPr>
              <a:t>If it is possibility 2 or 3 and you switch, you win.</a:t>
            </a:r>
          </a:p>
        </p:txBody>
      </p:sp>
      <p:sp>
        <p:nvSpPr>
          <p:cNvPr id="46" name="Rectangle 45">
            <a:extLst>
              <a:ext uri="{FF2B5EF4-FFF2-40B4-BE49-F238E27FC236}">
                <a16:creationId xmlns:a16="http://schemas.microsoft.com/office/drawing/2014/main" id="{505EFFCF-3213-4341-A533-E392EA8E310A}"/>
              </a:ext>
            </a:extLst>
          </p:cNvPr>
          <p:cNvSpPr/>
          <p:nvPr/>
        </p:nvSpPr>
        <p:spPr>
          <a:xfrm>
            <a:off x="1434613" y="6135732"/>
            <a:ext cx="4651019" cy="707886"/>
          </a:xfrm>
          <a:prstGeom prst="rect">
            <a:avLst/>
          </a:prstGeom>
        </p:spPr>
        <p:txBody>
          <a:bodyPr wrap="square">
            <a:spAutoFit/>
          </a:bodyPr>
          <a:lstStyle/>
          <a:p>
            <a:r>
              <a:rPr lang="en-GB" sz="2000" b="1" dirty="0">
                <a:solidFill>
                  <a:srgbClr val="00B050"/>
                </a:solidFill>
                <a:effectLst>
                  <a:outerShdw blurRad="38100" dist="38100" dir="2700000" algn="tl">
                    <a:srgbClr val="000000">
                      <a:alpha val="43137"/>
                    </a:srgbClr>
                  </a:outerShdw>
                </a:effectLst>
                <a:latin typeface="Calibri" panose="020F0502020204030204" pitchFamily="34" charset="0"/>
              </a:rPr>
              <a:t>THE WISE SOLUTION, THEREFORE, IS TO ALWAYS SWITCH.</a:t>
            </a:r>
          </a:p>
        </p:txBody>
      </p:sp>
      <p:sp>
        <p:nvSpPr>
          <p:cNvPr id="47" name="Rectangle 46">
            <a:extLst>
              <a:ext uri="{FF2B5EF4-FFF2-40B4-BE49-F238E27FC236}">
                <a16:creationId xmlns:a16="http://schemas.microsoft.com/office/drawing/2014/main" id="{0773593F-B1AB-4906-93B9-D5E0C12DF751}"/>
              </a:ext>
            </a:extLst>
          </p:cNvPr>
          <p:cNvSpPr/>
          <p:nvPr/>
        </p:nvSpPr>
        <p:spPr>
          <a:xfrm>
            <a:off x="8118000" y="1704335"/>
            <a:ext cx="1440000" cy="144016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E1FC25C6-6DE2-475B-B427-0B9AD5FDD168}"/>
              </a:ext>
            </a:extLst>
          </p:cNvPr>
          <p:cNvSpPr/>
          <p:nvPr/>
        </p:nvSpPr>
        <p:spPr>
          <a:xfrm>
            <a:off x="9558000" y="3146400"/>
            <a:ext cx="1440000" cy="144016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E669D162-66FD-4188-A2F6-B999ACDBD7E2}"/>
              </a:ext>
            </a:extLst>
          </p:cNvPr>
          <p:cNvSpPr/>
          <p:nvPr/>
        </p:nvSpPr>
        <p:spPr>
          <a:xfrm>
            <a:off x="8118000" y="4586400"/>
            <a:ext cx="1440000" cy="144016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A5E6677B-6DFF-4ED3-BC0A-20A843A25C6F}"/>
              </a:ext>
            </a:extLst>
          </p:cNvPr>
          <p:cNvSpPr/>
          <p:nvPr/>
        </p:nvSpPr>
        <p:spPr>
          <a:xfrm>
            <a:off x="6672614" y="1704815"/>
            <a:ext cx="1440000" cy="4320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Arrow: Right 49">
            <a:extLst>
              <a:ext uri="{FF2B5EF4-FFF2-40B4-BE49-F238E27FC236}">
                <a16:creationId xmlns:a16="http://schemas.microsoft.com/office/drawing/2014/main" id="{B349A6DF-B271-4ECC-BD7E-71AD091E46D5}"/>
              </a:ext>
            </a:extLst>
          </p:cNvPr>
          <p:cNvSpPr/>
          <p:nvPr/>
        </p:nvSpPr>
        <p:spPr>
          <a:xfrm>
            <a:off x="7934141" y="2246320"/>
            <a:ext cx="1800000" cy="360000"/>
          </a:xfrm>
          <a:prstGeom prst="rightArrow">
            <a:avLst/>
          </a:prstGeom>
          <a:solidFill>
            <a:schemeClr val="bg1">
              <a:lumMod val="65000"/>
            </a:schemeClr>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1" name="Arrow: Right 50">
            <a:extLst>
              <a:ext uri="{FF2B5EF4-FFF2-40B4-BE49-F238E27FC236}">
                <a16:creationId xmlns:a16="http://schemas.microsoft.com/office/drawing/2014/main" id="{8CC86197-8B72-4E3B-9537-D8A21F353A59}"/>
              </a:ext>
            </a:extLst>
          </p:cNvPr>
          <p:cNvSpPr/>
          <p:nvPr/>
        </p:nvSpPr>
        <p:spPr>
          <a:xfrm>
            <a:off x="7934141" y="5064377"/>
            <a:ext cx="1800000" cy="360000"/>
          </a:xfrm>
          <a:prstGeom prst="rightArrow">
            <a:avLst/>
          </a:prstGeom>
          <a:solidFill>
            <a:schemeClr val="bg1">
              <a:lumMod val="6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2" name="Arrow: Right 51">
            <a:extLst>
              <a:ext uri="{FF2B5EF4-FFF2-40B4-BE49-F238E27FC236}">
                <a16:creationId xmlns:a16="http://schemas.microsoft.com/office/drawing/2014/main" id="{DC4B6750-A861-4517-A02F-AC2F267A5E41}"/>
              </a:ext>
            </a:extLst>
          </p:cNvPr>
          <p:cNvSpPr/>
          <p:nvPr/>
        </p:nvSpPr>
        <p:spPr>
          <a:xfrm>
            <a:off x="7937019" y="3692092"/>
            <a:ext cx="391332" cy="360000"/>
          </a:xfrm>
          <a:prstGeom prst="rightArrow">
            <a:avLst/>
          </a:prstGeom>
          <a:solidFill>
            <a:schemeClr val="bg1">
              <a:lumMod val="6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248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750"/>
                                        <p:tgtEl>
                                          <p:spTgt spid="17"/>
                                        </p:tgtEl>
                                      </p:cBhvr>
                                    </p:animEffect>
                                  </p:childTnLst>
                                </p:cTn>
                              </p:par>
                            </p:childTnLst>
                          </p:cTn>
                        </p:par>
                        <p:par>
                          <p:cTn id="13" fill="hold">
                            <p:stCondLst>
                              <p:cond delay="7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750" fill="hold"/>
                                        <p:tgtEl>
                                          <p:spTgt spid="33"/>
                                        </p:tgtEl>
                                        <p:attrNameLst>
                                          <p:attrName>ppt_w</p:attrName>
                                        </p:attrNameLst>
                                      </p:cBhvr>
                                      <p:tavLst>
                                        <p:tav tm="0">
                                          <p:val>
                                            <p:fltVal val="0"/>
                                          </p:val>
                                        </p:tav>
                                        <p:tav tm="100000">
                                          <p:val>
                                            <p:strVal val="#ppt_w"/>
                                          </p:val>
                                        </p:tav>
                                      </p:tavLst>
                                    </p:anim>
                                    <p:anim calcmode="lin" valueType="num">
                                      <p:cBhvr>
                                        <p:cTn id="17" dur="750" fill="hold"/>
                                        <p:tgtEl>
                                          <p:spTgt spid="33"/>
                                        </p:tgtEl>
                                        <p:attrNameLst>
                                          <p:attrName>ppt_h</p:attrName>
                                        </p:attrNameLst>
                                      </p:cBhvr>
                                      <p:tavLst>
                                        <p:tav tm="0">
                                          <p:val>
                                            <p:fltVal val="0"/>
                                          </p:val>
                                        </p:tav>
                                        <p:tav tm="100000">
                                          <p:val>
                                            <p:strVal val="#ppt_h"/>
                                          </p:val>
                                        </p:tav>
                                      </p:tavLst>
                                    </p:anim>
                                    <p:animEffect transition="in" filter="fade">
                                      <p:cBhvr>
                                        <p:cTn id="18" dur="750"/>
                                        <p:tgtEl>
                                          <p:spTgt spid="3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750" fill="hold"/>
                                        <p:tgtEl>
                                          <p:spTgt spid="34"/>
                                        </p:tgtEl>
                                        <p:attrNameLst>
                                          <p:attrName>ppt_w</p:attrName>
                                        </p:attrNameLst>
                                      </p:cBhvr>
                                      <p:tavLst>
                                        <p:tav tm="0">
                                          <p:val>
                                            <p:fltVal val="0"/>
                                          </p:val>
                                        </p:tav>
                                        <p:tav tm="100000">
                                          <p:val>
                                            <p:strVal val="#ppt_w"/>
                                          </p:val>
                                        </p:tav>
                                      </p:tavLst>
                                    </p:anim>
                                    <p:anim calcmode="lin" valueType="num">
                                      <p:cBhvr>
                                        <p:cTn id="22" dur="750" fill="hold"/>
                                        <p:tgtEl>
                                          <p:spTgt spid="34"/>
                                        </p:tgtEl>
                                        <p:attrNameLst>
                                          <p:attrName>ppt_h</p:attrName>
                                        </p:attrNameLst>
                                      </p:cBhvr>
                                      <p:tavLst>
                                        <p:tav tm="0">
                                          <p:val>
                                            <p:fltVal val="0"/>
                                          </p:val>
                                        </p:tav>
                                        <p:tav tm="100000">
                                          <p:val>
                                            <p:strVal val="#ppt_h"/>
                                          </p:val>
                                        </p:tav>
                                      </p:tavLst>
                                    </p:anim>
                                    <p:animEffect transition="in" filter="fade">
                                      <p:cBhvr>
                                        <p:cTn id="23" dur="750"/>
                                        <p:tgtEl>
                                          <p:spTgt spid="3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750" fill="hold"/>
                                        <p:tgtEl>
                                          <p:spTgt spid="35"/>
                                        </p:tgtEl>
                                        <p:attrNameLst>
                                          <p:attrName>ppt_w</p:attrName>
                                        </p:attrNameLst>
                                      </p:cBhvr>
                                      <p:tavLst>
                                        <p:tav tm="0">
                                          <p:val>
                                            <p:fltVal val="0"/>
                                          </p:val>
                                        </p:tav>
                                        <p:tav tm="100000">
                                          <p:val>
                                            <p:strVal val="#ppt_w"/>
                                          </p:val>
                                        </p:tav>
                                      </p:tavLst>
                                    </p:anim>
                                    <p:anim calcmode="lin" valueType="num">
                                      <p:cBhvr>
                                        <p:cTn id="27" dur="750" fill="hold"/>
                                        <p:tgtEl>
                                          <p:spTgt spid="35"/>
                                        </p:tgtEl>
                                        <p:attrNameLst>
                                          <p:attrName>ppt_h</p:attrName>
                                        </p:attrNameLst>
                                      </p:cBhvr>
                                      <p:tavLst>
                                        <p:tav tm="0">
                                          <p:val>
                                            <p:fltVal val="0"/>
                                          </p:val>
                                        </p:tav>
                                        <p:tav tm="100000">
                                          <p:val>
                                            <p:strVal val="#ppt_h"/>
                                          </p:val>
                                        </p:tav>
                                      </p:tavLst>
                                    </p:anim>
                                    <p:animEffect transition="in" filter="fade">
                                      <p:cBhvr>
                                        <p:cTn id="28" dur="750"/>
                                        <p:tgtEl>
                                          <p:spTgt spid="35"/>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750" fill="hold"/>
                                        <p:tgtEl>
                                          <p:spTgt spid="30"/>
                                        </p:tgtEl>
                                        <p:attrNameLst>
                                          <p:attrName>ppt_w</p:attrName>
                                        </p:attrNameLst>
                                      </p:cBhvr>
                                      <p:tavLst>
                                        <p:tav tm="0">
                                          <p:val>
                                            <p:fltVal val="0"/>
                                          </p:val>
                                        </p:tav>
                                        <p:tav tm="100000">
                                          <p:val>
                                            <p:strVal val="#ppt_w"/>
                                          </p:val>
                                        </p:tav>
                                      </p:tavLst>
                                    </p:anim>
                                    <p:anim calcmode="lin" valueType="num">
                                      <p:cBhvr>
                                        <p:cTn id="33" dur="750" fill="hold"/>
                                        <p:tgtEl>
                                          <p:spTgt spid="30"/>
                                        </p:tgtEl>
                                        <p:attrNameLst>
                                          <p:attrName>ppt_h</p:attrName>
                                        </p:attrNameLst>
                                      </p:cBhvr>
                                      <p:tavLst>
                                        <p:tav tm="0">
                                          <p:val>
                                            <p:fltVal val="0"/>
                                          </p:val>
                                        </p:tav>
                                        <p:tav tm="100000">
                                          <p:val>
                                            <p:strVal val="#ppt_h"/>
                                          </p:val>
                                        </p:tav>
                                      </p:tavLst>
                                    </p:anim>
                                    <p:animEffect transition="in" filter="fade">
                                      <p:cBhvr>
                                        <p:cTn id="34" dur="750"/>
                                        <p:tgtEl>
                                          <p:spTgt spid="3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750" fill="hold"/>
                                        <p:tgtEl>
                                          <p:spTgt spid="31"/>
                                        </p:tgtEl>
                                        <p:attrNameLst>
                                          <p:attrName>ppt_w</p:attrName>
                                        </p:attrNameLst>
                                      </p:cBhvr>
                                      <p:tavLst>
                                        <p:tav tm="0">
                                          <p:val>
                                            <p:fltVal val="0"/>
                                          </p:val>
                                        </p:tav>
                                        <p:tav tm="100000">
                                          <p:val>
                                            <p:strVal val="#ppt_w"/>
                                          </p:val>
                                        </p:tav>
                                      </p:tavLst>
                                    </p:anim>
                                    <p:anim calcmode="lin" valueType="num">
                                      <p:cBhvr>
                                        <p:cTn id="38" dur="750" fill="hold"/>
                                        <p:tgtEl>
                                          <p:spTgt spid="31"/>
                                        </p:tgtEl>
                                        <p:attrNameLst>
                                          <p:attrName>ppt_h</p:attrName>
                                        </p:attrNameLst>
                                      </p:cBhvr>
                                      <p:tavLst>
                                        <p:tav tm="0">
                                          <p:val>
                                            <p:fltVal val="0"/>
                                          </p:val>
                                        </p:tav>
                                        <p:tav tm="100000">
                                          <p:val>
                                            <p:strVal val="#ppt_h"/>
                                          </p:val>
                                        </p:tav>
                                      </p:tavLst>
                                    </p:anim>
                                    <p:animEffect transition="in" filter="fade">
                                      <p:cBhvr>
                                        <p:cTn id="39" dur="750"/>
                                        <p:tgtEl>
                                          <p:spTgt spid="31"/>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750" fill="hold"/>
                                        <p:tgtEl>
                                          <p:spTgt spid="32"/>
                                        </p:tgtEl>
                                        <p:attrNameLst>
                                          <p:attrName>ppt_w</p:attrName>
                                        </p:attrNameLst>
                                      </p:cBhvr>
                                      <p:tavLst>
                                        <p:tav tm="0">
                                          <p:val>
                                            <p:fltVal val="0"/>
                                          </p:val>
                                        </p:tav>
                                        <p:tav tm="100000">
                                          <p:val>
                                            <p:strVal val="#ppt_w"/>
                                          </p:val>
                                        </p:tav>
                                      </p:tavLst>
                                    </p:anim>
                                    <p:anim calcmode="lin" valueType="num">
                                      <p:cBhvr>
                                        <p:cTn id="43" dur="750" fill="hold"/>
                                        <p:tgtEl>
                                          <p:spTgt spid="32"/>
                                        </p:tgtEl>
                                        <p:attrNameLst>
                                          <p:attrName>ppt_h</p:attrName>
                                        </p:attrNameLst>
                                      </p:cBhvr>
                                      <p:tavLst>
                                        <p:tav tm="0">
                                          <p:val>
                                            <p:fltVal val="0"/>
                                          </p:val>
                                        </p:tav>
                                        <p:tav tm="100000">
                                          <p:val>
                                            <p:strVal val="#ppt_h"/>
                                          </p:val>
                                        </p:tav>
                                      </p:tavLst>
                                    </p:anim>
                                    <p:animEffect transition="in" filter="fade">
                                      <p:cBhvr>
                                        <p:cTn id="44" dur="750"/>
                                        <p:tgtEl>
                                          <p:spTgt spid="32"/>
                                        </p:tgtEl>
                                      </p:cBhvr>
                                    </p:animEffect>
                                  </p:childTnLst>
                                </p:cTn>
                              </p:par>
                            </p:childTnLst>
                          </p:cTn>
                        </p:par>
                        <p:par>
                          <p:cTn id="45" fill="hold">
                            <p:stCondLst>
                              <p:cond delay="2250"/>
                            </p:stCondLst>
                            <p:childTnLst>
                              <p:par>
                                <p:cTn id="46" presetID="53" presetClass="entr" presetSubtype="16"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750" fill="hold"/>
                                        <p:tgtEl>
                                          <p:spTgt spid="8"/>
                                        </p:tgtEl>
                                        <p:attrNameLst>
                                          <p:attrName>ppt_w</p:attrName>
                                        </p:attrNameLst>
                                      </p:cBhvr>
                                      <p:tavLst>
                                        <p:tav tm="0">
                                          <p:val>
                                            <p:fltVal val="0"/>
                                          </p:val>
                                        </p:tav>
                                        <p:tav tm="100000">
                                          <p:val>
                                            <p:strVal val="#ppt_w"/>
                                          </p:val>
                                        </p:tav>
                                      </p:tavLst>
                                    </p:anim>
                                    <p:anim calcmode="lin" valueType="num">
                                      <p:cBhvr>
                                        <p:cTn id="49" dur="750" fill="hold"/>
                                        <p:tgtEl>
                                          <p:spTgt spid="8"/>
                                        </p:tgtEl>
                                        <p:attrNameLst>
                                          <p:attrName>ppt_h</p:attrName>
                                        </p:attrNameLst>
                                      </p:cBhvr>
                                      <p:tavLst>
                                        <p:tav tm="0">
                                          <p:val>
                                            <p:fltVal val="0"/>
                                          </p:val>
                                        </p:tav>
                                        <p:tav tm="100000">
                                          <p:val>
                                            <p:strVal val="#ppt_h"/>
                                          </p:val>
                                        </p:tav>
                                      </p:tavLst>
                                    </p:anim>
                                    <p:animEffect transition="in" filter="fade">
                                      <p:cBhvr>
                                        <p:cTn id="50" dur="750"/>
                                        <p:tgtEl>
                                          <p:spTgt spid="8"/>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750" fill="hold"/>
                                        <p:tgtEl>
                                          <p:spTgt spid="19"/>
                                        </p:tgtEl>
                                        <p:attrNameLst>
                                          <p:attrName>ppt_w</p:attrName>
                                        </p:attrNameLst>
                                      </p:cBhvr>
                                      <p:tavLst>
                                        <p:tav tm="0">
                                          <p:val>
                                            <p:fltVal val="0"/>
                                          </p:val>
                                        </p:tav>
                                        <p:tav tm="100000">
                                          <p:val>
                                            <p:strVal val="#ppt_w"/>
                                          </p:val>
                                        </p:tav>
                                      </p:tavLst>
                                    </p:anim>
                                    <p:anim calcmode="lin" valueType="num">
                                      <p:cBhvr>
                                        <p:cTn id="54" dur="750" fill="hold"/>
                                        <p:tgtEl>
                                          <p:spTgt spid="19"/>
                                        </p:tgtEl>
                                        <p:attrNameLst>
                                          <p:attrName>ppt_h</p:attrName>
                                        </p:attrNameLst>
                                      </p:cBhvr>
                                      <p:tavLst>
                                        <p:tav tm="0">
                                          <p:val>
                                            <p:fltVal val="0"/>
                                          </p:val>
                                        </p:tav>
                                        <p:tav tm="100000">
                                          <p:val>
                                            <p:strVal val="#ppt_h"/>
                                          </p:val>
                                        </p:tav>
                                      </p:tavLst>
                                    </p:anim>
                                    <p:animEffect transition="in" filter="fade">
                                      <p:cBhvr>
                                        <p:cTn id="55" dur="750"/>
                                        <p:tgtEl>
                                          <p:spTgt spid="1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750" fill="hold"/>
                                        <p:tgtEl>
                                          <p:spTgt spid="20"/>
                                        </p:tgtEl>
                                        <p:attrNameLst>
                                          <p:attrName>ppt_w</p:attrName>
                                        </p:attrNameLst>
                                      </p:cBhvr>
                                      <p:tavLst>
                                        <p:tav tm="0">
                                          <p:val>
                                            <p:fltVal val="0"/>
                                          </p:val>
                                        </p:tav>
                                        <p:tav tm="100000">
                                          <p:val>
                                            <p:strVal val="#ppt_w"/>
                                          </p:val>
                                        </p:tav>
                                      </p:tavLst>
                                    </p:anim>
                                    <p:anim calcmode="lin" valueType="num">
                                      <p:cBhvr>
                                        <p:cTn id="59" dur="750" fill="hold"/>
                                        <p:tgtEl>
                                          <p:spTgt spid="20"/>
                                        </p:tgtEl>
                                        <p:attrNameLst>
                                          <p:attrName>ppt_h</p:attrName>
                                        </p:attrNameLst>
                                      </p:cBhvr>
                                      <p:tavLst>
                                        <p:tav tm="0">
                                          <p:val>
                                            <p:fltVal val="0"/>
                                          </p:val>
                                        </p:tav>
                                        <p:tav tm="100000">
                                          <p:val>
                                            <p:strVal val="#ppt_h"/>
                                          </p:val>
                                        </p:tav>
                                      </p:tavLst>
                                    </p:anim>
                                    <p:animEffect transition="in" filter="fade">
                                      <p:cBhvr>
                                        <p:cTn id="60" dur="750"/>
                                        <p:tgtEl>
                                          <p:spTgt spid="20"/>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750" fill="hold"/>
                                        <p:tgtEl>
                                          <p:spTgt spid="21"/>
                                        </p:tgtEl>
                                        <p:attrNameLst>
                                          <p:attrName>ppt_w</p:attrName>
                                        </p:attrNameLst>
                                      </p:cBhvr>
                                      <p:tavLst>
                                        <p:tav tm="0">
                                          <p:val>
                                            <p:fltVal val="0"/>
                                          </p:val>
                                        </p:tav>
                                        <p:tav tm="100000">
                                          <p:val>
                                            <p:strVal val="#ppt_w"/>
                                          </p:val>
                                        </p:tav>
                                      </p:tavLst>
                                    </p:anim>
                                    <p:anim calcmode="lin" valueType="num">
                                      <p:cBhvr>
                                        <p:cTn id="64" dur="750" fill="hold"/>
                                        <p:tgtEl>
                                          <p:spTgt spid="21"/>
                                        </p:tgtEl>
                                        <p:attrNameLst>
                                          <p:attrName>ppt_h</p:attrName>
                                        </p:attrNameLst>
                                      </p:cBhvr>
                                      <p:tavLst>
                                        <p:tav tm="0">
                                          <p:val>
                                            <p:fltVal val="0"/>
                                          </p:val>
                                        </p:tav>
                                        <p:tav tm="100000">
                                          <p:val>
                                            <p:strVal val="#ppt_h"/>
                                          </p:val>
                                        </p:tav>
                                      </p:tavLst>
                                    </p:anim>
                                    <p:animEffect transition="in" filter="fade">
                                      <p:cBhvr>
                                        <p:cTn id="65" dur="750"/>
                                        <p:tgtEl>
                                          <p:spTgt spid="21"/>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750" fill="hold"/>
                                        <p:tgtEl>
                                          <p:spTgt spid="22"/>
                                        </p:tgtEl>
                                        <p:attrNameLst>
                                          <p:attrName>ppt_w</p:attrName>
                                        </p:attrNameLst>
                                      </p:cBhvr>
                                      <p:tavLst>
                                        <p:tav tm="0">
                                          <p:val>
                                            <p:fltVal val="0"/>
                                          </p:val>
                                        </p:tav>
                                        <p:tav tm="100000">
                                          <p:val>
                                            <p:strVal val="#ppt_w"/>
                                          </p:val>
                                        </p:tav>
                                      </p:tavLst>
                                    </p:anim>
                                    <p:anim calcmode="lin" valueType="num">
                                      <p:cBhvr>
                                        <p:cTn id="69" dur="750" fill="hold"/>
                                        <p:tgtEl>
                                          <p:spTgt spid="22"/>
                                        </p:tgtEl>
                                        <p:attrNameLst>
                                          <p:attrName>ppt_h</p:attrName>
                                        </p:attrNameLst>
                                      </p:cBhvr>
                                      <p:tavLst>
                                        <p:tav tm="0">
                                          <p:val>
                                            <p:fltVal val="0"/>
                                          </p:val>
                                        </p:tav>
                                        <p:tav tm="100000">
                                          <p:val>
                                            <p:strVal val="#ppt_h"/>
                                          </p:val>
                                        </p:tav>
                                      </p:tavLst>
                                    </p:anim>
                                    <p:animEffect transition="in" filter="fade">
                                      <p:cBhvr>
                                        <p:cTn id="70" dur="750"/>
                                        <p:tgtEl>
                                          <p:spTgt spid="22"/>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p:cTn id="78" dur="750" fill="hold"/>
                                        <p:tgtEl>
                                          <p:spTgt spid="24"/>
                                        </p:tgtEl>
                                        <p:attrNameLst>
                                          <p:attrName>ppt_w</p:attrName>
                                        </p:attrNameLst>
                                      </p:cBhvr>
                                      <p:tavLst>
                                        <p:tav tm="0">
                                          <p:val>
                                            <p:fltVal val="0"/>
                                          </p:val>
                                        </p:tav>
                                        <p:tav tm="100000">
                                          <p:val>
                                            <p:strVal val="#ppt_w"/>
                                          </p:val>
                                        </p:tav>
                                      </p:tavLst>
                                    </p:anim>
                                    <p:anim calcmode="lin" valueType="num">
                                      <p:cBhvr>
                                        <p:cTn id="79" dur="750" fill="hold"/>
                                        <p:tgtEl>
                                          <p:spTgt spid="24"/>
                                        </p:tgtEl>
                                        <p:attrNameLst>
                                          <p:attrName>ppt_h</p:attrName>
                                        </p:attrNameLst>
                                      </p:cBhvr>
                                      <p:tavLst>
                                        <p:tav tm="0">
                                          <p:val>
                                            <p:fltVal val="0"/>
                                          </p:val>
                                        </p:tav>
                                        <p:tav tm="100000">
                                          <p:val>
                                            <p:strVal val="#ppt_h"/>
                                          </p:val>
                                        </p:tav>
                                      </p:tavLst>
                                    </p:anim>
                                    <p:animEffect transition="in" filter="fade">
                                      <p:cBhvr>
                                        <p:cTn id="80" dur="750"/>
                                        <p:tgtEl>
                                          <p:spTgt spid="24"/>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750" fill="hold"/>
                                        <p:tgtEl>
                                          <p:spTgt spid="25"/>
                                        </p:tgtEl>
                                        <p:attrNameLst>
                                          <p:attrName>ppt_w</p:attrName>
                                        </p:attrNameLst>
                                      </p:cBhvr>
                                      <p:tavLst>
                                        <p:tav tm="0">
                                          <p:val>
                                            <p:fltVal val="0"/>
                                          </p:val>
                                        </p:tav>
                                        <p:tav tm="100000">
                                          <p:val>
                                            <p:strVal val="#ppt_w"/>
                                          </p:val>
                                        </p:tav>
                                      </p:tavLst>
                                    </p:anim>
                                    <p:anim calcmode="lin" valueType="num">
                                      <p:cBhvr>
                                        <p:cTn id="84" dur="750" fill="hold"/>
                                        <p:tgtEl>
                                          <p:spTgt spid="25"/>
                                        </p:tgtEl>
                                        <p:attrNameLst>
                                          <p:attrName>ppt_h</p:attrName>
                                        </p:attrNameLst>
                                      </p:cBhvr>
                                      <p:tavLst>
                                        <p:tav tm="0">
                                          <p:val>
                                            <p:fltVal val="0"/>
                                          </p:val>
                                        </p:tav>
                                        <p:tav tm="100000">
                                          <p:val>
                                            <p:strVal val="#ppt_h"/>
                                          </p:val>
                                        </p:tav>
                                      </p:tavLst>
                                    </p:anim>
                                    <p:animEffect transition="in" filter="fade">
                                      <p:cBhvr>
                                        <p:cTn id="85" dur="750"/>
                                        <p:tgtEl>
                                          <p:spTgt spid="2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750" fill="hold"/>
                                        <p:tgtEl>
                                          <p:spTgt spid="26"/>
                                        </p:tgtEl>
                                        <p:attrNameLst>
                                          <p:attrName>ppt_w</p:attrName>
                                        </p:attrNameLst>
                                      </p:cBhvr>
                                      <p:tavLst>
                                        <p:tav tm="0">
                                          <p:val>
                                            <p:fltVal val="0"/>
                                          </p:val>
                                        </p:tav>
                                        <p:tav tm="100000">
                                          <p:val>
                                            <p:strVal val="#ppt_w"/>
                                          </p:val>
                                        </p:tav>
                                      </p:tavLst>
                                    </p:anim>
                                    <p:anim calcmode="lin" valueType="num">
                                      <p:cBhvr>
                                        <p:cTn id="89" dur="750" fill="hold"/>
                                        <p:tgtEl>
                                          <p:spTgt spid="26"/>
                                        </p:tgtEl>
                                        <p:attrNameLst>
                                          <p:attrName>ppt_h</p:attrName>
                                        </p:attrNameLst>
                                      </p:cBhvr>
                                      <p:tavLst>
                                        <p:tav tm="0">
                                          <p:val>
                                            <p:fltVal val="0"/>
                                          </p:val>
                                        </p:tav>
                                        <p:tav tm="100000">
                                          <p:val>
                                            <p:strVal val="#ppt_h"/>
                                          </p:val>
                                        </p:tav>
                                      </p:tavLst>
                                    </p:anim>
                                    <p:animEffect transition="in" filter="fade">
                                      <p:cBhvr>
                                        <p:cTn id="90" dur="750"/>
                                        <p:tgtEl>
                                          <p:spTgt spid="26"/>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wipe(left)">
                                      <p:cBhvr>
                                        <p:cTn id="95" dur="750"/>
                                        <p:tgtEl>
                                          <p:spTgt spid="18"/>
                                        </p:tgtEl>
                                      </p:cBhvr>
                                    </p:animEffect>
                                  </p:childTnLst>
                                </p:cTn>
                              </p:par>
                            </p:childTnLst>
                          </p:cTn>
                        </p:par>
                        <p:par>
                          <p:cTn id="96" fill="hold">
                            <p:stCondLst>
                              <p:cond delay="750"/>
                            </p:stCondLst>
                            <p:childTnLst>
                              <p:par>
                                <p:cTn id="97" presetID="53" presetClass="entr" presetSubtype="16" fill="hold"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p:cTn id="99" dur="750" fill="hold"/>
                                        <p:tgtEl>
                                          <p:spTgt spid="38"/>
                                        </p:tgtEl>
                                        <p:attrNameLst>
                                          <p:attrName>ppt_w</p:attrName>
                                        </p:attrNameLst>
                                      </p:cBhvr>
                                      <p:tavLst>
                                        <p:tav tm="0">
                                          <p:val>
                                            <p:fltVal val="0"/>
                                          </p:val>
                                        </p:tav>
                                        <p:tav tm="100000">
                                          <p:val>
                                            <p:strVal val="#ppt_w"/>
                                          </p:val>
                                        </p:tav>
                                      </p:tavLst>
                                    </p:anim>
                                    <p:anim calcmode="lin" valueType="num">
                                      <p:cBhvr>
                                        <p:cTn id="100" dur="750" fill="hold"/>
                                        <p:tgtEl>
                                          <p:spTgt spid="38"/>
                                        </p:tgtEl>
                                        <p:attrNameLst>
                                          <p:attrName>ppt_h</p:attrName>
                                        </p:attrNameLst>
                                      </p:cBhvr>
                                      <p:tavLst>
                                        <p:tav tm="0">
                                          <p:val>
                                            <p:fltVal val="0"/>
                                          </p:val>
                                        </p:tav>
                                        <p:tav tm="100000">
                                          <p:val>
                                            <p:strVal val="#ppt_h"/>
                                          </p:val>
                                        </p:tav>
                                      </p:tavLst>
                                    </p:anim>
                                    <p:animEffect transition="in" filter="fade">
                                      <p:cBhvr>
                                        <p:cTn id="101" dur="750"/>
                                        <p:tgtEl>
                                          <p:spTgt spid="38"/>
                                        </p:tgtEl>
                                      </p:cBhvr>
                                    </p:animEffect>
                                  </p:childTnLst>
                                </p:cTn>
                              </p:par>
                              <p:par>
                                <p:cTn id="102" presetID="53" presetClass="entr" presetSubtype="16" fill="hold" nodeType="withEffect">
                                  <p:stCondLst>
                                    <p:cond delay="0"/>
                                  </p:stCondLst>
                                  <p:childTnLst>
                                    <p:set>
                                      <p:cBhvr>
                                        <p:cTn id="103" dur="1" fill="hold">
                                          <p:stCondLst>
                                            <p:cond delay="0"/>
                                          </p:stCondLst>
                                        </p:cTn>
                                        <p:tgtEl>
                                          <p:spTgt spid="39"/>
                                        </p:tgtEl>
                                        <p:attrNameLst>
                                          <p:attrName>style.visibility</p:attrName>
                                        </p:attrNameLst>
                                      </p:cBhvr>
                                      <p:to>
                                        <p:strVal val="visible"/>
                                      </p:to>
                                    </p:set>
                                    <p:anim calcmode="lin" valueType="num">
                                      <p:cBhvr>
                                        <p:cTn id="104" dur="750" fill="hold"/>
                                        <p:tgtEl>
                                          <p:spTgt spid="39"/>
                                        </p:tgtEl>
                                        <p:attrNameLst>
                                          <p:attrName>ppt_w</p:attrName>
                                        </p:attrNameLst>
                                      </p:cBhvr>
                                      <p:tavLst>
                                        <p:tav tm="0">
                                          <p:val>
                                            <p:fltVal val="0"/>
                                          </p:val>
                                        </p:tav>
                                        <p:tav tm="100000">
                                          <p:val>
                                            <p:strVal val="#ppt_w"/>
                                          </p:val>
                                        </p:tav>
                                      </p:tavLst>
                                    </p:anim>
                                    <p:anim calcmode="lin" valueType="num">
                                      <p:cBhvr>
                                        <p:cTn id="105" dur="750" fill="hold"/>
                                        <p:tgtEl>
                                          <p:spTgt spid="39"/>
                                        </p:tgtEl>
                                        <p:attrNameLst>
                                          <p:attrName>ppt_h</p:attrName>
                                        </p:attrNameLst>
                                      </p:cBhvr>
                                      <p:tavLst>
                                        <p:tav tm="0">
                                          <p:val>
                                            <p:fltVal val="0"/>
                                          </p:val>
                                        </p:tav>
                                        <p:tav tm="100000">
                                          <p:val>
                                            <p:strVal val="#ppt_h"/>
                                          </p:val>
                                        </p:tav>
                                      </p:tavLst>
                                    </p:anim>
                                    <p:animEffect transition="in" filter="fade">
                                      <p:cBhvr>
                                        <p:cTn id="106" dur="750"/>
                                        <p:tgtEl>
                                          <p:spTgt spid="39"/>
                                        </p:tgtEl>
                                      </p:cBhvr>
                                    </p:animEffect>
                                  </p:childTnLst>
                                </p:cTn>
                              </p:par>
                              <p:par>
                                <p:cTn id="107" presetID="53" presetClass="entr" presetSubtype="16" fill="hold" nodeType="with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p:cTn id="109" dur="750" fill="hold"/>
                                        <p:tgtEl>
                                          <p:spTgt spid="40"/>
                                        </p:tgtEl>
                                        <p:attrNameLst>
                                          <p:attrName>ppt_w</p:attrName>
                                        </p:attrNameLst>
                                      </p:cBhvr>
                                      <p:tavLst>
                                        <p:tav tm="0">
                                          <p:val>
                                            <p:fltVal val="0"/>
                                          </p:val>
                                        </p:tav>
                                        <p:tav tm="100000">
                                          <p:val>
                                            <p:strVal val="#ppt_w"/>
                                          </p:val>
                                        </p:tav>
                                      </p:tavLst>
                                    </p:anim>
                                    <p:anim calcmode="lin" valueType="num">
                                      <p:cBhvr>
                                        <p:cTn id="110" dur="750" fill="hold"/>
                                        <p:tgtEl>
                                          <p:spTgt spid="40"/>
                                        </p:tgtEl>
                                        <p:attrNameLst>
                                          <p:attrName>ppt_h</p:attrName>
                                        </p:attrNameLst>
                                      </p:cBhvr>
                                      <p:tavLst>
                                        <p:tav tm="0">
                                          <p:val>
                                            <p:fltVal val="0"/>
                                          </p:val>
                                        </p:tav>
                                        <p:tav tm="100000">
                                          <p:val>
                                            <p:strVal val="#ppt_h"/>
                                          </p:val>
                                        </p:tav>
                                      </p:tavLst>
                                    </p:anim>
                                    <p:animEffect transition="in" filter="fade">
                                      <p:cBhvr>
                                        <p:cTn id="111" dur="750"/>
                                        <p:tgtEl>
                                          <p:spTgt spid="40"/>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wipe(left)">
                                      <p:cBhvr>
                                        <p:cTn id="116" dur="750"/>
                                        <p:tgtEl>
                                          <p:spTgt spid="42"/>
                                        </p:tgtEl>
                                      </p:cBhvr>
                                    </p:animEffect>
                                  </p:childTnLst>
                                </p:cTn>
                              </p:par>
                            </p:childTnLst>
                          </p:cTn>
                        </p:par>
                        <p:par>
                          <p:cTn id="117" fill="hold">
                            <p:stCondLst>
                              <p:cond delay="750"/>
                            </p:stCondLst>
                            <p:childTnLst>
                              <p:par>
                                <p:cTn id="118" presetID="53" presetClass="entr" presetSubtype="16" fill="hold" grpId="0" nodeType="afterEffect">
                                  <p:stCondLst>
                                    <p:cond delay="0"/>
                                  </p:stCondLst>
                                  <p:childTnLst>
                                    <p:set>
                                      <p:cBhvr>
                                        <p:cTn id="119" dur="1" fill="hold">
                                          <p:stCondLst>
                                            <p:cond delay="0"/>
                                          </p:stCondLst>
                                        </p:cTn>
                                        <p:tgtEl>
                                          <p:spTgt spid="41"/>
                                        </p:tgtEl>
                                        <p:attrNameLst>
                                          <p:attrName>style.visibility</p:attrName>
                                        </p:attrNameLst>
                                      </p:cBhvr>
                                      <p:to>
                                        <p:strVal val="visible"/>
                                      </p:to>
                                    </p:set>
                                    <p:anim calcmode="lin" valueType="num">
                                      <p:cBhvr>
                                        <p:cTn id="120" dur="750" fill="hold"/>
                                        <p:tgtEl>
                                          <p:spTgt spid="41"/>
                                        </p:tgtEl>
                                        <p:attrNameLst>
                                          <p:attrName>ppt_w</p:attrName>
                                        </p:attrNameLst>
                                      </p:cBhvr>
                                      <p:tavLst>
                                        <p:tav tm="0">
                                          <p:val>
                                            <p:fltVal val="0"/>
                                          </p:val>
                                        </p:tav>
                                        <p:tav tm="100000">
                                          <p:val>
                                            <p:strVal val="#ppt_w"/>
                                          </p:val>
                                        </p:tav>
                                      </p:tavLst>
                                    </p:anim>
                                    <p:anim calcmode="lin" valueType="num">
                                      <p:cBhvr>
                                        <p:cTn id="121" dur="750" fill="hold"/>
                                        <p:tgtEl>
                                          <p:spTgt spid="41"/>
                                        </p:tgtEl>
                                        <p:attrNameLst>
                                          <p:attrName>ppt_h</p:attrName>
                                        </p:attrNameLst>
                                      </p:cBhvr>
                                      <p:tavLst>
                                        <p:tav tm="0">
                                          <p:val>
                                            <p:fltVal val="0"/>
                                          </p:val>
                                        </p:tav>
                                        <p:tav tm="100000">
                                          <p:val>
                                            <p:strVal val="#ppt_h"/>
                                          </p:val>
                                        </p:tav>
                                      </p:tavLst>
                                    </p:anim>
                                    <p:animEffect transition="in" filter="fade">
                                      <p:cBhvr>
                                        <p:cTn id="122" dur="750"/>
                                        <p:tgtEl>
                                          <p:spTgt spid="41"/>
                                        </p:tgtEl>
                                      </p:cBhvr>
                                    </p:animEffect>
                                  </p:childTnLst>
                                </p:cTn>
                              </p:par>
                            </p:childTnLst>
                          </p:cTn>
                        </p:par>
                        <p:par>
                          <p:cTn id="123" fill="hold">
                            <p:stCondLst>
                              <p:cond delay="1500"/>
                            </p:stCondLst>
                            <p:childTnLst>
                              <p:par>
                                <p:cTn id="124" presetID="53" presetClass="entr" presetSubtype="16" fill="hold" grpId="0" nodeType="afterEffect">
                                  <p:stCondLst>
                                    <p:cond delay="0"/>
                                  </p:stCondLst>
                                  <p:childTnLst>
                                    <p:set>
                                      <p:cBhvr>
                                        <p:cTn id="125" dur="1" fill="hold">
                                          <p:stCondLst>
                                            <p:cond delay="0"/>
                                          </p:stCondLst>
                                        </p:cTn>
                                        <p:tgtEl>
                                          <p:spTgt spid="43"/>
                                        </p:tgtEl>
                                        <p:attrNameLst>
                                          <p:attrName>style.visibility</p:attrName>
                                        </p:attrNameLst>
                                      </p:cBhvr>
                                      <p:to>
                                        <p:strVal val="visible"/>
                                      </p:to>
                                    </p:set>
                                    <p:anim calcmode="lin" valueType="num">
                                      <p:cBhvr>
                                        <p:cTn id="126" dur="750" fill="hold"/>
                                        <p:tgtEl>
                                          <p:spTgt spid="43"/>
                                        </p:tgtEl>
                                        <p:attrNameLst>
                                          <p:attrName>ppt_w</p:attrName>
                                        </p:attrNameLst>
                                      </p:cBhvr>
                                      <p:tavLst>
                                        <p:tav tm="0">
                                          <p:val>
                                            <p:fltVal val="0"/>
                                          </p:val>
                                        </p:tav>
                                        <p:tav tm="100000">
                                          <p:val>
                                            <p:strVal val="#ppt_w"/>
                                          </p:val>
                                        </p:tav>
                                      </p:tavLst>
                                    </p:anim>
                                    <p:anim calcmode="lin" valueType="num">
                                      <p:cBhvr>
                                        <p:cTn id="127" dur="750" fill="hold"/>
                                        <p:tgtEl>
                                          <p:spTgt spid="43"/>
                                        </p:tgtEl>
                                        <p:attrNameLst>
                                          <p:attrName>ppt_h</p:attrName>
                                        </p:attrNameLst>
                                      </p:cBhvr>
                                      <p:tavLst>
                                        <p:tav tm="0">
                                          <p:val>
                                            <p:fltVal val="0"/>
                                          </p:val>
                                        </p:tav>
                                        <p:tav tm="100000">
                                          <p:val>
                                            <p:strVal val="#ppt_h"/>
                                          </p:val>
                                        </p:tav>
                                      </p:tavLst>
                                    </p:anim>
                                    <p:animEffect transition="in" filter="fade">
                                      <p:cBhvr>
                                        <p:cTn id="128" dur="750"/>
                                        <p:tgtEl>
                                          <p:spTgt spid="43"/>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44"/>
                                        </p:tgtEl>
                                        <p:attrNameLst>
                                          <p:attrName>style.visibility</p:attrName>
                                        </p:attrNameLst>
                                      </p:cBhvr>
                                      <p:to>
                                        <p:strVal val="visible"/>
                                      </p:to>
                                    </p:set>
                                    <p:animEffect transition="in" filter="wipe(left)">
                                      <p:cBhvr>
                                        <p:cTn id="133" dur="750"/>
                                        <p:tgtEl>
                                          <p:spTgt spid="44"/>
                                        </p:tgtEl>
                                      </p:cBhvr>
                                    </p:animEffect>
                                  </p:childTnLst>
                                </p:cTn>
                              </p:par>
                            </p:childTnLst>
                          </p:cTn>
                        </p:par>
                        <p:par>
                          <p:cTn id="134" fill="hold">
                            <p:stCondLst>
                              <p:cond delay="750"/>
                            </p:stCondLst>
                            <p:childTnLst>
                              <p:par>
                                <p:cTn id="135" presetID="53" presetClass="entr" presetSubtype="16" fill="hold" grpId="0" nodeType="afterEffect">
                                  <p:stCondLst>
                                    <p:cond delay="0"/>
                                  </p:stCondLst>
                                  <p:childTnLst>
                                    <p:set>
                                      <p:cBhvr>
                                        <p:cTn id="136" dur="1" fill="hold">
                                          <p:stCondLst>
                                            <p:cond delay="0"/>
                                          </p:stCondLst>
                                        </p:cTn>
                                        <p:tgtEl>
                                          <p:spTgt spid="47"/>
                                        </p:tgtEl>
                                        <p:attrNameLst>
                                          <p:attrName>style.visibility</p:attrName>
                                        </p:attrNameLst>
                                      </p:cBhvr>
                                      <p:to>
                                        <p:strVal val="visible"/>
                                      </p:to>
                                    </p:set>
                                    <p:anim calcmode="lin" valueType="num">
                                      <p:cBhvr>
                                        <p:cTn id="137" dur="750" fill="hold"/>
                                        <p:tgtEl>
                                          <p:spTgt spid="47"/>
                                        </p:tgtEl>
                                        <p:attrNameLst>
                                          <p:attrName>ppt_w</p:attrName>
                                        </p:attrNameLst>
                                      </p:cBhvr>
                                      <p:tavLst>
                                        <p:tav tm="0">
                                          <p:val>
                                            <p:fltVal val="0"/>
                                          </p:val>
                                        </p:tav>
                                        <p:tav tm="100000">
                                          <p:val>
                                            <p:strVal val="#ppt_w"/>
                                          </p:val>
                                        </p:tav>
                                      </p:tavLst>
                                    </p:anim>
                                    <p:anim calcmode="lin" valueType="num">
                                      <p:cBhvr>
                                        <p:cTn id="138" dur="750" fill="hold"/>
                                        <p:tgtEl>
                                          <p:spTgt spid="47"/>
                                        </p:tgtEl>
                                        <p:attrNameLst>
                                          <p:attrName>ppt_h</p:attrName>
                                        </p:attrNameLst>
                                      </p:cBhvr>
                                      <p:tavLst>
                                        <p:tav tm="0">
                                          <p:val>
                                            <p:fltVal val="0"/>
                                          </p:val>
                                        </p:tav>
                                        <p:tav tm="100000">
                                          <p:val>
                                            <p:strVal val="#ppt_h"/>
                                          </p:val>
                                        </p:tav>
                                      </p:tavLst>
                                    </p:anim>
                                    <p:animEffect transition="in" filter="fade">
                                      <p:cBhvr>
                                        <p:cTn id="139" dur="750"/>
                                        <p:tgtEl>
                                          <p:spTgt spid="47"/>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48"/>
                                        </p:tgtEl>
                                        <p:attrNameLst>
                                          <p:attrName>style.visibility</p:attrName>
                                        </p:attrNameLst>
                                      </p:cBhvr>
                                      <p:to>
                                        <p:strVal val="visible"/>
                                      </p:to>
                                    </p:set>
                                    <p:anim calcmode="lin" valueType="num">
                                      <p:cBhvr>
                                        <p:cTn id="142" dur="750" fill="hold"/>
                                        <p:tgtEl>
                                          <p:spTgt spid="48"/>
                                        </p:tgtEl>
                                        <p:attrNameLst>
                                          <p:attrName>ppt_w</p:attrName>
                                        </p:attrNameLst>
                                      </p:cBhvr>
                                      <p:tavLst>
                                        <p:tav tm="0">
                                          <p:val>
                                            <p:fltVal val="0"/>
                                          </p:val>
                                        </p:tav>
                                        <p:tav tm="100000">
                                          <p:val>
                                            <p:strVal val="#ppt_w"/>
                                          </p:val>
                                        </p:tav>
                                      </p:tavLst>
                                    </p:anim>
                                    <p:anim calcmode="lin" valueType="num">
                                      <p:cBhvr>
                                        <p:cTn id="143" dur="750" fill="hold"/>
                                        <p:tgtEl>
                                          <p:spTgt spid="48"/>
                                        </p:tgtEl>
                                        <p:attrNameLst>
                                          <p:attrName>ppt_h</p:attrName>
                                        </p:attrNameLst>
                                      </p:cBhvr>
                                      <p:tavLst>
                                        <p:tav tm="0">
                                          <p:val>
                                            <p:fltVal val="0"/>
                                          </p:val>
                                        </p:tav>
                                        <p:tav tm="100000">
                                          <p:val>
                                            <p:strVal val="#ppt_h"/>
                                          </p:val>
                                        </p:tav>
                                      </p:tavLst>
                                    </p:anim>
                                    <p:animEffect transition="in" filter="fade">
                                      <p:cBhvr>
                                        <p:cTn id="144" dur="750"/>
                                        <p:tgtEl>
                                          <p:spTgt spid="48"/>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750" fill="hold"/>
                                        <p:tgtEl>
                                          <p:spTgt spid="49"/>
                                        </p:tgtEl>
                                        <p:attrNameLst>
                                          <p:attrName>ppt_w</p:attrName>
                                        </p:attrNameLst>
                                      </p:cBhvr>
                                      <p:tavLst>
                                        <p:tav tm="0">
                                          <p:val>
                                            <p:fltVal val="0"/>
                                          </p:val>
                                        </p:tav>
                                        <p:tav tm="100000">
                                          <p:val>
                                            <p:strVal val="#ppt_w"/>
                                          </p:val>
                                        </p:tav>
                                      </p:tavLst>
                                    </p:anim>
                                    <p:anim calcmode="lin" valueType="num">
                                      <p:cBhvr>
                                        <p:cTn id="148" dur="750" fill="hold"/>
                                        <p:tgtEl>
                                          <p:spTgt spid="49"/>
                                        </p:tgtEl>
                                        <p:attrNameLst>
                                          <p:attrName>ppt_h</p:attrName>
                                        </p:attrNameLst>
                                      </p:cBhvr>
                                      <p:tavLst>
                                        <p:tav tm="0">
                                          <p:val>
                                            <p:fltVal val="0"/>
                                          </p:val>
                                        </p:tav>
                                        <p:tav tm="100000">
                                          <p:val>
                                            <p:strVal val="#ppt_h"/>
                                          </p:val>
                                        </p:tav>
                                      </p:tavLst>
                                    </p:anim>
                                    <p:animEffect transition="in" filter="fade">
                                      <p:cBhvr>
                                        <p:cTn id="149" dur="750"/>
                                        <p:tgtEl>
                                          <p:spTgt spid="49"/>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45"/>
                                        </p:tgtEl>
                                        <p:attrNameLst>
                                          <p:attrName>style.visibility</p:attrName>
                                        </p:attrNameLst>
                                      </p:cBhvr>
                                      <p:to>
                                        <p:strVal val="visible"/>
                                      </p:to>
                                    </p:set>
                                    <p:animEffect transition="in" filter="wipe(left)">
                                      <p:cBhvr>
                                        <p:cTn id="154" dur="750"/>
                                        <p:tgtEl>
                                          <p:spTgt spid="45"/>
                                        </p:tgtEl>
                                      </p:cBhvr>
                                    </p:animEffect>
                                  </p:childTnLst>
                                </p:cTn>
                              </p:par>
                            </p:childTnLst>
                          </p:cTn>
                        </p:par>
                        <p:par>
                          <p:cTn id="155" fill="hold">
                            <p:stCondLst>
                              <p:cond delay="750"/>
                            </p:stCondLst>
                            <p:childTnLst>
                              <p:par>
                                <p:cTn id="156" presetID="22" presetClass="entr" presetSubtype="8" fill="hold" grpId="0" nodeType="afterEffect">
                                  <p:stCondLst>
                                    <p:cond delay="0"/>
                                  </p:stCondLst>
                                  <p:childTnLst>
                                    <p:set>
                                      <p:cBhvr>
                                        <p:cTn id="157" dur="1" fill="hold">
                                          <p:stCondLst>
                                            <p:cond delay="0"/>
                                          </p:stCondLst>
                                        </p:cTn>
                                        <p:tgtEl>
                                          <p:spTgt spid="50"/>
                                        </p:tgtEl>
                                        <p:attrNameLst>
                                          <p:attrName>style.visibility</p:attrName>
                                        </p:attrNameLst>
                                      </p:cBhvr>
                                      <p:to>
                                        <p:strVal val="visible"/>
                                      </p:to>
                                    </p:set>
                                    <p:animEffect transition="in" filter="wipe(left)">
                                      <p:cBhvr>
                                        <p:cTn id="158" dur="750"/>
                                        <p:tgtEl>
                                          <p:spTgt spid="50"/>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7"/>
                                        </p:tgtEl>
                                        <p:attrNameLst>
                                          <p:attrName>style.visibility</p:attrName>
                                        </p:attrNameLst>
                                      </p:cBhvr>
                                      <p:to>
                                        <p:strVal val="visible"/>
                                      </p:to>
                                    </p:set>
                                    <p:anim calcmode="lin" valueType="num">
                                      <p:cBhvr>
                                        <p:cTn id="161" dur="750" fill="hold"/>
                                        <p:tgtEl>
                                          <p:spTgt spid="27"/>
                                        </p:tgtEl>
                                        <p:attrNameLst>
                                          <p:attrName>ppt_w</p:attrName>
                                        </p:attrNameLst>
                                      </p:cBhvr>
                                      <p:tavLst>
                                        <p:tav tm="0">
                                          <p:val>
                                            <p:fltVal val="0"/>
                                          </p:val>
                                        </p:tav>
                                        <p:tav tm="100000">
                                          <p:val>
                                            <p:strVal val="#ppt_w"/>
                                          </p:val>
                                        </p:tav>
                                      </p:tavLst>
                                    </p:anim>
                                    <p:anim calcmode="lin" valueType="num">
                                      <p:cBhvr>
                                        <p:cTn id="162" dur="750" fill="hold"/>
                                        <p:tgtEl>
                                          <p:spTgt spid="27"/>
                                        </p:tgtEl>
                                        <p:attrNameLst>
                                          <p:attrName>ppt_h</p:attrName>
                                        </p:attrNameLst>
                                      </p:cBhvr>
                                      <p:tavLst>
                                        <p:tav tm="0">
                                          <p:val>
                                            <p:fltVal val="0"/>
                                          </p:val>
                                        </p:tav>
                                        <p:tav tm="100000">
                                          <p:val>
                                            <p:strVal val="#ppt_h"/>
                                          </p:val>
                                        </p:tav>
                                      </p:tavLst>
                                    </p:anim>
                                    <p:animEffect transition="in" filter="fade">
                                      <p:cBhvr>
                                        <p:cTn id="163" dur="750"/>
                                        <p:tgtEl>
                                          <p:spTgt spid="27"/>
                                        </p:tgtEl>
                                      </p:cBhvr>
                                    </p:animEffect>
                                  </p:childTnLst>
                                </p:cTn>
                              </p:par>
                            </p:childTnLst>
                          </p:cTn>
                        </p:par>
                        <p:par>
                          <p:cTn id="164" fill="hold">
                            <p:stCondLst>
                              <p:cond delay="1500"/>
                            </p:stCondLst>
                            <p:childTnLst>
                              <p:par>
                                <p:cTn id="165" presetID="22" presetClass="entr" presetSubtype="8" fill="hold" grpId="0" nodeType="after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wipe(left)">
                                      <p:cBhvr>
                                        <p:cTn id="167" dur="750"/>
                                        <p:tgtEl>
                                          <p:spTgt spid="52"/>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28"/>
                                        </p:tgtEl>
                                        <p:attrNameLst>
                                          <p:attrName>style.visibility</p:attrName>
                                        </p:attrNameLst>
                                      </p:cBhvr>
                                      <p:to>
                                        <p:strVal val="visible"/>
                                      </p:to>
                                    </p:set>
                                    <p:anim calcmode="lin" valueType="num">
                                      <p:cBhvr>
                                        <p:cTn id="170" dur="750" fill="hold"/>
                                        <p:tgtEl>
                                          <p:spTgt spid="28"/>
                                        </p:tgtEl>
                                        <p:attrNameLst>
                                          <p:attrName>ppt_w</p:attrName>
                                        </p:attrNameLst>
                                      </p:cBhvr>
                                      <p:tavLst>
                                        <p:tav tm="0">
                                          <p:val>
                                            <p:fltVal val="0"/>
                                          </p:val>
                                        </p:tav>
                                        <p:tav tm="100000">
                                          <p:val>
                                            <p:strVal val="#ppt_w"/>
                                          </p:val>
                                        </p:tav>
                                      </p:tavLst>
                                    </p:anim>
                                    <p:anim calcmode="lin" valueType="num">
                                      <p:cBhvr>
                                        <p:cTn id="171" dur="750" fill="hold"/>
                                        <p:tgtEl>
                                          <p:spTgt spid="28"/>
                                        </p:tgtEl>
                                        <p:attrNameLst>
                                          <p:attrName>ppt_h</p:attrName>
                                        </p:attrNameLst>
                                      </p:cBhvr>
                                      <p:tavLst>
                                        <p:tav tm="0">
                                          <p:val>
                                            <p:fltVal val="0"/>
                                          </p:val>
                                        </p:tav>
                                        <p:tav tm="100000">
                                          <p:val>
                                            <p:strVal val="#ppt_h"/>
                                          </p:val>
                                        </p:tav>
                                      </p:tavLst>
                                    </p:anim>
                                    <p:animEffect transition="in" filter="fade">
                                      <p:cBhvr>
                                        <p:cTn id="172" dur="750"/>
                                        <p:tgtEl>
                                          <p:spTgt spid="28"/>
                                        </p:tgtEl>
                                      </p:cBhvr>
                                    </p:animEffect>
                                  </p:childTnLst>
                                </p:cTn>
                              </p:par>
                            </p:childTnLst>
                          </p:cTn>
                        </p:par>
                        <p:par>
                          <p:cTn id="173" fill="hold">
                            <p:stCondLst>
                              <p:cond delay="2250"/>
                            </p:stCondLst>
                            <p:childTnLst>
                              <p:par>
                                <p:cTn id="174" presetID="22" presetClass="entr" presetSubtype="8" fill="hold" grpId="0" nodeType="afterEffect">
                                  <p:stCondLst>
                                    <p:cond delay="0"/>
                                  </p:stCondLst>
                                  <p:childTnLst>
                                    <p:set>
                                      <p:cBhvr>
                                        <p:cTn id="175" dur="1" fill="hold">
                                          <p:stCondLst>
                                            <p:cond delay="0"/>
                                          </p:stCondLst>
                                        </p:cTn>
                                        <p:tgtEl>
                                          <p:spTgt spid="51"/>
                                        </p:tgtEl>
                                        <p:attrNameLst>
                                          <p:attrName>style.visibility</p:attrName>
                                        </p:attrNameLst>
                                      </p:cBhvr>
                                      <p:to>
                                        <p:strVal val="visible"/>
                                      </p:to>
                                    </p:set>
                                    <p:animEffect transition="in" filter="wipe(left)">
                                      <p:cBhvr>
                                        <p:cTn id="176" dur="750"/>
                                        <p:tgtEl>
                                          <p:spTgt spid="51"/>
                                        </p:tgtEl>
                                      </p:cBhvr>
                                    </p:animEffect>
                                  </p:childTnLst>
                                </p:cTn>
                              </p:par>
                              <p:par>
                                <p:cTn id="177" presetID="53" presetClass="entr" presetSubtype="16" fill="hold" grpId="0" nodeType="withEffect">
                                  <p:stCondLst>
                                    <p:cond delay="0"/>
                                  </p:stCondLst>
                                  <p:childTnLst>
                                    <p:set>
                                      <p:cBhvr>
                                        <p:cTn id="178" dur="1" fill="hold">
                                          <p:stCondLst>
                                            <p:cond delay="0"/>
                                          </p:stCondLst>
                                        </p:cTn>
                                        <p:tgtEl>
                                          <p:spTgt spid="29"/>
                                        </p:tgtEl>
                                        <p:attrNameLst>
                                          <p:attrName>style.visibility</p:attrName>
                                        </p:attrNameLst>
                                      </p:cBhvr>
                                      <p:to>
                                        <p:strVal val="visible"/>
                                      </p:to>
                                    </p:set>
                                    <p:anim calcmode="lin" valueType="num">
                                      <p:cBhvr>
                                        <p:cTn id="179" dur="750" fill="hold"/>
                                        <p:tgtEl>
                                          <p:spTgt spid="29"/>
                                        </p:tgtEl>
                                        <p:attrNameLst>
                                          <p:attrName>ppt_w</p:attrName>
                                        </p:attrNameLst>
                                      </p:cBhvr>
                                      <p:tavLst>
                                        <p:tav tm="0">
                                          <p:val>
                                            <p:fltVal val="0"/>
                                          </p:val>
                                        </p:tav>
                                        <p:tav tm="100000">
                                          <p:val>
                                            <p:strVal val="#ppt_w"/>
                                          </p:val>
                                        </p:tav>
                                      </p:tavLst>
                                    </p:anim>
                                    <p:anim calcmode="lin" valueType="num">
                                      <p:cBhvr>
                                        <p:cTn id="180" dur="750" fill="hold"/>
                                        <p:tgtEl>
                                          <p:spTgt spid="29"/>
                                        </p:tgtEl>
                                        <p:attrNameLst>
                                          <p:attrName>ppt_h</p:attrName>
                                        </p:attrNameLst>
                                      </p:cBhvr>
                                      <p:tavLst>
                                        <p:tav tm="0">
                                          <p:val>
                                            <p:fltVal val="0"/>
                                          </p:val>
                                        </p:tav>
                                        <p:tav tm="100000">
                                          <p:val>
                                            <p:strVal val="#ppt_h"/>
                                          </p:val>
                                        </p:tav>
                                      </p:tavLst>
                                    </p:anim>
                                    <p:animEffect transition="in" filter="fade">
                                      <p:cBhvr>
                                        <p:cTn id="181" dur="750"/>
                                        <p:tgtEl>
                                          <p:spTgt spid="29"/>
                                        </p:tgtEl>
                                      </p:cBhvr>
                                    </p:animEffect>
                                  </p:childTnLst>
                                </p:cTn>
                              </p:par>
                            </p:childTnLst>
                          </p:cTn>
                        </p:par>
                        <p:par>
                          <p:cTn id="182" fill="hold">
                            <p:stCondLst>
                              <p:cond delay="3000"/>
                            </p:stCondLst>
                            <p:childTnLst>
                              <p:par>
                                <p:cTn id="183" presetID="22" presetClass="entr" presetSubtype="8" fill="hold" grpId="0" nodeType="afterEffect">
                                  <p:stCondLst>
                                    <p:cond delay="0"/>
                                  </p:stCondLst>
                                  <p:childTnLst>
                                    <p:set>
                                      <p:cBhvr>
                                        <p:cTn id="184" dur="1" fill="hold">
                                          <p:stCondLst>
                                            <p:cond delay="0"/>
                                          </p:stCondLst>
                                        </p:cTn>
                                        <p:tgtEl>
                                          <p:spTgt spid="46"/>
                                        </p:tgtEl>
                                        <p:attrNameLst>
                                          <p:attrName>style.visibility</p:attrName>
                                        </p:attrNameLst>
                                      </p:cBhvr>
                                      <p:to>
                                        <p:strVal val="visible"/>
                                      </p:to>
                                    </p:set>
                                    <p:animEffect transition="in" filter="wipe(left)">
                                      <p:cBhvr>
                                        <p:cTn id="185"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18" grpId="0"/>
      <p:bldP spid="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P spid="34" grpId="0"/>
      <p:bldP spid="35" grpId="0"/>
      <p:bldP spid="42" grpId="0"/>
      <p:bldP spid="43" grpId="0"/>
      <p:bldP spid="44" grpId="0"/>
      <p:bldP spid="45" grpId="0"/>
      <p:bldP spid="46" grpId="0"/>
      <p:bldP spid="47" grpId="0" animBg="1"/>
      <p:bldP spid="48" grpId="0" animBg="1"/>
      <p:bldP spid="49" grpId="0" animBg="1"/>
      <p:bldP spid="41" grpId="0" animBg="1"/>
      <p:bldP spid="50" grpId="0" animBg="1"/>
      <p:bldP spid="51" grpId="0" animBg="1"/>
      <p:bldP spid="5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4215</TotalTime>
  <Words>256</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The solution to  the Monty Haul problem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Psycholinguistics and the -isms</dc:title>
  <dc:creator>Martin Edwardes</dc:creator>
  <cp:lastModifiedBy>Martin Edwardes</cp:lastModifiedBy>
  <cp:revision>167</cp:revision>
  <dcterms:created xsi:type="dcterms:W3CDTF">2013-07-15T11:34:14Z</dcterms:created>
  <dcterms:modified xsi:type="dcterms:W3CDTF">2019-03-19T20:58:53Z</dcterms:modified>
</cp:coreProperties>
</file>