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3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C9900"/>
    <a:srgbClr val="996633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110" d="100"/>
          <a:sy n="110" d="100"/>
        </p:scale>
        <p:origin x="3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C30BA-1AD0-4239-AF01-0244D710D41D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1A90-C057-4E4E-A3BC-C446739D0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64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1A90-C057-4E4E-A3BC-C446739D08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77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www.google.co.uk/imgres?imgurl=http://worldartsme.com/images/understanding-others-clipart-1.jpg&amp;imgrefurl=http://worldartsme.com/understanding-others-clipart.html&amp;docid=CMcllT2igFWRpM&amp;tbnid=tBdNstlqGjI7_M:&amp;vet=10ahUKEwiypNK8-qHfAhW4RhUIHSf4DVEQMwhZKAUwBQ..i&amp;w=1500&amp;h=1125&amp;hl=en&amp;bih=931&amp;biw=1920&amp;q=understanding%20clipart&amp;ved=0ahUKEwiypNK8-qHfAhW4RhUIHSf4DVEQMwhZKAUwBQ&amp;iact=mrc&amp;uact=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9974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6SSEL045 – Language Origins</a:t>
            </a:r>
            <a:b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Lecture 9</a:t>
            </a:r>
            <a:b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Socialisation and Culture</a:t>
            </a:r>
            <a:endParaRPr lang="en-GB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E802A-A611-475B-926E-A6E732D4E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65" y="3964216"/>
            <a:ext cx="1677558" cy="252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EA0F9A-F394-4838-A343-6B0ABC071D78}"/>
              </a:ext>
            </a:extLst>
          </p:cNvPr>
          <p:cNvSpPr txBox="1"/>
          <p:nvPr/>
        </p:nvSpPr>
        <p:spPr>
          <a:xfrm>
            <a:off x="5591944" y="6490443"/>
            <a:ext cx="211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 Lakoff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F5C620-A869-4211-91AD-13DD29FD9D27}"/>
              </a:ext>
            </a:extLst>
          </p:cNvPr>
          <p:cNvSpPr txBox="1"/>
          <p:nvPr/>
        </p:nvSpPr>
        <p:spPr>
          <a:xfrm>
            <a:off x="1507665" y="6496564"/>
            <a:ext cx="167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Noam Chomsky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F715B4-CD8C-474D-B696-EB33B1088C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3712" y="3976564"/>
            <a:ext cx="2044520" cy="2520000"/>
          </a:xfrm>
          <a:prstGeom prst="rect">
            <a:avLst/>
          </a:prstGeom>
        </p:spPr>
      </p:pic>
      <p:sp>
        <p:nvSpPr>
          <p:cNvPr id="8" name="Rounded Rectangular Callout 2">
            <a:extLst>
              <a:ext uri="{FF2B5EF4-FFF2-40B4-BE49-F238E27FC236}">
                <a16:creationId xmlns:a16="http://schemas.microsoft.com/office/drawing/2014/main" id="{26F89595-65E6-429E-870A-47ABE6E2096A}"/>
              </a:ext>
            </a:extLst>
          </p:cNvPr>
          <p:cNvSpPr/>
          <p:nvPr/>
        </p:nvSpPr>
        <p:spPr>
          <a:xfrm>
            <a:off x="9084995" y="1985945"/>
            <a:ext cx="2821951" cy="1790982"/>
          </a:xfrm>
          <a:prstGeom prst="wedgeEllipseCallout">
            <a:avLst>
              <a:gd name="adj1" fmla="val 21716"/>
              <a:gd name="adj2" fmla="val 109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Well … </a:t>
            </a:r>
            <a:r>
              <a:rPr lang="en-US" dirty="0" err="1"/>
              <a:t>er</a:t>
            </a:r>
            <a:r>
              <a:rPr lang="en-US" dirty="0"/>
              <a:t> … no … </a:t>
            </a:r>
          </a:p>
          <a:p>
            <a:pPr algn="ctr"/>
            <a:r>
              <a:rPr lang="en-US" dirty="0"/>
              <a:t>yes, quite so … </a:t>
            </a:r>
            <a:r>
              <a:rPr lang="en-US" dirty="0" err="1"/>
              <a:t>er</a:t>
            </a:r>
            <a:r>
              <a:rPr lang="en-US" dirty="0"/>
              <a:t> … </a:t>
            </a:r>
            <a:r>
              <a:rPr lang="en-US" dirty="0" err="1"/>
              <a:t>fwah</a:t>
            </a:r>
            <a:r>
              <a:rPr lang="en-US" dirty="0"/>
              <a:t> … </a:t>
            </a:r>
            <a:r>
              <a:rPr lang="en-US" dirty="0" err="1"/>
              <a:t>er</a:t>
            </a:r>
            <a:r>
              <a:rPr lang="en-US" dirty="0"/>
              <a:t> … </a:t>
            </a:r>
          </a:p>
          <a:p>
            <a:pPr algn="ctr"/>
            <a:r>
              <a:rPr lang="en-US" dirty="0"/>
              <a:t>what was the question again?</a:t>
            </a:r>
          </a:p>
        </p:txBody>
      </p:sp>
      <p:sp>
        <p:nvSpPr>
          <p:cNvPr id="10" name="Cloud Callout 10">
            <a:extLst>
              <a:ext uri="{FF2B5EF4-FFF2-40B4-BE49-F238E27FC236}">
                <a16:creationId xmlns:a16="http://schemas.microsoft.com/office/drawing/2014/main" id="{F6F7F3F4-6E9D-44C2-95CB-A5D347391D60}"/>
              </a:ext>
            </a:extLst>
          </p:cNvPr>
          <p:cNvSpPr/>
          <p:nvPr/>
        </p:nvSpPr>
        <p:spPr>
          <a:xfrm>
            <a:off x="222208" y="1997460"/>
            <a:ext cx="4248472" cy="1791860"/>
          </a:xfrm>
          <a:prstGeom prst="wedgeRoundRectCallout">
            <a:avLst>
              <a:gd name="adj1" fmla="val -15452"/>
              <a:gd name="adj2" fmla="val 1356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It's perfectly obvious that there is some genetic factor that distinguishes humans from other animals and that it is language-specific. The theory of that genetic component, whatever it turns out to be, is what is called universal grammar.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19D11D-AC7A-43B2-ADE7-94BA9CE9BF2F}"/>
              </a:ext>
            </a:extLst>
          </p:cNvPr>
          <p:cNvSpPr txBox="1"/>
          <p:nvPr/>
        </p:nvSpPr>
        <p:spPr>
          <a:xfrm>
            <a:off x="9473712" y="6484216"/>
            <a:ext cx="204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Bogus Johnson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E51A90-9916-4E8F-BD07-A4F2AFB7EC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>
          <a:xfrm>
            <a:off x="5591944" y="3964216"/>
            <a:ext cx="2115868" cy="2520000"/>
          </a:xfrm>
          <a:prstGeom prst="rect">
            <a:avLst/>
          </a:prstGeom>
        </p:spPr>
      </p:pic>
      <p:sp>
        <p:nvSpPr>
          <p:cNvPr id="9" name="Oval Callout 9">
            <a:extLst>
              <a:ext uri="{FF2B5EF4-FFF2-40B4-BE49-F238E27FC236}">
                <a16:creationId xmlns:a16="http://schemas.microsoft.com/office/drawing/2014/main" id="{B082977D-1A0C-4D22-A78B-739D14ABA9F2}"/>
              </a:ext>
            </a:extLst>
          </p:cNvPr>
          <p:cNvSpPr/>
          <p:nvPr/>
        </p:nvSpPr>
        <p:spPr>
          <a:xfrm>
            <a:off x="5029696" y="1997460"/>
            <a:ext cx="3240360" cy="1791860"/>
          </a:xfrm>
          <a:prstGeom prst="wedgeRoundRectCallout">
            <a:avLst>
              <a:gd name="adj1" fmla="val -15843"/>
              <a:gd name="adj2" fmla="val 125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is real for an individual as a member of a culture is a product both of his social reality and of the way in which that shapes his experience of the physical world.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Affective Teaching &amp;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D717A-F807-4CF0-9A05-5DCC9619A629}"/>
              </a:ext>
            </a:extLst>
          </p:cNvPr>
          <p:cNvSpPr txBox="1"/>
          <p:nvPr/>
        </p:nvSpPr>
        <p:spPr>
          <a:xfrm>
            <a:off x="7248128" y="116632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Bloom’s Taxonomy of “Language in Action”</a:t>
            </a:r>
          </a:p>
          <a:p>
            <a:pPr algn="ctr"/>
            <a:r>
              <a:rPr lang="en-US" sz="1400" dirty="0"/>
              <a:t>[David R. Krathwohl, Benjamin S. Bloom &amp; Bertram B. </a:t>
            </a:r>
            <a:r>
              <a:rPr lang="en-US" sz="1400" dirty="0" err="1"/>
              <a:t>Masia</a:t>
            </a:r>
            <a:r>
              <a:rPr lang="en-US" sz="1400" dirty="0"/>
              <a:t> (1964). </a:t>
            </a:r>
            <a:r>
              <a:rPr lang="en-US" sz="1400" i="1" dirty="0"/>
              <a:t>Taxonomy of Educational Objectives. Handbook II: Affective</a:t>
            </a:r>
            <a:r>
              <a:rPr lang="en-GB" sz="1400" dirty="0"/>
              <a:t>. </a:t>
            </a:r>
            <a:r>
              <a:rPr lang="en-US" sz="1400" dirty="0"/>
              <a:t>David McKay Company, New York, NY, USA.]</a:t>
            </a:r>
            <a:endParaRPr lang="en-GB" sz="1400" dirty="0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40C0E9C1-6B71-4337-BD33-55DB9A4B243E}"/>
              </a:ext>
            </a:extLst>
          </p:cNvPr>
          <p:cNvSpPr/>
          <p:nvPr/>
        </p:nvSpPr>
        <p:spPr>
          <a:xfrm>
            <a:off x="3791744" y="5732968"/>
            <a:ext cx="6022026" cy="864000"/>
          </a:xfrm>
          <a:prstGeom prst="trapezoid">
            <a:avLst>
              <a:gd name="adj" fmla="val 4423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CCCCFF"/>
                </a:solidFill>
              </a:rPr>
              <a:t>Knowledge</a:t>
            </a: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FC0B0F09-BFC2-474A-A696-755E0133255A}"/>
              </a:ext>
            </a:extLst>
          </p:cNvPr>
          <p:cNvSpPr/>
          <p:nvPr/>
        </p:nvSpPr>
        <p:spPr>
          <a:xfrm>
            <a:off x="4176136" y="4868968"/>
            <a:ext cx="5256000" cy="864000"/>
          </a:xfrm>
          <a:prstGeom prst="trapezoid">
            <a:avLst>
              <a:gd name="adj" fmla="val 4369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Comprehension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B1C854F9-9041-44CF-87F3-F32377C91FC5}"/>
              </a:ext>
            </a:extLst>
          </p:cNvPr>
          <p:cNvSpPr/>
          <p:nvPr/>
        </p:nvSpPr>
        <p:spPr>
          <a:xfrm>
            <a:off x="4554136" y="4004968"/>
            <a:ext cx="4494192" cy="864000"/>
          </a:xfrm>
          <a:prstGeom prst="trapezoid">
            <a:avLst>
              <a:gd name="adj" fmla="val 4523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3">
                    <a:lumMod val="50000"/>
                  </a:schemeClr>
                </a:solidFill>
              </a:rPr>
              <a:t>Application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7029B41E-696B-4A47-A701-CB5CCC0B21E8}"/>
              </a:ext>
            </a:extLst>
          </p:cNvPr>
          <p:cNvSpPr/>
          <p:nvPr/>
        </p:nvSpPr>
        <p:spPr>
          <a:xfrm>
            <a:off x="4943872" y="3140968"/>
            <a:ext cx="3718800" cy="864000"/>
          </a:xfrm>
          <a:prstGeom prst="trapezoid">
            <a:avLst>
              <a:gd name="adj" fmla="val 4300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9900"/>
                </a:solidFill>
              </a:rPr>
              <a:t>Analysis</a:t>
            </a: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A20BD318-02A4-4F73-A8CB-7057D3CF706C}"/>
              </a:ext>
            </a:extLst>
          </p:cNvPr>
          <p:cNvSpPr/>
          <p:nvPr/>
        </p:nvSpPr>
        <p:spPr>
          <a:xfrm>
            <a:off x="5313770" y="2276968"/>
            <a:ext cx="2988000" cy="864000"/>
          </a:xfrm>
          <a:prstGeom prst="trapezoid">
            <a:avLst>
              <a:gd name="adj" fmla="val 407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Evaluation</a:t>
            </a: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99467053-1AFD-44E4-8ED1-E36F2275F2D7}"/>
              </a:ext>
            </a:extLst>
          </p:cNvPr>
          <p:cNvSpPr/>
          <p:nvPr/>
        </p:nvSpPr>
        <p:spPr>
          <a:xfrm>
            <a:off x="5662800" y="1412968"/>
            <a:ext cx="2286000" cy="864000"/>
          </a:xfrm>
          <a:prstGeom prst="trapezoid">
            <a:avLst>
              <a:gd name="adj" fmla="val 4077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Synthesis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339D13-EF80-4007-86FD-DA0A8AA2CF67}"/>
              </a:ext>
            </a:extLst>
          </p:cNvPr>
          <p:cNvSpPr/>
          <p:nvPr/>
        </p:nvSpPr>
        <p:spPr>
          <a:xfrm>
            <a:off x="1592912" y="1412968"/>
            <a:ext cx="936104" cy="518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Teacher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AA3E16-343E-4FD5-A12F-30B41D21A6B5}"/>
              </a:ext>
            </a:extLst>
          </p:cNvPr>
          <p:cNvSpPr/>
          <p:nvPr/>
        </p:nvSpPr>
        <p:spPr>
          <a:xfrm>
            <a:off x="11073448" y="1412968"/>
            <a:ext cx="936104" cy="518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Learner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BB4C3E0-37D9-485F-8B68-14A8125AE3E8}"/>
              </a:ext>
            </a:extLst>
          </p:cNvPr>
          <p:cNvSpPr/>
          <p:nvPr/>
        </p:nvSpPr>
        <p:spPr>
          <a:xfrm>
            <a:off x="2423592" y="5876936"/>
            <a:ext cx="1746736" cy="57606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Provides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051FB55-25CC-4582-8CDB-B657EBCB9E51}"/>
              </a:ext>
            </a:extLst>
          </p:cNvPr>
          <p:cNvSpPr/>
          <p:nvPr/>
        </p:nvSpPr>
        <p:spPr>
          <a:xfrm>
            <a:off x="9432136" y="5876936"/>
            <a:ext cx="1788086" cy="57606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Receives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0C73639-331D-474B-923F-B17889E933CD}"/>
              </a:ext>
            </a:extLst>
          </p:cNvPr>
          <p:cNvSpPr/>
          <p:nvPr/>
        </p:nvSpPr>
        <p:spPr>
          <a:xfrm>
            <a:off x="2423592" y="5012936"/>
            <a:ext cx="2130544" cy="576064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Negotiates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A773492D-757B-4252-823B-D594047E4827}"/>
              </a:ext>
            </a:extLst>
          </p:cNvPr>
          <p:cNvSpPr/>
          <p:nvPr/>
        </p:nvSpPr>
        <p:spPr>
          <a:xfrm>
            <a:off x="9048328" y="5012936"/>
            <a:ext cx="2171894" cy="576064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Negotiates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EBBFAE4-FBA6-4FA9-B2E0-49D266CEF3DB}"/>
              </a:ext>
            </a:extLst>
          </p:cNvPr>
          <p:cNvSpPr/>
          <p:nvPr/>
        </p:nvSpPr>
        <p:spPr>
          <a:xfrm>
            <a:off x="2423592" y="4150991"/>
            <a:ext cx="2516200" cy="57606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Assists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ED2F1D2-B5AA-438F-8EDF-FD0B48C31A03}"/>
              </a:ext>
            </a:extLst>
          </p:cNvPr>
          <p:cNvSpPr/>
          <p:nvPr/>
        </p:nvSpPr>
        <p:spPr>
          <a:xfrm>
            <a:off x="8662672" y="4148936"/>
            <a:ext cx="2557550" cy="57606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97B08E2-47F8-478B-B689-C53409309B29}"/>
              </a:ext>
            </a:extLst>
          </p:cNvPr>
          <p:cNvSpPr/>
          <p:nvPr/>
        </p:nvSpPr>
        <p:spPr>
          <a:xfrm>
            <a:off x="2423592" y="3284936"/>
            <a:ext cx="2890178" cy="576064"/>
          </a:xfrm>
          <a:prstGeom prst="rightArrow">
            <a:avLst/>
          </a:prstGeom>
          <a:solidFill>
            <a:srgbClr val="FFFFCC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Deconstructs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2F505E6-B267-4E1E-BB52-F4385787D753}"/>
              </a:ext>
            </a:extLst>
          </p:cNvPr>
          <p:cNvSpPr/>
          <p:nvPr/>
        </p:nvSpPr>
        <p:spPr>
          <a:xfrm>
            <a:off x="8301770" y="3282881"/>
            <a:ext cx="2918452" cy="576064"/>
          </a:xfrm>
          <a:prstGeom prst="rightArrow">
            <a:avLst/>
          </a:prstGeom>
          <a:solidFill>
            <a:srgbClr val="FFFFCC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Reconstructs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674B627-5575-4369-B31B-D22FD46334B3}"/>
              </a:ext>
            </a:extLst>
          </p:cNvPr>
          <p:cNvSpPr/>
          <p:nvPr/>
        </p:nvSpPr>
        <p:spPr>
          <a:xfrm>
            <a:off x="2429558" y="2418881"/>
            <a:ext cx="3240578" cy="57606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Assesses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55056759-0E06-4BA0-A541-68CD96C181BB}"/>
              </a:ext>
            </a:extLst>
          </p:cNvPr>
          <p:cNvSpPr/>
          <p:nvPr/>
        </p:nvSpPr>
        <p:spPr>
          <a:xfrm>
            <a:off x="7950644" y="2416053"/>
            <a:ext cx="3269578" cy="576064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Assesses</a:t>
            </a: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CCCA57E7-DFC8-489B-A96B-7F45CD16F868}"/>
              </a:ext>
            </a:extLst>
          </p:cNvPr>
          <p:cNvSpPr/>
          <p:nvPr/>
        </p:nvSpPr>
        <p:spPr>
          <a:xfrm>
            <a:off x="2423592" y="1552826"/>
            <a:ext cx="3571023" cy="576064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Reformulates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4C6D3CE-EC59-43C1-ACE5-BA3780AE87C9}"/>
              </a:ext>
            </a:extLst>
          </p:cNvPr>
          <p:cNvSpPr/>
          <p:nvPr/>
        </p:nvSpPr>
        <p:spPr>
          <a:xfrm>
            <a:off x="7536161" y="1544813"/>
            <a:ext cx="3684062" cy="57606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Reformulates</a:t>
            </a:r>
          </a:p>
        </p:txBody>
      </p:sp>
    </p:spTree>
    <p:extLst>
      <p:ext uri="{BB962C8B-B14F-4D97-AF65-F5344CB8AC3E}">
        <p14:creationId xmlns:p14="http://schemas.microsoft.com/office/powerpoint/2010/main" val="13507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75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25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Protolanguage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4270C-808C-4CE5-BA09-0D15FC038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23" y="741432"/>
            <a:ext cx="10670177" cy="537513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ED1D8DA3-C1DD-46ED-A80D-BA41113ED84D}"/>
              </a:ext>
            </a:extLst>
          </p:cNvPr>
          <p:cNvSpPr/>
          <p:nvPr/>
        </p:nvSpPr>
        <p:spPr>
          <a:xfrm>
            <a:off x="9338167" y="2389431"/>
            <a:ext cx="2845985" cy="802540"/>
          </a:xfrm>
          <a:prstGeom prst="wedgeEllipseCallout">
            <a:avLst>
              <a:gd name="adj1" fmla="val -141575"/>
              <a:gd name="adj2" fmla="val -1859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Making &amp; changing</a:t>
            </a:r>
          </a:p>
          <a:p>
            <a:pPr algn="ctr"/>
            <a:r>
              <a:rPr lang="en-GB" dirty="0"/>
              <a:t>[A-makes-B]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3F2610B-AEF2-4716-B74C-E48C6744EF89}"/>
              </a:ext>
            </a:extLst>
          </p:cNvPr>
          <p:cNvSpPr/>
          <p:nvPr/>
        </p:nvSpPr>
        <p:spPr>
          <a:xfrm>
            <a:off x="2279576" y="1526572"/>
            <a:ext cx="2621578" cy="864096"/>
          </a:xfrm>
          <a:prstGeom prst="wedgeEllipseCallout">
            <a:avLst>
              <a:gd name="adj1" fmla="val 108020"/>
              <a:gd name="adj2" fmla="val 6376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The social group </a:t>
            </a:r>
            <a:r>
              <a:rPr lang="en-GB" i="1" dirty="0"/>
              <a:t>[A-relationship-B]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17C6EB-2D92-4B18-9168-41F32430FE35}"/>
              </a:ext>
            </a:extLst>
          </p:cNvPr>
          <p:cNvSpPr/>
          <p:nvPr/>
        </p:nvSpPr>
        <p:spPr>
          <a:xfrm>
            <a:off x="1521823" y="741432"/>
            <a:ext cx="4585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Establishing Complex Society: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F18B1DB-1B21-4CC6-B4AA-3AC1C2C359BD}"/>
              </a:ext>
            </a:extLst>
          </p:cNvPr>
          <p:cNvSpPr/>
          <p:nvPr/>
        </p:nvSpPr>
        <p:spPr>
          <a:xfrm>
            <a:off x="7968208" y="4438700"/>
            <a:ext cx="1944216" cy="802540"/>
          </a:xfrm>
          <a:prstGeom prst="wedgeEllipseCallout">
            <a:avLst>
              <a:gd name="adj1" fmla="val -126038"/>
              <a:gd name="adj2" fmla="val -28287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Social Roles</a:t>
            </a:r>
          </a:p>
          <a:p>
            <a:pPr algn="ctr"/>
            <a:r>
              <a:rPr lang="en-GB" i="1" dirty="0"/>
              <a:t>[A-is-B]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D0638A82-F4B7-48CE-9D14-5DFB7412514C}"/>
              </a:ext>
            </a:extLst>
          </p:cNvPr>
          <p:cNvSpPr/>
          <p:nvPr/>
        </p:nvSpPr>
        <p:spPr>
          <a:xfrm>
            <a:off x="7609975" y="1889642"/>
            <a:ext cx="2189529" cy="802540"/>
          </a:xfrm>
          <a:prstGeom prst="wedgeEllipseCallout">
            <a:avLst>
              <a:gd name="adj1" fmla="val -92263"/>
              <a:gd name="adj2" fmla="val 3082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Social duties</a:t>
            </a:r>
          </a:p>
          <a:p>
            <a:pPr algn="ctr"/>
            <a:r>
              <a:rPr lang="en-GB" i="1" dirty="0"/>
              <a:t>[A-governs-B]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ACC9733-BF10-4533-9075-C25BE8073E99}"/>
              </a:ext>
            </a:extLst>
          </p:cNvPr>
          <p:cNvSpPr/>
          <p:nvPr/>
        </p:nvSpPr>
        <p:spPr>
          <a:xfrm>
            <a:off x="3647729" y="2736820"/>
            <a:ext cx="2448272" cy="847179"/>
          </a:xfrm>
          <a:prstGeom prst="wedgeEllipseCallout">
            <a:avLst>
              <a:gd name="adj1" fmla="val 64808"/>
              <a:gd name="adj2" fmla="val -718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Social Activities</a:t>
            </a:r>
          </a:p>
          <a:p>
            <a:pPr algn="ctr"/>
            <a:r>
              <a:rPr lang="en-GB" i="1" dirty="0"/>
              <a:t>[A-does-B]</a:t>
            </a:r>
          </a:p>
        </p:txBody>
      </p:sp>
    </p:spTree>
    <p:extLst>
      <p:ext uri="{BB962C8B-B14F-4D97-AF65-F5344CB8AC3E}">
        <p14:creationId xmlns:p14="http://schemas.microsoft.com/office/powerpoint/2010/main" val="124252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26">
            <a:extLst>
              <a:ext uri="{FF2B5EF4-FFF2-40B4-BE49-F238E27FC236}">
                <a16:creationId xmlns:a16="http://schemas.microsoft.com/office/drawing/2014/main" id="{2BDA25B6-B302-419E-8771-7A5C2FF65D61}"/>
              </a:ext>
            </a:extLst>
          </p:cNvPr>
          <p:cNvSpPr/>
          <p:nvPr/>
        </p:nvSpPr>
        <p:spPr>
          <a:xfrm>
            <a:off x="5159896" y="3490655"/>
            <a:ext cx="1620000" cy="720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Complex Language 1</a:t>
            </a:r>
          </a:p>
        </p:txBody>
      </p:sp>
      <p:sp>
        <p:nvSpPr>
          <p:cNvPr id="33" name="Rounded Rectangle 19">
            <a:extLst>
              <a:ext uri="{FF2B5EF4-FFF2-40B4-BE49-F238E27FC236}">
                <a16:creationId xmlns:a16="http://schemas.microsoft.com/office/drawing/2014/main" id="{1DD86E48-0B71-4011-9E4B-3DC60CB81930}"/>
              </a:ext>
            </a:extLst>
          </p:cNvPr>
          <p:cNvSpPr/>
          <p:nvPr/>
        </p:nvSpPr>
        <p:spPr>
          <a:xfrm>
            <a:off x="8759896" y="2626655"/>
            <a:ext cx="1620000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Projection of self</a:t>
            </a:r>
          </a:p>
          <a:p>
            <a:pPr algn="ctr"/>
            <a:r>
              <a:rPr lang="en-GB" sz="1400" dirty="0">
                <a:solidFill>
                  <a:srgbClr val="C00000"/>
                </a:solidFill>
              </a:rPr>
              <a:t>1</a:t>
            </a:r>
            <a:r>
              <a:rPr lang="en-GB" sz="1400" baseline="30000" dirty="0">
                <a:solidFill>
                  <a:srgbClr val="C00000"/>
                </a:solidFill>
              </a:rPr>
              <a:t>st</a:t>
            </a:r>
            <a:r>
              <a:rPr lang="en-GB" sz="1400" dirty="0">
                <a:solidFill>
                  <a:srgbClr val="C00000"/>
                </a:solidFill>
              </a:rPr>
              <a:t> Person</a:t>
            </a:r>
          </a:p>
        </p:txBody>
      </p:sp>
      <p:sp>
        <p:nvSpPr>
          <p:cNvPr id="35" name="Rounded Rectangle 23">
            <a:extLst>
              <a:ext uri="{FF2B5EF4-FFF2-40B4-BE49-F238E27FC236}">
                <a16:creationId xmlns:a16="http://schemas.microsoft.com/office/drawing/2014/main" id="{51622879-027E-46E6-85D2-2C49EEA10611}"/>
              </a:ext>
            </a:extLst>
          </p:cNvPr>
          <p:cNvSpPr/>
          <p:nvPr/>
        </p:nvSpPr>
        <p:spPr>
          <a:xfrm>
            <a:off x="6959896" y="2626655"/>
            <a:ext cx="1620000" cy="72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Planning</a:t>
            </a:r>
          </a:p>
          <a:p>
            <a:pPr algn="ctr"/>
            <a:r>
              <a:rPr lang="en-GB" sz="1400" dirty="0">
                <a:solidFill>
                  <a:srgbClr val="C00000"/>
                </a:solidFill>
              </a:rPr>
              <a:t>Future</a:t>
            </a:r>
          </a:p>
        </p:txBody>
      </p:sp>
      <p:sp>
        <p:nvSpPr>
          <p:cNvPr id="28" name="Rounded Rectangle 14">
            <a:extLst>
              <a:ext uri="{FF2B5EF4-FFF2-40B4-BE49-F238E27FC236}">
                <a16:creationId xmlns:a16="http://schemas.microsoft.com/office/drawing/2014/main" id="{F37CFAA1-C364-4326-AF9F-356FB0D8795E}"/>
              </a:ext>
            </a:extLst>
          </p:cNvPr>
          <p:cNvSpPr/>
          <p:nvPr/>
        </p:nvSpPr>
        <p:spPr>
          <a:xfrm>
            <a:off x="8759896" y="1762655"/>
            <a:ext cx="1620000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Egalitarian Awareness</a:t>
            </a:r>
          </a:p>
        </p:txBody>
      </p:sp>
      <p:sp>
        <p:nvSpPr>
          <p:cNvPr id="32" name="Rounded Rectangle 18">
            <a:extLst>
              <a:ext uri="{FF2B5EF4-FFF2-40B4-BE49-F238E27FC236}">
                <a16:creationId xmlns:a16="http://schemas.microsoft.com/office/drawing/2014/main" id="{26FE2135-4328-489E-868B-2C9BB93E74EC}"/>
              </a:ext>
            </a:extLst>
          </p:cNvPr>
          <p:cNvSpPr/>
          <p:nvPr/>
        </p:nvSpPr>
        <p:spPr>
          <a:xfrm>
            <a:off x="6959896" y="1762655"/>
            <a:ext cx="1620000" cy="72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Aware Memory</a:t>
            </a:r>
          </a:p>
          <a:p>
            <a:pPr algn="ctr"/>
            <a:r>
              <a:rPr lang="en-GB" sz="1400" dirty="0">
                <a:solidFill>
                  <a:srgbClr val="C00000"/>
                </a:solidFill>
              </a:rPr>
              <a:t>Past</a:t>
            </a:r>
          </a:p>
        </p:txBody>
      </p:sp>
      <p:sp>
        <p:nvSpPr>
          <p:cNvPr id="31" name="Rounded Rectangle 17">
            <a:extLst>
              <a:ext uri="{FF2B5EF4-FFF2-40B4-BE49-F238E27FC236}">
                <a16:creationId xmlns:a16="http://schemas.microsoft.com/office/drawing/2014/main" id="{937D268D-9DBD-4D41-B1A1-F1DBB71C2DB6}"/>
              </a:ext>
            </a:extLst>
          </p:cNvPr>
          <p:cNvSpPr/>
          <p:nvPr/>
        </p:nvSpPr>
        <p:spPr>
          <a:xfrm>
            <a:off x="5159896" y="1762655"/>
            <a:ext cx="1620000" cy="72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Reputation</a:t>
            </a:r>
          </a:p>
          <a:p>
            <a:pPr algn="ctr"/>
            <a:r>
              <a:rPr lang="en-GB" sz="1400" dirty="0">
                <a:solidFill>
                  <a:srgbClr val="C00000"/>
                </a:solidFill>
              </a:rPr>
              <a:t>A↔B↔C Grammar</a:t>
            </a:r>
          </a:p>
        </p:txBody>
      </p:sp>
      <p:sp>
        <p:nvSpPr>
          <p:cNvPr id="30" name="Rounded Rectangle 16">
            <a:extLst>
              <a:ext uri="{FF2B5EF4-FFF2-40B4-BE49-F238E27FC236}">
                <a16:creationId xmlns:a16="http://schemas.microsoft.com/office/drawing/2014/main" id="{84705047-D7B8-433E-93FE-EBD346237DDC}"/>
              </a:ext>
            </a:extLst>
          </p:cNvPr>
          <p:cNvSpPr/>
          <p:nvPr/>
        </p:nvSpPr>
        <p:spPr>
          <a:xfrm>
            <a:off x="3359896" y="1762655"/>
            <a:ext cx="1620000" cy="72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Recognition of Receiver</a:t>
            </a:r>
          </a:p>
          <a:p>
            <a:pPr algn="ctr"/>
            <a:r>
              <a:rPr lang="en-GB" sz="1400" dirty="0">
                <a:solidFill>
                  <a:srgbClr val="C00000"/>
                </a:solidFill>
              </a:rPr>
              <a:t>2</a:t>
            </a:r>
            <a:r>
              <a:rPr lang="en-GB" sz="1400" baseline="30000" dirty="0">
                <a:solidFill>
                  <a:srgbClr val="C00000"/>
                </a:solidFill>
              </a:rPr>
              <a:t>nd</a:t>
            </a:r>
            <a:r>
              <a:rPr lang="en-GB" sz="1400" dirty="0">
                <a:solidFill>
                  <a:srgbClr val="C00000"/>
                </a:solidFill>
              </a:rPr>
              <a:t> Person</a:t>
            </a:r>
          </a:p>
        </p:txBody>
      </p:sp>
      <p:sp>
        <p:nvSpPr>
          <p:cNvPr id="25" name="Rounded Rectangle 11">
            <a:extLst>
              <a:ext uri="{FF2B5EF4-FFF2-40B4-BE49-F238E27FC236}">
                <a16:creationId xmlns:a16="http://schemas.microsoft.com/office/drawing/2014/main" id="{CC75EEA0-3B6C-41B5-9ECA-4AD7926F1C3C}"/>
              </a:ext>
            </a:extLst>
          </p:cNvPr>
          <p:cNvSpPr/>
          <p:nvPr/>
        </p:nvSpPr>
        <p:spPr>
          <a:xfrm>
            <a:off x="3359896" y="898655"/>
            <a:ext cx="1620000" cy="72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Opinion</a:t>
            </a:r>
          </a:p>
          <a:p>
            <a:pPr algn="ctr"/>
            <a:r>
              <a:rPr lang="en-GB" sz="1400" dirty="0">
                <a:solidFill>
                  <a:srgbClr val="C00000"/>
                </a:solidFill>
              </a:rPr>
              <a:t>A↔B↔C Cognition</a:t>
            </a: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4910D13F-5131-4E57-B707-FF533399C5DC}"/>
              </a:ext>
            </a:extLst>
          </p:cNvPr>
          <p:cNvSpPr/>
          <p:nvPr/>
        </p:nvSpPr>
        <p:spPr>
          <a:xfrm>
            <a:off x="5159896" y="34655"/>
            <a:ext cx="1620000" cy="720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Protolanguage 2</a:t>
            </a:r>
          </a:p>
          <a:p>
            <a:pPr algn="ctr"/>
            <a:r>
              <a:rPr lang="en-GB" sz="1400" dirty="0">
                <a:solidFill>
                  <a:srgbClr val="C00000"/>
                </a:solidFill>
              </a:rPr>
              <a:t>A↔B Grammar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Nearly There …</a:t>
            </a:r>
          </a:p>
        </p:txBody>
      </p:sp>
      <p:sp>
        <p:nvSpPr>
          <p:cNvPr id="3" name="Rounded Rectangle 26">
            <a:extLst>
              <a:ext uri="{FF2B5EF4-FFF2-40B4-BE49-F238E27FC236}">
                <a16:creationId xmlns:a16="http://schemas.microsoft.com/office/drawing/2014/main" id="{32FA5531-1DAF-4EE9-B175-9652105A9D84}"/>
              </a:ext>
            </a:extLst>
          </p:cNvPr>
          <p:cNvSpPr/>
          <p:nvPr/>
        </p:nvSpPr>
        <p:spPr>
          <a:xfrm>
            <a:off x="5159896" y="6082655"/>
            <a:ext cx="1620000" cy="720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Complex Language 2</a:t>
            </a:r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BDD86816-9CBF-4FBA-BA51-F0CA64E2FCD2}"/>
              </a:ext>
            </a:extLst>
          </p:cNvPr>
          <p:cNvSpPr/>
          <p:nvPr/>
        </p:nvSpPr>
        <p:spPr>
          <a:xfrm>
            <a:off x="8759896" y="898655"/>
            <a:ext cx="1620000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Awareness of Self</a:t>
            </a:r>
          </a:p>
        </p:txBody>
      </p:sp>
      <p:sp>
        <p:nvSpPr>
          <p:cNvPr id="26" name="Rounded Rectangle 12">
            <a:extLst>
              <a:ext uri="{FF2B5EF4-FFF2-40B4-BE49-F238E27FC236}">
                <a16:creationId xmlns:a16="http://schemas.microsoft.com/office/drawing/2014/main" id="{8531AEAB-F242-4720-BCF0-6954E5687B2C}"/>
              </a:ext>
            </a:extLst>
          </p:cNvPr>
          <p:cNvSpPr/>
          <p:nvPr/>
        </p:nvSpPr>
        <p:spPr>
          <a:xfrm>
            <a:off x="5159896" y="898655"/>
            <a:ext cx="1620000" cy="72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Awareness of Receiver</a:t>
            </a:r>
          </a:p>
        </p:txBody>
      </p:sp>
      <p:sp>
        <p:nvSpPr>
          <p:cNvPr id="27" name="Rounded Rectangle 13">
            <a:extLst>
              <a:ext uri="{FF2B5EF4-FFF2-40B4-BE49-F238E27FC236}">
                <a16:creationId xmlns:a16="http://schemas.microsoft.com/office/drawing/2014/main" id="{F6A3998B-0C4E-41D0-B2B8-AF90E9BE65AB}"/>
              </a:ext>
            </a:extLst>
          </p:cNvPr>
          <p:cNvSpPr/>
          <p:nvPr/>
        </p:nvSpPr>
        <p:spPr>
          <a:xfrm>
            <a:off x="6959896" y="898655"/>
            <a:ext cx="1620000" cy="72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Awareness of absence</a:t>
            </a:r>
          </a:p>
        </p:txBody>
      </p:sp>
      <p:sp>
        <p:nvSpPr>
          <p:cNvPr id="29" name="Rounded Rectangle 15">
            <a:extLst>
              <a:ext uri="{FF2B5EF4-FFF2-40B4-BE49-F238E27FC236}">
                <a16:creationId xmlns:a16="http://schemas.microsoft.com/office/drawing/2014/main" id="{ED55B296-1E29-4795-A737-0986DCAB59BD}"/>
              </a:ext>
            </a:extLst>
          </p:cNvPr>
          <p:cNvSpPr/>
          <p:nvPr/>
        </p:nvSpPr>
        <p:spPr>
          <a:xfrm>
            <a:off x="5159896" y="4354655"/>
            <a:ext cx="1620000" cy="72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Recursive Social Cognition</a:t>
            </a:r>
          </a:p>
        </p:txBody>
      </p:sp>
      <p:sp>
        <p:nvSpPr>
          <p:cNvPr id="34" name="Rounded Rectangle 20">
            <a:extLst>
              <a:ext uri="{FF2B5EF4-FFF2-40B4-BE49-F238E27FC236}">
                <a16:creationId xmlns:a16="http://schemas.microsoft.com/office/drawing/2014/main" id="{14C3146E-E7ED-44B0-AD40-CF2AAF56F283}"/>
              </a:ext>
            </a:extLst>
          </p:cNvPr>
          <p:cNvSpPr/>
          <p:nvPr/>
        </p:nvSpPr>
        <p:spPr>
          <a:xfrm>
            <a:off x="5159896" y="5218655"/>
            <a:ext cx="1620000" cy="72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“Merge”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EAB0F9-38F7-4210-8D0D-655E2DA654C6}"/>
              </a:ext>
            </a:extLst>
          </p:cNvPr>
          <p:cNvSpPr txBox="1"/>
          <p:nvPr/>
        </p:nvSpPr>
        <p:spPr>
          <a:xfrm rot="19325015">
            <a:off x="2423391" y="1536174"/>
            <a:ext cx="90730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Coming next week:</a:t>
            </a:r>
          </a:p>
          <a:p>
            <a:pPr algn="ctr"/>
            <a:r>
              <a:rPr lang="en-GB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The gripping series finale</a:t>
            </a:r>
          </a:p>
        </p:txBody>
      </p:sp>
    </p:spTree>
    <p:extLst>
      <p:ext uri="{BB962C8B-B14F-4D97-AF65-F5344CB8AC3E}">
        <p14:creationId xmlns:p14="http://schemas.microsoft.com/office/powerpoint/2010/main" val="131059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3" grpId="0" animBg="1"/>
      <p:bldP spid="35" grpId="0" animBg="1"/>
      <p:bldP spid="28" grpId="0" animBg="1"/>
      <p:bldP spid="32" grpId="0" animBg="1"/>
      <p:bldP spid="31" grpId="0" animBg="1"/>
      <p:bldP spid="30" grpId="0" animBg="1"/>
      <p:bldP spid="25" grpId="0" animBg="1"/>
      <p:bldP spid="23" grpId="0" animBg="1"/>
      <p:bldP spid="3" grpId="0" animBg="1"/>
      <p:bldP spid="24" grpId="0" animBg="1"/>
      <p:bldP spid="26" grpId="0" animBg="1"/>
      <p:bldP spid="27" grpId="0" animBg="1"/>
      <p:bldP spid="29" grpId="0" animBg="1"/>
      <p:bldP spid="34" grpId="0" animBg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pPr eaLnBrk="1" hangingPunct="1">
              <a:defRPr/>
            </a:pP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finally 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A00227-214A-4DF6-BA9B-91343549F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08" y="809289"/>
            <a:ext cx="10729192" cy="52394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Human Culture</a:t>
            </a:r>
            <a:b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Different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5197" y="4434683"/>
            <a:ext cx="2160240" cy="1819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1185" y="4454139"/>
            <a:ext cx="2160240" cy="18002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568544" y="3190452"/>
            <a:ext cx="1656184" cy="1224136"/>
          </a:xfrm>
          <a:prstGeom prst="cloudCallout">
            <a:avLst>
              <a:gd name="adj1" fmla="val 13700"/>
              <a:gd name="adj2" fmla="val 713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 do what I can …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10157249" y="3145381"/>
            <a:ext cx="1584176" cy="1224136"/>
          </a:xfrm>
          <a:prstGeom prst="cloudCallout">
            <a:avLst>
              <a:gd name="adj1" fmla="val -32755"/>
              <a:gd name="adj2" fmla="val 7433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 do what I should …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2769877" y="3492802"/>
            <a:ext cx="1548172" cy="1224136"/>
          </a:xfrm>
          <a:prstGeom prst="cloudCallout">
            <a:avLst>
              <a:gd name="adj1" fmla="val -49950"/>
              <a:gd name="adj2" fmla="val 4918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 … to stay on top …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262502" y="4425504"/>
            <a:ext cx="1791806" cy="1224136"/>
          </a:xfrm>
          <a:prstGeom prst="cloudCallout">
            <a:avLst>
              <a:gd name="adj1" fmla="val -72725"/>
              <a:gd name="adj2" fmla="val -203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 … until somebody stops me.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8695477" y="3356289"/>
            <a:ext cx="1620180" cy="1224136"/>
          </a:xfrm>
          <a:prstGeom prst="cloudCallout">
            <a:avLst>
              <a:gd name="adj1" fmla="val 50605"/>
              <a:gd name="adj2" fmla="val 5288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… to be accepted 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31504" y="764704"/>
            <a:ext cx="2880000" cy="144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Generalist roles</a:t>
            </a: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Tool use</a:t>
            </a: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Insecure social order</a:t>
            </a: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Group association</a:t>
            </a:r>
          </a:p>
          <a:p>
            <a:pPr algn="ctr"/>
            <a:r>
              <a:rPr lang="en-GB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Ad hoc culture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8188542" y="4451017"/>
            <a:ext cx="1728192" cy="1224136"/>
          </a:xfrm>
          <a:prstGeom prst="cloudCallout">
            <a:avLst>
              <a:gd name="adj1" fmla="val 64901"/>
              <a:gd name="adj2" fmla="val -2994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… as part of the collective.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861425" y="764704"/>
            <a:ext cx="2880000" cy="144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Specialist roles</a:t>
            </a:r>
          </a:p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Tool dependency</a:t>
            </a:r>
          </a:p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Stable social order</a:t>
            </a:r>
          </a:p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Social dependency</a:t>
            </a:r>
          </a:p>
          <a:p>
            <a:pPr algn="ctr"/>
            <a:r>
              <a:rPr lang="en-GB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Formalised culture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2650" y="4454339"/>
            <a:ext cx="1588231" cy="1800000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5118563" y="3207844"/>
            <a:ext cx="1548172" cy="1224136"/>
          </a:xfrm>
          <a:prstGeom prst="cloudCallout">
            <a:avLst>
              <a:gd name="adj1" fmla="val 27825"/>
              <a:gd name="adj2" fmla="val 780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 do what I must …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6439643" y="3356289"/>
            <a:ext cx="1548172" cy="1224136"/>
          </a:xfrm>
          <a:prstGeom prst="cloudCallout">
            <a:avLst>
              <a:gd name="adj1" fmla="val -46442"/>
              <a:gd name="adj2" fmla="val 647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 … because I must.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47646" y="764704"/>
            <a:ext cx="2880000" cy="144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Specialist roles</a:t>
            </a: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Tool use</a:t>
            </a:r>
          </a:p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Stable social order</a:t>
            </a:r>
          </a:p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Social dependency</a:t>
            </a:r>
          </a:p>
          <a:p>
            <a:pPr algn="ctr"/>
            <a:r>
              <a:rPr lang="en-GB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Formalised culture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631503" y="2292390"/>
            <a:ext cx="2880000" cy="8044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Conscious choice</a:t>
            </a:r>
          </a:p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Personal agenda</a:t>
            </a:r>
          </a:p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Social calculation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245085" y="2289732"/>
            <a:ext cx="2880000" cy="804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No conscious choice</a:t>
            </a: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Hive agenda</a:t>
            </a: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Innate socialisation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863582" y="2289732"/>
            <a:ext cx="2880000" cy="8044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Conscious choice</a:t>
            </a:r>
          </a:p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Personal agenda</a:t>
            </a:r>
          </a:p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Social calculation</a:t>
            </a:r>
          </a:p>
        </p:txBody>
      </p:sp>
    </p:spTree>
    <p:extLst>
      <p:ext uri="{BB962C8B-B14F-4D97-AF65-F5344CB8AC3E}">
        <p14:creationId xmlns:p14="http://schemas.microsoft.com/office/powerpoint/2010/main" val="233000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0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Social Brain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1556792"/>
            <a:ext cx="4831685" cy="4392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770153" y="3212976"/>
            <a:ext cx="2391543" cy="720080"/>
          </a:xfrm>
          <a:prstGeom prst="ellipse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2619550" y="2780928"/>
            <a:ext cx="1952600" cy="1008112"/>
          </a:xfrm>
          <a:prstGeom prst="cloudCallout">
            <a:avLst>
              <a:gd name="adj1" fmla="val 74680"/>
              <a:gd name="adj2" fmla="val -126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Modelling of others?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3299637" y="4385417"/>
            <a:ext cx="1952600" cy="959759"/>
          </a:xfrm>
          <a:prstGeom prst="cloudCallout">
            <a:avLst>
              <a:gd name="adj1" fmla="val 59381"/>
              <a:gd name="adj2" fmla="val -11531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Selfhood?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9248336" y="3501008"/>
            <a:ext cx="1952600" cy="1008112"/>
          </a:xfrm>
          <a:prstGeom prst="cloudCallout">
            <a:avLst>
              <a:gd name="adj1" fmla="val -112639"/>
              <a:gd name="adj2" fmla="val -10274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Planning?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2479726" y="1196753"/>
            <a:ext cx="2232248" cy="1487241"/>
          </a:xfrm>
          <a:prstGeom prst="cloudCallout">
            <a:avLst>
              <a:gd name="adj1" fmla="val 71628"/>
              <a:gd name="adj2" fmla="val 5255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Shared intentionality &amp; joint enterprise?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252238" y="2731833"/>
            <a:ext cx="2619457" cy="2175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074971" y="2780928"/>
            <a:ext cx="104312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252239" y="2780928"/>
            <a:ext cx="266187" cy="851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252238" y="2425485"/>
            <a:ext cx="1652421" cy="2114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318717" y="2808342"/>
            <a:ext cx="1425355" cy="6926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Callout 35"/>
          <p:cNvSpPr/>
          <p:nvPr/>
        </p:nvSpPr>
        <p:spPr>
          <a:xfrm>
            <a:off x="5518425" y="4782935"/>
            <a:ext cx="1625264" cy="720080"/>
          </a:xfrm>
          <a:prstGeom prst="wedgeEllipseCallout">
            <a:avLst>
              <a:gd name="adj1" fmla="val 41556"/>
              <a:gd name="adj2" fmla="val -19398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Language</a:t>
            </a:r>
          </a:p>
        </p:txBody>
      </p:sp>
      <p:sp>
        <p:nvSpPr>
          <p:cNvPr id="43" name="Oval 42"/>
          <p:cNvSpPr/>
          <p:nvPr/>
        </p:nvSpPr>
        <p:spPr>
          <a:xfrm>
            <a:off x="6640323" y="1691889"/>
            <a:ext cx="1203729" cy="1467192"/>
          </a:xfrm>
          <a:prstGeom prst="ellipse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6536431" y="836712"/>
            <a:ext cx="1625264" cy="720080"/>
          </a:xfrm>
          <a:prstGeom prst="wedgeEllipseCallout">
            <a:avLst>
              <a:gd name="adj1" fmla="val -8578"/>
              <a:gd name="adj2" fmla="val 15679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Action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2933622" y="5411742"/>
            <a:ext cx="2160240" cy="7346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Orbitofrontal cortex</a:t>
            </a:r>
          </a:p>
          <a:p>
            <a:pPr algn="ctr"/>
            <a:r>
              <a:rPr lang="en-GB" sz="1600" dirty="0"/>
              <a:t>[Inferior frontal gyrus]</a:t>
            </a:r>
          </a:p>
          <a:p>
            <a:pPr algn="ctr"/>
            <a:r>
              <a:rPr lang="en-GB" sz="1600" i="1" dirty="0" err="1"/>
              <a:t>Brodmann</a:t>
            </a:r>
            <a:r>
              <a:rPr lang="en-GB" sz="1600" i="1" dirty="0"/>
              <a:t> 11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2185031" y="3823773"/>
            <a:ext cx="2160240" cy="54343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Fronto</a:t>
            </a:r>
            <a:r>
              <a:rPr lang="en-GB" sz="1600" dirty="0"/>
              <a:t>-polar cortex</a:t>
            </a:r>
          </a:p>
          <a:p>
            <a:pPr algn="ctr"/>
            <a:r>
              <a:rPr lang="en-GB" sz="1600" i="1" dirty="0" err="1"/>
              <a:t>Brodmann</a:t>
            </a:r>
            <a:r>
              <a:rPr lang="en-GB" sz="1600" i="1" dirty="0"/>
              <a:t> 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450529" y="572080"/>
            <a:ext cx="2880000" cy="5434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dorsolateral prefrontal cortex </a:t>
            </a:r>
          </a:p>
          <a:p>
            <a:pPr algn="ctr"/>
            <a:r>
              <a:rPr lang="en-GB" sz="1600" i="1" dirty="0" err="1"/>
              <a:t>Brodmann</a:t>
            </a:r>
            <a:r>
              <a:rPr lang="en-GB" sz="1600" i="1" dirty="0"/>
              <a:t> 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9232136" y="1598389"/>
            <a:ext cx="1957116" cy="1299725"/>
          </a:xfrm>
          <a:prstGeom prst="roundRect">
            <a:avLst>
              <a:gd name="adj" fmla="val 894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Angular gyrus</a:t>
            </a:r>
          </a:p>
          <a:p>
            <a:pPr algn="ctr"/>
            <a:r>
              <a:rPr lang="en-GB" sz="1600" i="1" dirty="0" err="1"/>
              <a:t>Brodmann</a:t>
            </a:r>
            <a:r>
              <a:rPr lang="en-GB" sz="1600" i="1" dirty="0"/>
              <a:t> 39</a:t>
            </a:r>
          </a:p>
          <a:p>
            <a:pPr algn="ctr"/>
            <a:r>
              <a:rPr lang="en-GB" sz="1600" dirty="0" err="1"/>
              <a:t>Supramarginal</a:t>
            </a:r>
            <a:r>
              <a:rPr lang="en-GB" sz="1600" dirty="0"/>
              <a:t> gyrus</a:t>
            </a:r>
          </a:p>
          <a:p>
            <a:pPr algn="ctr"/>
            <a:r>
              <a:rPr lang="en-GB" sz="1600" i="1" dirty="0" err="1"/>
              <a:t>Brodmann</a:t>
            </a:r>
            <a:r>
              <a:rPr lang="en-GB" sz="1600" i="1" dirty="0"/>
              <a:t> 40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091759" y="2518572"/>
            <a:ext cx="91465" cy="982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21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36" grpId="0" animBg="1"/>
      <p:bldP spid="43" grpId="0" animBg="1"/>
      <p:bldP spid="12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616EB9-F41F-4986-965D-CA6AEA603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038" y="11088"/>
            <a:ext cx="8985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Road to Human Culture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E4BE73-B396-4D89-B2AC-DC9333C5D4F2}"/>
              </a:ext>
            </a:extLst>
          </p:cNvPr>
          <p:cNvSpPr/>
          <p:nvPr/>
        </p:nvSpPr>
        <p:spPr>
          <a:xfrm>
            <a:off x="2351584" y="0"/>
            <a:ext cx="1440160" cy="764704"/>
          </a:xfrm>
          <a:prstGeom prst="roundRect">
            <a:avLst>
              <a:gd name="adj" fmla="val 894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2073CD-0A87-4C00-9B57-745337F97AD2}"/>
              </a:ext>
            </a:extLst>
          </p:cNvPr>
          <p:cNvSpPr/>
          <p:nvPr/>
        </p:nvSpPr>
        <p:spPr>
          <a:xfrm>
            <a:off x="3863752" y="2132856"/>
            <a:ext cx="1428248" cy="864096"/>
          </a:xfrm>
          <a:prstGeom prst="roundRect">
            <a:avLst>
              <a:gd name="adj" fmla="val 894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844F5E-4408-4A06-99B3-151E8E458A5B}"/>
              </a:ext>
            </a:extLst>
          </p:cNvPr>
          <p:cNvSpPr/>
          <p:nvPr/>
        </p:nvSpPr>
        <p:spPr>
          <a:xfrm>
            <a:off x="5292000" y="2132856"/>
            <a:ext cx="1455819" cy="864096"/>
          </a:xfrm>
          <a:prstGeom prst="roundRect">
            <a:avLst>
              <a:gd name="adj" fmla="val 8940"/>
            </a:avLst>
          </a:prstGeom>
          <a:noFill/>
          <a:ln w="38100"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088B76-2DBE-4093-8221-AA2C4256ADDE}"/>
              </a:ext>
            </a:extLst>
          </p:cNvPr>
          <p:cNvSpPr/>
          <p:nvPr/>
        </p:nvSpPr>
        <p:spPr>
          <a:xfrm>
            <a:off x="5292000" y="3249144"/>
            <a:ext cx="1455819" cy="756000"/>
          </a:xfrm>
          <a:prstGeom prst="roundRect">
            <a:avLst>
              <a:gd name="adj" fmla="val 894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9CC32F-6996-4E64-9575-6DD8F8676DF8}"/>
              </a:ext>
            </a:extLst>
          </p:cNvPr>
          <p:cNvSpPr/>
          <p:nvPr/>
        </p:nvSpPr>
        <p:spPr>
          <a:xfrm>
            <a:off x="5292000" y="4234572"/>
            <a:ext cx="1455819" cy="684000"/>
          </a:xfrm>
          <a:prstGeom prst="roundRect">
            <a:avLst>
              <a:gd name="adj" fmla="val 8940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4A3E0E1-8E8E-4809-B5A8-5E65F4A1B18A}"/>
              </a:ext>
            </a:extLst>
          </p:cNvPr>
          <p:cNvSpPr/>
          <p:nvPr/>
        </p:nvSpPr>
        <p:spPr>
          <a:xfrm>
            <a:off x="5292000" y="5132915"/>
            <a:ext cx="1455819" cy="720000"/>
          </a:xfrm>
          <a:prstGeom prst="roundRect">
            <a:avLst>
              <a:gd name="adj" fmla="val 8940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4EB24F-1F10-41B1-BB34-8C060C154E41}"/>
              </a:ext>
            </a:extLst>
          </p:cNvPr>
          <p:cNvSpPr/>
          <p:nvPr/>
        </p:nvSpPr>
        <p:spPr>
          <a:xfrm>
            <a:off x="5292000" y="6282000"/>
            <a:ext cx="1455819" cy="576000"/>
          </a:xfrm>
          <a:prstGeom prst="roundRect">
            <a:avLst>
              <a:gd name="adj" fmla="val 8940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7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(1)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Semanticity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14694-F31E-4EAC-83DB-15495A7FF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1879600"/>
            <a:ext cx="7366000" cy="4978400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DA24299A-5E91-4D3F-B048-DBD484CDC9D3}"/>
              </a:ext>
            </a:extLst>
          </p:cNvPr>
          <p:cNvSpPr/>
          <p:nvPr/>
        </p:nvSpPr>
        <p:spPr>
          <a:xfrm>
            <a:off x="1579277" y="3429000"/>
            <a:ext cx="2621404" cy="1656184"/>
          </a:xfrm>
          <a:prstGeom prst="cloudCallout">
            <a:avLst>
              <a:gd name="adj1" fmla="val 100224"/>
              <a:gd name="adj2" fmla="val -14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thing/event maps to a previous thing/event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DFAD2F3A-DAAC-4633-A097-68A51E8F1017}"/>
              </a:ext>
            </a:extLst>
          </p:cNvPr>
          <p:cNvSpPr/>
          <p:nvPr/>
        </p:nvSpPr>
        <p:spPr>
          <a:xfrm>
            <a:off x="1579277" y="5230428"/>
            <a:ext cx="2621404" cy="1368152"/>
          </a:xfrm>
          <a:prstGeom prst="cloudCallout">
            <a:avLst>
              <a:gd name="adj1" fmla="val 99167"/>
              <a:gd name="adj2" fmla="val -11718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thing/event has meaning for me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59EB7D34-8C1C-439D-84BE-0FC6FEA0A713}"/>
              </a:ext>
            </a:extLst>
          </p:cNvPr>
          <p:cNvSpPr/>
          <p:nvPr/>
        </p:nvSpPr>
        <p:spPr>
          <a:xfrm>
            <a:off x="1573818" y="1627572"/>
            <a:ext cx="2621404" cy="1656184"/>
          </a:xfrm>
          <a:prstGeom prst="cloudCallout">
            <a:avLst>
              <a:gd name="adj1" fmla="val 101986"/>
              <a:gd name="adj2" fmla="val 7430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previous thing/event has a phonological tag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A668D61E-A775-451C-B31F-FDB9A004B69C}"/>
              </a:ext>
            </a:extLst>
          </p:cNvPr>
          <p:cNvSpPr/>
          <p:nvPr/>
        </p:nvSpPr>
        <p:spPr>
          <a:xfrm>
            <a:off x="2683054" y="474216"/>
            <a:ext cx="1512168" cy="1008112"/>
          </a:xfrm>
          <a:prstGeom prst="wedgeEllipseCallout">
            <a:avLst>
              <a:gd name="adj1" fmla="val 167904"/>
              <a:gd name="adj2" fmla="val 25856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/</a:t>
            </a:r>
            <a:r>
              <a:rPr lang="en-GB" sz="2400" b="1" dirty="0" err="1"/>
              <a:t>gæk</a:t>
            </a:r>
            <a:r>
              <a:rPr lang="en-GB" sz="2400" b="1" dirty="0"/>
              <a:t>/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D41909F7-88C2-4D4A-8562-D772B9504C39}"/>
              </a:ext>
            </a:extLst>
          </p:cNvPr>
          <p:cNvSpPr/>
          <p:nvPr/>
        </p:nvSpPr>
        <p:spPr>
          <a:xfrm>
            <a:off x="5077926" y="150180"/>
            <a:ext cx="2412000" cy="1656184"/>
          </a:xfrm>
          <a:prstGeom prst="cloudCallout">
            <a:avLst>
              <a:gd name="adj1" fmla="val 145609"/>
              <a:gd name="adj2" fmla="val 16818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sound is a phonological tag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AE9312FA-7592-4059-AF88-288CEF867DCE}"/>
              </a:ext>
            </a:extLst>
          </p:cNvPr>
          <p:cNvSpPr/>
          <p:nvPr/>
        </p:nvSpPr>
        <p:spPr>
          <a:xfrm>
            <a:off x="7621175" y="150180"/>
            <a:ext cx="2160000" cy="1656184"/>
          </a:xfrm>
          <a:prstGeom prst="cloudCallout">
            <a:avLst>
              <a:gd name="adj1" fmla="val 65630"/>
              <a:gd name="adj2" fmla="val 1630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He’s looking at the mammoth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3A4A6D2A-6C46-47C2-A1C5-B0D131F46927}"/>
              </a:ext>
            </a:extLst>
          </p:cNvPr>
          <p:cNvSpPr/>
          <p:nvPr/>
        </p:nvSpPr>
        <p:spPr>
          <a:xfrm>
            <a:off x="9912424" y="150180"/>
            <a:ext cx="2160000" cy="1656184"/>
          </a:xfrm>
          <a:prstGeom prst="cloudCallout">
            <a:avLst>
              <a:gd name="adj1" fmla="val -28164"/>
              <a:gd name="adj2" fmla="val 162402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/</a:t>
            </a:r>
            <a:r>
              <a:rPr lang="en-GB" b="1" dirty="0" err="1"/>
              <a:t>gæk</a:t>
            </a:r>
            <a:r>
              <a:rPr lang="en-GB" b="1" dirty="0"/>
              <a:t>/</a:t>
            </a:r>
          </a:p>
          <a:p>
            <a:pPr algn="ctr"/>
            <a:r>
              <a:rPr lang="en-GB" dirty="0"/>
              <a:t>means mammoth</a:t>
            </a:r>
          </a:p>
        </p:txBody>
      </p:sp>
    </p:spTree>
    <p:extLst>
      <p:ext uri="{BB962C8B-B14F-4D97-AF65-F5344CB8AC3E}">
        <p14:creationId xmlns:p14="http://schemas.microsoft.com/office/powerpoint/2010/main" val="13703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0F2F02-EE2E-42C7-808C-6C193918E3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075" y="4348851"/>
            <a:ext cx="1589730" cy="2160000"/>
          </a:xfrm>
          <a:prstGeom prst="rect">
            <a:avLst/>
          </a:prstGeom>
        </p:spPr>
      </p:pic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35AEC8DE-C774-4CB3-9DDE-2C6ACAEAB0AA}"/>
              </a:ext>
            </a:extLst>
          </p:cNvPr>
          <p:cNvSpPr/>
          <p:nvPr/>
        </p:nvSpPr>
        <p:spPr>
          <a:xfrm>
            <a:off x="8827131" y="120512"/>
            <a:ext cx="3024336" cy="4164066"/>
          </a:xfrm>
          <a:prstGeom prst="cloudCallout">
            <a:avLst>
              <a:gd name="adj1" fmla="val -47605"/>
              <a:gd name="adj2" fmla="val 6077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1A4D78-CC09-4A4B-8AF9-9263EB497D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/>
          <a:stretch/>
        </p:blipFill>
        <p:spPr>
          <a:xfrm>
            <a:off x="3644623" y="4344971"/>
            <a:ext cx="2589390" cy="2160000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82BE62C6-19ED-4561-85B5-12BE7D99ADC0}"/>
              </a:ext>
            </a:extLst>
          </p:cNvPr>
          <p:cNvSpPr/>
          <p:nvPr/>
        </p:nvSpPr>
        <p:spPr>
          <a:xfrm>
            <a:off x="3864748" y="1518747"/>
            <a:ext cx="2736304" cy="2520280"/>
          </a:xfrm>
          <a:prstGeom prst="cloudCallout">
            <a:avLst>
              <a:gd name="adj1" fmla="val -12073"/>
              <a:gd name="adj2" fmla="val 7616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(1)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Social Cognition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DD6D3-18B4-4813-91BB-021BC1ED1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75" y="4344971"/>
            <a:ext cx="1309091" cy="21600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10AFE0B2-E4E7-414F-BAAC-E94FF66EAEC8}"/>
              </a:ext>
            </a:extLst>
          </p:cNvPr>
          <p:cNvSpPr/>
          <p:nvPr/>
        </p:nvSpPr>
        <p:spPr>
          <a:xfrm>
            <a:off x="1734820" y="3194177"/>
            <a:ext cx="1440000" cy="1008112"/>
          </a:xfrm>
          <a:prstGeom prst="cloudCallout">
            <a:avLst>
              <a:gd name="adj1" fmla="val -3389"/>
              <a:gd name="adj2" fmla="val 101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Mmmm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EE6250-5E9A-42ED-B87B-168E086F00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127" y="2526859"/>
            <a:ext cx="872731" cy="1440000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2D5DE41-143E-4454-AB9A-2805FBE9DD2C}"/>
              </a:ext>
            </a:extLst>
          </p:cNvPr>
          <p:cNvSpPr/>
          <p:nvPr/>
        </p:nvSpPr>
        <p:spPr>
          <a:xfrm>
            <a:off x="4775492" y="1845292"/>
            <a:ext cx="1044000" cy="648000"/>
          </a:xfrm>
          <a:prstGeom prst="cloudCallout">
            <a:avLst>
              <a:gd name="adj1" fmla="val -3389"/>
              <a:gd name="adj2" fmla="val 101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Mmmm</a:t>
            </a:r>
            <a:endParaRPr lang="en-GB" sz="1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FB564F-9853-4178-9DAD-B4479F3A64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/>
          <a:stretch/>
        </p:blipFill>
        <p:spPr>
          <a:xfrm>
            <a:off x="9455811" y="2413295"/>
            <a:ext cx="1726260" cy="1440000"/>
          </a:xfrm>
          <a:prstGeom prst="rect">
            <a:avLst/>
          </a:prstGeom>
        </p:spPr>
      </p:pic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0CDA3E17-1779-4C43-BD37-BDF9ECE997D1}"/>
              </a:ext>
            </a:extLst>
          </p:cNvPr>
          <p:cNvSpPr/>
          <p:nvPr/>
        </p:nvSpPr>
        <p:spPr>
          <a:xfrm>
            <a:off x="9547211" y="534371"/>
            <a:ext cx="1944216" cy="1643919"/>
          </a:xfrm>
          <a:prstGeom prst="cloudCallout">
            <a:avLst>
              <a:gd name="adj1" fmla="val -12073"/>
              <a:gd name="adj2" fmla="val 7616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D3E647-B450-4ED0-BBFF-8CB9033BB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941" y="1419501"/>
            <a:ext cx="436370" cy="720000"/>
          </a:xfrm>
          <a:prstGeom prst="rect">
            <a:avLst/>
          </a:prstGeom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61D3BED5-6944-4431-8DB2-EB70D60C6014}"/>
              </a:ext>
            </a:extLst>
          </p:cNvPr>
          <p:cNvSpPr/>
          <p:nvPr/>
        </p:nvSpPr>
        <p:spPr>
          <a:xfrm>
            <a:off x="10123275" y="769376"/>
            <a:ext cx="826073" cy="463490"/>
          </a:xfrm>
          <a:prstGeom prst="cloudCallout">
            <a:avLst>
              <a:gd name="adj1" fmla="val -3389"/>
              <a:gd name="adj2" fmla="val 101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err="1"/>
              <a:t>Mmmm</a:t>
            </a:r>
            <a:endParaRPr lang="en-GB" sz="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C180C0-881E-49B1-8058-84053FD90716}"/>
              </a:ext>
            </a:extLst>
          </p:cNvPr>
          <p:cNvSpPr txBox="1"/>
          <p:nvPr/>
        </p:nvSpPr>
        <p:spPr>
          <a:xfrm>
            <a:off x="1734820" y="6504971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Mental state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F5ACCD-AD51-41C2-8C3D-552FCCC68C67}"/>
              </a:ext>
            </a:extLst>
          </p:cNvPr>
          <p:cNvSpPr txBox="1"/>
          <p:nvPr/>
        </p:nvSpPr>
        <p:spPr>
          <a:xfrm>
            <a:off x="5339007" y="5917437"/>
            <a:ext cx="2514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F0"/>
                </a:solidFill>
              </a:rPr>
              <a:t>Mind-reading</a:t>
            </a:r>
          </a:p>
          <a:p>
            <a:pPr algn="ctr"/>
            <a:r>
              <a:rPr lang="en-GB" b="1" dirty="0">
                <a:solidFill>
                  <a:srgbClr val="00B0F0"/>
                </a:solidFill>
              </a:rPr>
              <a:t>RELATIONSHIP-A</a:t>
            </a:r>
          </a:p>
          <a:p>
            <a:pPr algn="ctr"/>
            <a:r>
              <a:rPr lang="en-GB" b="1" dirty="0">
                <a:solidFill>
                  <a:srgbClr val="00B0F0"/>
                </a:solidFill>
              </a:rPr>
              <a:t>1</a:t>
            </a:r>
            <a:r>
              <a:rPr lang="en-GB" b="1" baseline="30000" dirty="0">
                <a:solidFill>
                  <a:srgbClr val="00B0F0"/>
                </a:solidFill>
              </a:rPr>
              <a:t>st</a:t>
            </a:r>
            <a:r>
              <a:rPr lang="en-GB" b="1" dirty="0">
                <a:solidFill>
                  <a:srgbClr val="00B0F0"/>
                </a:solidFill>
              </a:rPr>
              <a:t> Order Intentionality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0B4035-9AA7-4A84-9D3A-8C27ADBFF854}"/>
              </a:ext>
            </a:extLst>
          </p:cNvPr>
          <p:cNvSpPr txBox="1"/>
          <p:nvPr/>
        </p:nvSpPr>
        <p:spPr>
          <a:xfrm>
            <a:off x="9345582" y="5921317"/>
            <a:ext cx="2514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Iterative Mind-reading</a:t>
            </a:r>
          </a:p>
          <a:p>
            <a:pPr algn="ctr"/>
            <a:r>
              <a:rPr lang="en-GB" b="1" dirty="0">
                <a:solidFill>
                  <a:srgbClr val="00B050"/>
                </a:solidFill>
              </a:rPr>
              <a:t>A-RELATIONSHIP-B</a:t>
            </a:r>
          </a:p>
          <a:p>
            <a:pPr algn="ctr"/>
            <a:r>
              <a:rPr lang="en-GB" b="1" dirty="0">
                <a:solidFill>
                  <a:srgbClr val="00B050"/>
                </a:solidFill>
              </a:rPr>
              <a:t>2</a:t>
            </a:r>
            <a:r>
              <a:rPr lang="en-GB" b="1" baseline="30000" dirty="0">
                <a:solidFill>
                  <a:srgbClr val="00B050"/>
                </a:solidFill>
              </a:rPr>
              <a:t>nd</a:t>
            </a:r>
            <a:r>
              <a:rPr lang="en-GB" b="1" dirty="0">
                <a:solidFill>
                  <a:srgbClr val="00B050"/>
                </a:solidFill>
              </a:rPr>
              <a:t> order Intentionality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443F4D-7FAB-41C0-9A76-A859EA2B2E33}"/>
              </a:ext>
            </a:extLst>
          </p:cNvPr>
          <p:cNvSpPr txBox="1"/>
          <p:nvPr/>
        </p:nvSpPr>
        <p:spPr>
          <a:xfrm>
            <a:off x="1631504" y="188640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</a:rPr>
              <a:t>No Smurfs were harmed in the making of this slide</a:t>
            </a:r>
          </a:p>
        </p:txBody>
      </p:sp>
    </p:spTree>
    <p:extLst>
      <p:ext uri="{BB962C8B-B14F-4D97-AF65-F5344CB8AC3E}">
        <p14:creationId xmlns:p14="http://schemas.microsoft.com/office/powerpoint/2010/main" val="285845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250"/>
                            </p:stCondLst>
                            <p:childTnLst>
                              <p:par>
                                <p:cTn id="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7" grpId="0" animBg="1"/>
      <p:bldP spid="11" grpId="0" animBg="1"/>
      <p:bldP spid="16" grpId="0" animBg="1"/>
      <p:bldP spid="18" grpId="0" animBg="1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A62AD27-01B8-4165-A3F2-3EE474FA0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52" y="0"/>
            <a:ext cx="850055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(2)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Protolanguage 1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EC75981-5CE2-4718-BB02-41E59EE2F2BA}"/>
              </a:ext>
            </a:extLst>
          </p:cNvPr>
          <p:cNvSpPr/>
          <p:nvPr/>
        </p:nvSpPr>
        <p:spPr>
          <a:xfrm>
            <a:off x="10416480" y="1871989"/>
            <a:ext cx="1656184" cy="953453"/>
          </a:xfrm>
          <a:prstGeom prst="wedgeRoundRectCallout">
            <a:avLst>
              <a:gd name="adj1" fmla="val -123186"/>
              <a:gd name="adj2" fmla="val 16709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gæk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algn="ctr"/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Stating, Declaratives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0C3B198A-9779-4B3C-ADD8-53767A20C258}"/>
              </a:ext>
            </a:extLst>
          </p:cNvPr>
          <p:cNvSpPr/>
          <p:nvPr/>
        </p:nvSpPr>
        <p:spPr>
          <a:xfrm>
            <a:off x="1523595" y="996712"/>
            <a:ext cx="2241076" cy="1211818"/>
          </a:xfrm>
          <a:prstGeom prst="wedgeEllipseCallout">
            <a:avLst>
              <a:gd name="adj1" fmla="val 39945"/>
              <a:gd name="adj2" fmla="val 20005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[Stab!]</a:t>
            </a:r>
          </a:p>
          <a:p>
            <a:pPr algn="ctr"/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Manding, Imperatives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19682E9-8987-4602-95D7-C60A59D067B2}"/>
              </a:ext>
            </a:extLst>
          </p:cNvPr>
          <p:cNvSpPr/>
          <p:nvPr/>
        </p:nvSpPr>
        <p:spPr>
          <a:xfrm>
            <a:off x="3697513" y="5587599"/>
            <a:ext cx="2088232" cy="1211818"/>
          </a:xfrm>
          <a:prstGeom prst="wedgeEllipseCallout">
            <a:avLst>
              <a:gd name="adj1" fmla="val 33903"/>
              <a:gd name="adj2" fmla="val -13243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[Dead?]</a:t>
            </a:r>
          </a:p>
          <a:p>
            <a:pPr algn="ctr"/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Coordinating, Interrogatives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E60791D-6757-4D07-B7A0-CC690AF738F3}"/>
              </a:ext>
            </a:extLst>
          </p:cNvPr>
          <p:cNvSpPr/>
          <p:nvPr/>
        </p:nvSpPr>
        <p:spPr>
          <a:xfrm>
            <a:off x="10128449" y="5459597"/>
            <a:ext cx="1944216" cy="861774"/>
          </a:xfrm>
          <a:prstGeom prst="wedgeRectCallout">
            <a:avLst>
              <a:gd name="adj1" fmla="val -48458"/>
              <a:gd name="adj2" fmla="val -1882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[Food]</a:t>
            </a:r>
          </a:p>
          <a:p>
            <a:pPr algn="ctr"/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Simple semanticity using concrete terms</a:t>
            </a:r>
            <a:endParaRPr lang="en-GB" sz="1600" i="1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D061BCF-4F3C-490E-9755-EA51E28196D4}"/>
              </a:ext>
            </a:extLst>
          </p:cNvPr>
          <p:cNvSpPr/>
          <p:nvPr/>
        </p:nvSpPr>
        <p:spPr>
          <a:xfrm>
            <a:off x="7464152" y="5584970"/>
            <a:ext cx="1800014" cy="1211818"/>
          </a:xfrm>
          <a:prstGeom prst="wedgeEllipseCallout">
            <a:avLst>
              <a:gd name="adj1" fmla="val -74762"/>
              <a:gd name="adj2" fmla="val -1198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[No!]</a:t>
            </a:r>
          </a:p>
          <a:p>
            <a:pPr algn="ctr"/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Agreement &amp; Negation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B53F950-D0E9-49F3-97C3-A621129F289B}"/>
              </a:ext>
            </a:extLst>
          </p:cNvPr>
          <p:cNvSpPr/>
          <p:nvPr/>
        </p:nvSpPr>
        <p:spPr>
          <a:xfrm>
            <a:off x="9336360" y="74221"/>
            <a:ext cx="1282607" cy="861774"/>
          </a:xfrm>
          <a:prstGeom prst="wedgeRectCallout">
            <a:avLst>
              <a:gd name="adj1" fmla="val -99167"/>
              <a:gd name="adj2" fmla="val 36078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/ꓥg/</a:t>
            </a:r>
          </a:p>
          <a:p>
            <a:pPr algn="ctr"/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Naming for attention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DA4CF911-AD61-4384-9A42-54415AA221C8}"/>
              </a:ext>
            </a:extLst>
          </p:cNvPr>
          <p:cNvSpPr/>
          <p:nvPr/>
        </p:nvSpPr>
        <p:spPr>
          <a:xfrm>
            <a:off x="3671245" y="1602621"/>
            <a:ext cx="2304256" cy="1211818"/>
          </a:xfrm>
          <a:prstGeom prst="wedgeEllipseCallout">
            <a:avLst>
              <a:gd name="adj1" fmla="val -11326"/>
              <a:gd name="adj2" fmla="val 1819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[Yes!]</a:t>
            </a:r>
          </a:p>
          <a:p>
            <a:pPr algn="ctr"/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Agreement &amp; Negation</a:t>
            </a:r>
          </a:p>
        </p:txBody>
      </p:sp>
    </p:spTree>
    <p:extLst>
      <p:ext uri="{BB962C8B-B14F-4D97-AF65-F5344CB8AC3E}">
        <p14:creationId xmlns:p14="http://schemas.microsoft.com/office/powerpoint/2010/main" val="195399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Sharing of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1B8B1-DF9D-4975-86BE-F1AB04436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99" y="1938337"/>
            <a:ext cx="1905000" cy="2981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DA8756-FB8E-4626-ABBE-F976BDFF5F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4"/>
          <a:stretch/>
        </p:blipFill>
        <p:spPr>
          <a:xfrm>
            <a:off x="3659616" y="-729"/>
            <a:ext cx="4572000" cy="2970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A159FA-21DA-4707-8109-43B00BF000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1"/>
          <a:stretch/>
        </p:blipFill>
        <p:spPr>
          <a:xfrm>
            <a:off x="3659616" y="2969602"/>
            <a:ext cx="4572000" cy="3402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0F9352-4EC1-4E24-AC51-47A4990E2A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r="5689"/>
          <a:stretch/>
        </p:blipFill>
        <p:spPr>
          <a:xfrm>
            <a:off x="8462333" y="2970332"/>
            <a:ext cx="3729667" cy="3401425"/>
          </a:xfrm>
          <a:prstGeom prst="rect">
            <a:avLst/>
          </a:prstGeom>
        </p:spPr>
      </p:pic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7AFB566C-0CDB-41AF-9D24-681C88282C0C}"/>
              </a:ext>
            </a:extLst>
          </p:cNvPr>
          <p:cNvSpPr/>
          <p:nvPr/>
        </p:nvSpPr>
        <p:spPr>
          <a:xfrm>
            <a:off x="3215680" y="2276872"/>
            <a:ext cx="792088" cy="504056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75C67F2D-84A2-414C-A104-A917A4DA346F}"/>
              </a:ext>
            </a:extLst>
          </p:cNvPr>
          <p:cNvSpPr/>
          <p:nvPr/>
        </p:nvSpPr>
        <p:spPr>
          <a:xfrm>
            <a:off x="3215680" y="3346239"/>
            <a:ext cx="792088" cy="504056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F989CF30-AE38-4180-8390-6AAD9351F093}"/>
              </a:ext>
            </a:extLst>
          </p:cNvPr>
          <p:cNvSpPr/>
          <p:nvPr/>
        </p:nvSpPr>
        <p:spPr>
          <a:xfrm>
            <a:off x="8066289" y="4667634"/>
            <a:ext cx="792088" cy="50405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2FB943-FE7B-4950-B280-AD262DAA12A9}"/>
              </a:ext>
            </a:extLst>
          </p:cNvPr>
          <p:cNvSpPr txBox="1"/>
          <p:nvPr/>
        </p:nvSpPr>
        <p:spPr>
          <a:xfrm>
            <a:off x="3428899" y="6371757"/>
            <a:ext cx="876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The similarity – and difference – between grooming            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…             and gossip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5F4E36-D124-4D8B-9E19-086301D925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17388" r="14528" b="15906"/>
          <a:stretch/>
        </p:blipFill>
        <p:spPr>
          <a:xfrm>
            <a:off x="8462333" y="-3443"/>
            <a:ext cx="2243999" cy="2970000"/>
          </a:xfrm>
          <a:prstGeom prst="rect">
            <a:avLst/>
          </a:prstGeom>
        </p:spPr>
      </p:pic>
      <p:sp>
        <p:nvSpPr>
          <p:cNvPr id="15" name="Arrow: Notched Right 14">
            <a:extLst>
              <a:ext uri="{FF2B5EF4-FFF2-40B4-BE49-F238E27FC236}">
                <a16:creationId xmlns:a16="http://schemas.microsoft.com/office/drawing/2014/main" id="{B40C7501-E5FC-4082-900B-0B5B3FCA6B9A}"/>
              </a:ext>
            </a:extLst>
          </p:cNvPr>
          <p:cNvSpPr/>
          <p:nvPr/>
        </p:nvSpPr>
        <p:spPr>
          <a:xfrm>
            <a:off x="8066289" y="1265479"/>
            <a:ext cx="792088" cy="504056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59B49764-DCCF-40CF-8F85-CA85CE196DB7}"/>
              </a:ext>
            </a:extLst>
          </p:cNvPr>
          <p:cNvSpPr/>
          <p:nvPr/>
        </p:nvSpPr>
        <p:spPr>
          <a:xfrm>
            <a:off x="10384788" y="54334"/>
            <a:ext cx="1807211" cy="1502458"/>
          </a:xfrm>
          <a:prstGeom prst="cloudCallout">
            <a:avLst>
              <a:gd name="adj1" fmla="val -71036"/>
              <a:gd name="adj2" fmla="val 18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What I know I cannot share</a:t>
            </a:r>
          </a:p>
        </p:txBody>
      </p:sp>
    </p:spTree>
    <p:extLst>
      <p:ext uri="{BB962C8B-B14F-4D97-AF65-F5344CB8AC3E}">
        <p14:creationId xmlns:p14="http://schemas.microsoft.com/office/powerpoint/2010/main" val="35499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Negotiation toward Meaning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7D534-4D42-4327-8AA1-89DCFD96E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16" y="329032"/>
            <a:ext cx="4102672" cy="3627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9B13FE-4882-4A56-8E0E-3CA724889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"/>
          <a:stretch/>
        </p:blipFill>
        <p:spPr>
          <a:xfrm>
            <a:off x="6961880" y="0"/>
            <a:ext cx="5230120" cy="6858000"/>
          </a:xfrm>
          <a:prstGeom prst="rect">
            <a:avLst/>
          </a:prstGeom>
        </p:spPr>
      </p:pic>
      <p:pic>
        <p:nvPicPr>
          <p:cNvPr id="1027" name="Picture 3" descr="Image result for understanding clipart">
            <a:hlinkClick r:id="rId4"/>
            <a:extLst>
              <a:ext uri="{FF2B5EF4-FFF2-40B4-BE49-F238E27FC236}">
                <a16:creationId xmlns:a16="http://schemas.microsoft.com/office/drawing/2014/main" id="{FE024A1B-D467-40CE-BA0D-2F7867CD8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4666195"/>
            <a:ext cx="2950545" cy="221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920E787-3E82-40DC-8146-5604C4BD90EF}"/>
              </a:ext>
            </a:extLst>
          </p:cNvPr>
          <p:cNvSpPr/>
          <p:nvPr/>
        </p:nvSpPr>
        <p:spPr>
          <a:xfrm>
            <a:off x="1474455" y="4517662"/>
            <a:ext cx="1944215" cy="720080"/>
          </a:xfrm>
          <a:prstGeom prst="wedgeEllipseCallout">
            <a:avLst>
              <a:gd name="adj1" fmla="val 37253"/>
              <a:gd name="adj2" fmla="val 6411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Do you understand?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A4D42FA-61AF-41E8-BDB7-66B0F4452492}"/>
              </a:ext>
            </a:extLst>
          </p:cNvPr>
          <p:cNvSpPr/>
          <p:nvPr/>
        </p:nvSpPr>
        <p:spPr>
          <a:xfrm>
            <a:off x="5235086" y="4551653"/>
            <a:ext cx="1601793" cy="923045"/>
          </a:xfrm>
          <a:prstGeom prst="wedgeEllipseCallout">
            <a:avLst>
              <a:gd name="adj1" fmla="val -72053"/>
              <a:gd name="adj2" fmla="val 210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No, but I’ve heard enough.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FD9AC7-F8E2-4A6F-9C07-B375483B888A}"/>
              </a:ext>
            </a:extLst>
          </p:cNvPr>
          <p:cNvSpPr txBox="1"/>
          <p:nvPr/>
        </p:nvSpPr>
        <p:spPr>
          <a:xfrm>
            <a:off x="1666616" y="0"/>
            <a:ext cx="410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Five Negotiation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3087B-10F3-4392-B9D5-6561D3752AE1}"/>
              </a:ext>
            </a:extLst>
          </p:cNvPr>
          <p:cNvSpPr txBox="1"/>
          <p:nvPr/>
        </p:nvSpPr>
        <p:spPr>
          <a:xfrm>
            <a:off x="1666616" y="3951346"/>
            <a:ext cx="410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Kenneth W. Thomas &amp; Ralph Kilmann (2002). </a:t>
            </a:r>
            <a:r>
              <a:rPr lang="en-GB" sz="1200" i="1" dirty="0"/>
              <a:t>Thomas Kilmann Conflict Mode Instrument</a:t>
            </a:r>
            <a:r>
              <a:rPr lang="en-GB" sz="1200" dirty="0"/>
              <a:t>. CPP Inc: Sunnyvale, CA, USA.</a:t>
            </a:r>
          </a:p>
        </p:txBody>
      </p:sp>
    </p:spTree>
    <p:extLst>
      <p:ext uri="{BB962C8B-B14F-4D97-AF65-F5344CB8AC3E}">
        <p14:creationId xmlns:p14="http://schemas.microsoft.com/office/powerpoint/2010/main" val="288981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5054</TotalTime>
  <Words>666</Words>
  <Application>Microsoft Office PowerPoint</Application>
  <PresentationFormat>Widescreen</PresentationFormat>
  <Paragraphs>168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Castellar</vt:lpstr>
      <vt:lpstr>Office Theme</vt:lpstr>
      <vt:lpstr>6SSEL045 – Language Origins Lecture 9 Socialisation and Culture</vt:lpstr>
      <vt:lpstr>How Human Culture Is Different</vt:lpstr>
      <vt:lpstr>The Social Brain</vt:lpstr>
      <vt:lpstr>The Road to Human Culture</vt:lpstr>
      <vt:lpstr>(1) Semanticity</vt:lpstr>
      <vt:lpstr>(1) Social Cognition</vt:lpstr>
      <vt:lpstr>(2) Protolanguage 1</vt:lpstr>
      <vt:lpstr>(2) Sharing of Models</vt:lpstr>
      <vt:lpstr>(2) Negotiation toward Meaning</vt:lpstr>
      <vt:lpstr>(2) Affective Teaching &amp; Learning</vt:lpstr>
      <vt:lpstr>(2) Protolanguage 2</vt:lpstr>
      <vt:lpstr>Nearly There …</vt:lpstr>
      <vt:lpstr>And finally ...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 Psycholinguistics and the -isms</dc:title>
  <dc:creator>Martin Edwardes</dc:creator>
  <cp:lastModifiedBy>Martin Edwardes</cp:lastModifiedBy>
  <cp:revision>188</cp:revision>
  <dcterms:created xsi:type="dcterms:W3CDTF">2013-07-15T11:34:14Z</dcterms:created>
  <dcterms:modified xsi:type="dcterms:W3CDTF">2020-03-16T19:07:20Z</dcterms:modified>
</cp:coreProperties>
</file>