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6" r:id="rId3"/>
    <p:sldId id="287" r:id="rId4"/>
    <p:sldId id="279" r:id="rId5"/>
    <p:sldId id="278" r:id="rId6"/>
    <p:sldId id="280" r:id="rId7"/>
    <p:sldId id="273" r:id="rId8"/>
    <p:sldId id="282" r:id="rId9"/>
    <p:sldId id="283" r:id="rId10"/>
    <p:sldId id="286" r:id="rId11"/>
    <p:sldId id="285" r:id="rId12"/>
    <p:sldId id="281" r:id="rId13"/>
    <p:sldId id="28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p:cViewPr varScale="1">
        <p:scale>
          <a:sx n="108" d="100"/>
          <a:sy n="108" d="100"/>
        </p:scale>
        <p:origin x="816"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ECE93-F97F-4EDC-93CC-3A84D6D06D21}" type="datetimeFigureOut">
              <a:rPr lang="en-GB" smtClean="0"/>
              <a:t>19/10/2022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451B5-280B-4EA7-BCC5-89D20C4319C3}" type="slidenum">
              <a:rPr lang="en-GB" smtClean="0"/>
              <a:t>‹#›</a:t>
            </a:fld>
            <a:endParaRPr lang="en-GB"/>
          </a:p>
        </p:txBody>
      </p:sp>
    </p:spTree>
    <p:extLst>
      <p:ext uri="{BB962C8B-B14F-4D97-AF65-F5344CB8AC3E}">
        <p14:creationId xmlns:p14="http://schemas.microsoft.com/office/powerpoint/2010/main" val="1312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short introduction to using PowerPoint to prepare presentations. The presentation you will mainly have in mind is the poster presentation of your dissertation, but you will find that this is far from the last presentation you will have to make in your lifetime.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Have no doubt that what you learn here is not a skill that will last a lifetime, because the apps for making presentations will change considerably over the next 40 years. So treat what you learn here on three levels: </a:t>
            </a:r>
          </a:p>
          <a:p>
            <a:pPr lvl="0"/>
            <a:r>
              <a:rPr lang="en-GB" sz="1200" kern="1200" dirty="0">
                <a:solidFill>
                  <a:schemeClr val="tx1"/>
                </a:solidFill>
                <a:effectLst/>
                <a:latin typeface="+mn-lt"/>
                <a:ea typeface="+mn-ea"/>
                <a:cs typeface="+mn-cs"/>
              </a:rPr>
              <a:t>It is practical information to help you give one presentation.</a:t>
            </a:r>
          </a:p>
          <a:p>
            <a:pPr lvl="0"/>
            <a:r>
              <a:rPr lang="en-GB" sz="1200" kern="1200" dirty="0">
                <a:solidFill>
                  <a:schemeClr val="tx1"/>
                </a:solidFill>
                <a:effectLst/>
                <a:latin typeface="+mn-lt"/>
                <a:ea typeface="+mn-ea"/>
                <a:cs typeface="+mn-cs"/>
              </a:rPr>
              <a:t>It is useful information to get you into the habit of making presentations – giving presentations will get easier because of the skills you will be acquiring today.</a:t>
            </a:r>
          </a:p>
          <a:p>
            <a:pPr lvl="0"/>
            <a:r>
              <a:rPr lang="en-GB" sz="1200" kern="1200" dirty="0">
                <a:solidFill>
                  <a:schemeClr val="tx1"/>
                </a:solidFill>
                <a:effectLst/>
                <a:latin typeface="+mn-lt"/>
                <a:ea typeface="+mn-ea"/>
                <a:cs typeface="+mn-cs"/>
              </a:rPr>
              <a:t>It is background information to help you make presenting just another thing you do – and, hopefully, it make you want to keep improving your presentation skills.</a:t>
            </a:r>
            <a:endParaRPr lang="en-GB" dirty="0"/>
          </a:p>
        </p:txBody>
      </p:sp>
      <p:sp>
        <p:nvSpPr>
          <p:cNvPr id="4" name="Slide Number Placeholder 3"/>
          <p:cNvSpPr>
            <a:spLocks noGrp="1"/>
          </p:cNvSpPr>
          <p:nvPr>
            <p:ph type="sldNum" sz="quarter" idx="5"/>
          </p:nvPr>
        </p:nvSpPr>
        <p:spPr/>
        <p:txBody>
          <a:bodyPr/>
          <a:lstStyle/>
          <a:p>
            <a:fld id="{AD5451B5-280B-4EA7-BCC5-89D20C4319C3}" type="slidenum">
              <a:rPr lang="en-GB" smtClean="0"/>
              <a:t>1</a:t>
            </a:fld>
            <a:endParaRPr lang="en-GB"/>
          </a:p>
        </p:txBody>
      </p:sp>
    </p:spTree>
    <p:extLst>
      <p:ext uri="{BB962C8B-B14F-4D97-AF65-F5344CB8AC3E}">
        <p14:creationId xmlns:p14="http://schemas.microsoft.com/office/powerpoint/2010/main" val="159673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 linguists say that 99% of language use is cognitive and never leaves the head in which it is conceived. Chomsky, in particular, takes this view. However, other linguists take a very different approach, seeing communication as vital to the purpose of </a:t>
            </a:r>
            <a:r>
              <a:rPr lang="en-GB" sz="1200" kern="1200" dirty="0" err="1">
                <a:solidFill>
                  <a:schemeClr val="tx1"/>
                </a:solidFill>
                <a:effectLst/>
                <a:latin typeface="+mn-lt"/>
                <a:ea typeface="+mn-ea"/>
                <a:cs typeface="+mn-cs"/>
              </a:rPr>
              <a:t>languaging</a:t>
            </a:r>
            <a:r>
              <a:rPr lang="en-GB" sz="1200" kern="1200" dirty="0">
                <a:solidFill>
                  <a:schemeClr val="tx1"/>
                </a:solidFill>
                <a:effectLst/>
                <a:latin typeface="+mn-lt"/>
                <a:ea typeface="+mn-ea"/>
                <a:cs typeface="+mn-cs"/>
              </a:rPr>
              <a:t>. Certainly, Chomsky’s position is of no help at all in the design of effective presentations. To illustrate the problem with Chomsky’s approach, consider the question, “What is a ship?”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[PAUSE FOR ANSWERS]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Like any complex object, a ship can be defined by its structure (a large metal vehicle) or by its function (to carry freight and passengers); but it is also defined by its environment (an ocean-going vessel), which includes a vital detail of its successful design: it keeps the water out. Without this aspect of “</a:t>
            </a:r>
            <a:r>
              <a:rPr lang="en-GB" sz="1200" kern="1200" dirty="0" err="1">
                <a:solidFill>
                  <a:schemeClr val="tx1"/>
                </a:solidFill>
                <a:effectLst/>
                <a:latin typeface="+mn-lt"/>
                <a:ea typeface="+mn-ea"/>
                <a:cs typeface="+mn-cs"/>
              </a:rPr>
              <a:t>shippiness</a:t>
            </a:r>
            <a:r>
              <a:rPr lang="en-GB" sz="1200" kern="1200" dirty="0">
                <a:solidFill>
                  <a:schemeClr val="tx1"/>
                </a:solidFill>
                <a:effectLst/>
                <a:latin typeface="+mn-lt"/>
                <a:ea typeface="+mn-ea"/>
                <a:cs typeface="+mn-cs"/>
              </a:rPr>
              <a:t>” about the ship, you don’t have a ship.</a:t>
            </a:r>
          </a:p>
        </p:txBody>
      </p:sp>
      <p:sp>
        <p:nvSpPr>
          <p:cNvPr id="4" name="Slide Number Placeholder 3"/>
          <p:cNvSpPr>
            <a:spLocks noGrp="1"/>
          </p:cNvSpPr>
          <p:nvPr>
            <p:ph type="sldNum" sz="quarter" idx="5"/>
          </p:nvPr>
        </p:nvSpPr>
        <p:spPr/>
        <p:txBody>
          <a:bodyPr/>
          <a:lstStyle/>
          <a:p>
            <a:fld id="{AD5451B5-280B-4EA7-BCC5-89D20C4319C3}" type="slidenum">
              <a:rPr lang="en-GB" smtClean="0"/>
              <a:t>4</a:t>
            </a:fld>
            <a:endParaRPr lang="en-GB"/>
          </a:p>
        </p:txBody>
      </p:sp>
    </p:spTree>
    <p:extLst>
      <p:ext uri="{BB962C8B-B14F-4D97-AF65-F5344CB8AC3E}">
        <p14:creationId xmlns:p14="http://schemas.microsoft.com/office/powerpoint/2010/main" val="319088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why I see communication, and not cognition, as the primary role of language. Just as a non-floating ship really misses the point of </a:t>
            </a:r>
            <a:r>
              <a:rPr lang="en-GB" sz="1200" kern="1200" dirty="0" err="1">
                <a:solidFill>
                  <a:schemeClr val="tx1"/>
                </a:solidFill>
                <a:effectLst/>
                <a:latin typeface="+mn-lt"/>
                <a:ea typeface="+mn-ea"/>
                <a:cs typeface="+mn-cs"/>
              </a:rPr>
              <a:t>shippiness</a:t>
            </a:r>
            <a:r>
              <a:rPr lang="en-GB" sz="1200" kern="1200" dirty="0">
                <a:solidFill>
                  <a:schemeClr val="tx1"/>
                </a:solidFill>
                <a:effectLst/>
                <a:latin typeface="+mn-lt"/>
                <a:ea typeface="+mn-ea"/>
                <a:cs typeface="+mn-cs"/>
              </a:rPr>
              <a:t>, so non-communicative language really misses the point of language.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Besides which, language-as-cognition does selfhood a disservice, too: I have a self because I am able to cognitively make a model of a human and reflexively treat it as a model of me. In which case, cognitive language is not that different from communicated language: there is a constant dialogue between the I-who-is-thinking and the me-who-is-modelled-as-thinking; and that dialogue is as much communication as any explicit use of words between different humans.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Or, to put it another way, always remember that you always have an audience!</a:t>
            </a:r>
          </a:p>
        </p:txBody>
      </p:sp>
      <p:sp>
        <p:nvSpPr>
          <p:cNvPr id="4" name="Slide Number Placeholder 3"/>
          <p:cNvSpPr>
            <a:spLocks noGrp="1"/>
          </p:cNvSpPr>
          <p:nvPr>
            <p:ph type="sldNum" sz="quarter" idx="5"/>
          </p:nvPr>
        </p:nvSpPr>
        <p:spPr/>
        <p:txBody>
          <a:bodyPr/>
          <a:lstStyle/>
          <a:p>
            <a:fld id="{AD5451B5-280B-4EA7-BCC5-89D20C4319C3}" type="slidenum">
              <a:rPr lang="en-GB" smtClean="0"/>
              <a:t>5</a:t>
            </a:fld>
            <a:endParaRPr lang="en-GB"/>
          </a:p>
        </p:txBody>
      </p:sp>
    </p:spTree>
    <p:extLst>
      <p:ext uri="{BB962C8B-B14F-4D97-AF65-F5344CB8AC3E}">
        <p14:creationId xmlns:p14="http://schemas.microsoft.com/office/powerpoint/2010/main" val="67997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CC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FB12-BE0D-43CE-A139-F31923BBE6CE}" type="datetimeFigureOut">
              <a:rPr lang="en-GB" smtClean="0"/>
              <a:pPr/>
              <a:t>19/10/2022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CD7-5A4E-427F-A646-6581E9CDF2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martinedwardes.me.uk/academia_teach_resource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king_poster_with_PowerPoin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PowerPoint_Rolling%20Screen_Poster.pptx" TargetMode="External"/><Relationship Id="rId2" Type="http://schemas.openxmlformats.org/officeDocument/2006/relationships/hyperlink" Target="PowerPoint_A0_Poster.pptx"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PowerPoint_Kiosk_Poster.ppt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1556792"/>
          </a:xfrm>
        </p:spPr>
        <p:txBody>
          <a:bodyPr>
            <a:normAutofit/>
          </a:bodyPr>
          <a:lstStyle/>
          <a:p>
            <a:pPr eaLnBrk="1" hangingPunct="1">
              <a:defRPr/>
            </a:pPr>
            <a:r>
              <a:rPr lang="en-GB" sz="4800" b="1" dirty="0">
                <a:solidFill>
                  <a:srgbClr val="0070C0"/>
                </a:solidFill>
                <a:effectLst>
                  <a:outerShdw blurRad="38100" dist="38100" dir="2700000" algn="tl">
                    <a:srgbClr val="000000">
                      <a:alpha val="43137"/>
                    </a:srgbClr>
                  </a:outerShdw>
                </a:effectLst>
                <a:latin typeface="+mn-lt"/>
              </a:rPr>
              <a:t>Posters and PowerPoint</a:t>
            </a:r>
            <a:br>
              <a:rPr lang="en-GB" sz="4800" b="1" dirty="0">
                <a:solidFill>
                  <a:schemeClr val="accent4">
                    <a:lumMod val="50000"/>
                  </a:schemeClr>
                </a:solidFill>
                <a:effectLst>
                  <a:outerShdw blurRad="38100" dist="38100" dir="2700000" algn="tl">
                    <a:srgbClr val="000000">
                      <a:alpha val="43137"/>
                    </a:srgbClr>
                  </a:outerShdw>
                </a:effectLst>
                <a:latin typeface="+mn-lt"/>
              </a:rPr>
            </a:br>
            <a:r>
              <a:rPr lang="en-GB" sz="2800" b="1" dirty="0">
                <a:solidFill>
                  <a:srgbClr val="00B0F0"/>
                </a:solidFill>
                <a:effectLst>
                  <a:outerShdw blurRad="38100" dist="38100" dir="2700000" algn="tl">
                    <a:srgbClr val="000000">
                      <a:alpha val="43137"/>
                    </a:srgbClr>
                  </a:outerShdw>
                </a:effectLst>
                <a:latin typeface="+mn-lt"/>
              </a:rPr>
              <a:t>Martin P.J. Edwardes</a:t>
            </a:r>
            <a:endParaRPr lang="en-GB" sz="4800" dirty="0">
              <a:solidFill>
                <a:srgbClr val="00B0F0"/>
              </a:solidFill>
              <a:effectLst>
                <a:outerShdw blurRad="38100" dist="38100" dir="2700000" algn="tl">
                  <a:srgbClr val="000000">
                    <a:alpha val="43137"/>
                  </a:srgbClr>
                </a:outerShdw>
              </a:effectLst>
              <a:latin typeface="+mn-lt"/>
            </a:endParaRPr>
          </a:p>
        </p:txBody>
      </p:sp>
      <p:pic>
        <p:nvPicPr>
          <p:cNvPr id="2050" name="Picture 2" descr="death by powerpoint - Marketoonist | Tom Fishburne">
            <a:extLst>
              <a:ext uri="{FF2B5EF4-FFF2-40B4-BE49-F238E27FC236}">
                <a16:creationId xmlns:a16="http://schemas.microsoft.com/office/drawing/2014/main" id="{AC62A399-3053-EC65-8BBE-62F46B8FF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628" y="1556792"/>
            <a:ext cx="6696743" cy="5126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440000" cy="6858000"/>
          </a:xfrm>
          <a:ln w="38100">
            <a:solidFill>
              <a:srgbClr val="C00000"/>
            </a:solidFill>
            <a:prstDash val="dash"/>
          </a:ln>
        </p:spPr>
        <p:txBody>
          <a:bodyPr vert="vert270">
            <a:normAutofit/>
          </a:bodyPr>
          <a:lstStyle/>
          <a:p>
            <a:r>
              <a:rPr lang="en-GB" sz="4000" b="1" dirty="0">
                <a:solidFill>
                  <a:srgbClr val="00B050"/>
                </a:solidFill>
                <a:effectLst>
                  <a:outerShdw blurRad="38100" dist="38100" dir="2700000" algn="tl">
                    <a:srgbClr val="000000">
                      <a:alpha val="43137"/>
                    </a:srgbClr>
                  </a:outerShdw>
                </a:effectLst>
                <a:latin typeface="+mn-lt"/>
              </a:rPr>
              <a:t>Sample Slide 1:</a:t>
            </a:r>
            <a:br>
              <a:rPr lang="en-GB" sz="4000" b="1" dirty="0">
                <a:solidFill>
                  <a:srgbClr val="00B050"/>
                </a:solidFill>
                <a:effectLst>
                  <a:outerShdw blurRad="38100" dist="38100" dir="2700000" algn="tl">
                    <a:srgbClr val="000000">
                      <a:alpha val="43137"/>
                    </a:srgbClr>
                  </a:outerShdw>
                </a:effectLst>
                <a:latin typeface="+mn-lt"/>
              </a:rPr>
            </a:br>
            <a:r>
              <a:rPr lang="en-US" sz="2400" b="1" dirty="0" err="1">
                <a:solidFill>
                  <a:srgbClr val="C00000"/>
                </a:solidFill>
                <a:effectLst>
                  <a:outerShdw blurRad="38100" dist="38100" dir="2700000" algn="tl">
                    <a:srgbClr val="000000">
                      <a:alpha val="43137"/>
                    </a:srgbClr>
                  </a:outerShdw>
                </a:effectLst>
                <a:latin typeface="Humanst521 BT" panose="020B0602020204020204" pitchFamily="34" charset="0"/>
              </a:rPr>
              <a:t>Pravic</a:t>
            </a:r>
            <a:r>
              <a:rPr lang="en-US" sz="2400" b="1" dirty="0">
                <a:solidFill>
                  <a:srgbClr val="C00000"/>
                </a:solidFill>
                <a:effectLst>
                  <a:outerShdw blurRad="38100" dist="38100" dir="2700000" algn="tl">
                    <a:srgbClr val="000000">
                      <a:alpha val="43137"/>
                    </a:srgbClr>
                  </a:outerShdw>
                </a:effectLst>
                <a:latin typeface="Humanst521 BT" panose="020B0602020204020204" pitchFamily="34" charset="0"/>
              </a:rPr>
              <a:t>: The Construction of Words</a:t>
            </a:r>
            <a:endParaRPr lang="en-GB" sz="4000" b="1" dirty="0">
              <a:solidFill>
                <a:srgbClr val="C00000"/>
              </a:solidFill>
              <a:effectLst>
                <a:outerShdw blurRad="38100" dist="38100" dir="2700000" algn="tl">
                  <a:srgbClr val="000000">
                    <a:alpha val="43137"/>
                  </a:srgbClr>
                </a:outerShdw>
              </a:effectLst>
              <a:latin typeface="+mn-lt"/>
            </a:endParaRPr>
          </a:p>
        </p:txBody>
      </p:sp>
      <p:sp>
        <p:nvSpPr>
          <p:cNvPr id="22" name="Rounded Rectangle 3">
            <a:extLst>
              <a:ext uri="{FF2B5EF4-FFF2-40B4-BE49-F238E27FC236}">
                <a16:creationId xmlns:a16="http://schemas.microsoft.com/office/drawing/2014/main" id="{97679608-0754-4868-B5D7-A424855489D3}"/>
              </a:ext>
            </a:extLst>
          </p:cNvPr>
          <p:cNvSpPr/>
          <p:nvPr/>
        </p:nvSpPr>
        <p:spPr>
          <a:xfrm>
            <a:off x="8469131" y="3028064"/>
            <a:ext cx="1080000" cy="679450"/>
          </a:xfrm>
          <a:prstGeom prst="roundRect">
            <a:avLst/>
          </a:prstGeom>
          <a:solidFill>
            <a:schemeClr val="accent5">
              <a:lumMod val="20000"/>
              <a:lumOff val="8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00B0F0"/>
                </a:solidFill>
              </a:rPr>
              <a:t>Noun Root</a:t>
            </a:r>
          </a:p>
          <a:p>
            <a:pPr algn="ctr"/>
            <a:r>
              <a:rPr lang="en-GB" sz="1350" b="1" dirty="0">
                <a:solidFill>
                  <a:srgbClr val="00B0F0"/>
                </a:solidFill>
              </a:rPr>
              <a:t>[+ plural suffix –i]</a:t>
            </a:r>
          </a:p>
        </p:txBody>
      </p:sp>
      <p:sp>
        <p:nvSpPr>
          <p:cNvPr id="24" name="Rounded Rectangle 4">
            <a:extLst>
              <a:ext uri="{FF2B5EF4-FFF2-40B4-BE49-F238E27FC236}">
                <a16:creationId xmlns:a16="http://schemas.microsoft.com/office/drawing/2014/main" id="{0E015CED-F650-46CE-A5EA-67B7C8F8AA58}"/>
              </a:ext>
            </a:extLst>
          </p:cNvPr>
          <p:cNvSpPr/>
          <p:nvPr/>
        </p:nvSpPr>
        <p:spPr>
          <a:xfrm>
            <a:off x="2363175" y="3028064"/>
            <a:ext cx="1296000" cy="679450"/>
          </a:xfrm>
          <a:prstGeom prst="roundRect">
            <a:avLst/>
          </a:prstGeom>
          <a:solidFill>
            <a:schemeClr val="accent5">
              <a:lumMod val="20000"/>
              <a:lumOff val="8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00B0F0"/>
                </a:solidFill>
              </a:rPr>
              <a:t>Definite article prefix</a:t>
            </a:r>
          </a:p>
          <a:p>
            <a:pPr algn="ctr"/>
            <a:r>
              <a:rPr lang="en-GB" sz="1350" b="1" dirty="0">
                <a:solidFill>
                  <a:srgbClr val="00B0F0"/>
                </a:solidFill>
              </a:rPr>
              <a:t>[a-]</a:t>
            </a:r>
          </a:p>
        </p:txBody>
      </p:sp>
      <p:sp>
        <p:nvSpPr>
          <p:cNvPr id="27" name="Rounded Rectangle 5">
            <a:extLst>
              <a:ext uri="{FF2B5EF4-FFF2-40B4-BE49-F238E27FC236}">
                <a16:creationId xmlns:a16="http://schemas.microsoft.com/office/drawing/2014/main" id="{81870DA0-95A6-4477-9356-5F10ABC65A01}"/>
              </a:ext>
            </a:extLst>
          </p:cNvPr>
          <p:cNvSpPr/>
          <p:nvPr/>
        </p:nvSpPr>
        <p:spPr>
          <a:xfrm>
            <a:off x="4001797" y="3018563"/>
            <a:ext cx="1080000" cy="679450"/>
          </a:xfrm>
          <a:prstGeom prst="roundRect">
            <a:avLst/>
          </a:prstGeom>
          <a:solidFill>
            <a:schemeClr val="bg1">
              <a:lumMod val="85000"/>
            </a:schemeClr>
          </a:solidFill>
          <a:ln w="57150">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350" b="1" dirty="0" err="1">
                <a:solidFill>
                  <a:schemeClr val="tx1">
                    <a:lumMod val="50000"/>
                    <a:lumOff val="50000"/>
                  </a:schemeClr>
                </a:solidFill>
              </a:rPr>
              <a:t>Negators</a:t>
            </a:r>
            <a:endParaRPr lang="en-GB" sz="1350" b="1" dirty="0">
              <a:solidFill>
                <a:schemeClr val="tx1">
                  <a:lumMod val="50000"/>
                  <a:lumOff val="50000"/>
                </a:schemeClr>
              </a:solidFill>
            </a:endParaRPr>
          </a:p>
          <a:p>
            <a:pPr algn="ctr"/>
            <a:r>
              <a:rPr lang="en-GB" sz="1350" b="1" dirty="0">
                <a:solidFill>
                  <a:schemeClr val="tx1">
                    <a:lumMod val="50000"/>
                    <a:lumOff val="50000"/>
                  </a:schemeClr>
                </a:solidFill>
              </a:rPr>
              <a:t>[ma-,</a:t>
            </a:r>
            <a:r>
              <a:rPr lang="en-GB" sz="1350" b="1" dirty="0" err="1">
                <a:solidFill>
                  <a:schemeClr val="tx1">
                    <a:lumMod val="50000"/>
                    <a:lumOff val="50000"/>
                  </a:schemeClr>
                </a:solidFill>
              </a:rPr>
              <a:t>mo</a:t>
            </a:r>
            <a:r>
              <a:rPr lang="en-GB" sz="1350" b="1" dirty="0">
                <a:solidFill>
                  <a:schemeClr val="tx1">
                    <a:lumMod val="50000"/>
                    <a:lumOff val="50000"/>
                  </a:schemeClr>
                </a:solidFill>
              </a:rPr>
              <a:t>-, mi-]</a:t>
            </a:r>
          </a:p>
        </p:txBody>
      </p:sp>
      <p:sp>
        <p:nvSpPr>
          <p:cNvPr id="28" name="Rounded Rectangle 6">
            <a:extLst>
              <a:ext uri="{FF2B5EF4-FFF2-40B4-BE49-F238E27FC236}">
                <a16:creationId xmlns:a16="http://schemas.microsoft.com/office/drawing/2014/main" id="{6CA1DC2F-3159-4E70-A035-B462D908A1B4}"/>
              </a:ext>
            </a:extLst>
          </p:cNvPr>
          <p:cNvSpPr/>
          <p:nvPr/>
        </p:nvSpPr>
        <p:spPr>
          <a:xfrm>
            <a:off x="5111559" y="3018563"/>
            <a:ext cx="1080000" cy="679450"/>
          </a:xfrm>
          <a:prstGeom prst="roundRect">
            <a:avLst/>
          </a:prstGeom>
          <a:solidFill>
            <a:schemeClr val="bg1">
              <a:lumMod val="85000"/>
            </a:schemeClr>
          </a:solidFill>
          <a:ln w="57150">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350" b="1" dirty="0">
                <a:solidFill>
                  <a:schemeClr val="tx1">
                    <a:lumMod val="50000"/>
                    <a:lumOff val="50000"/>
                  </a:schemeClr>
                </a:solidFill>
              </a:rPr>
              <a:t>Adposition prefixes</a:t>
            </a:r>
          </a:p>
        </p:txBody>
      </p:sp>
      <p:sp>
        <p:nvSpPr>
          <p:cNvPr id="32" name="Rounded Rectangle 7">
            <a:extLst>
              <a:ext uri="{FF2B5EF4-FFF2-40B4-BE49-F238E27FC236}">
                <a16:creationId xmlns:a16="http://schemas.microsoft.com/office/drawing/2014/main" id="{D8B6BEC5-CA88-40A5-AA5C-472712403D5F}"/>
              </a:ext>
            </a:extLst>
          </p:cNvPr>
          <p:cNvSpPr/>
          <p:nvPr/>
        </p:nvSpPr>
        <p:spPr>
          <a:xfrm>
            <a:off x="8252881" y="1989492"/>
            <a:ext cx="1296000" cy="679450"/>
          </a:xfrm>
          <a:prstGeom prst="roundRect">
            <a:avLst/>
          </a:prstGeom>
          <a:solidFill>
            <a:schemeClr val="tx2">
              <a:lumMod val="20000"/>
              <a:lumOff val="80000"/>
            </a:schemeClr>
          </a:solidFill>
          <a:ln w="5715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50" b="1" dirty="0">
                <a:solidFill>
                  <a:srgbClr val="0070C0"/>
                </a:solidFill>
              </a:rPr>
              <a:t>Adjectival suffix</a:t>
            </a:r>
          </a:p>
          <a:p>
            <a:pPr algn="ctr"/>
            <a:r>
              <a:rPr lang="en-GB" sz="1350" b="1" dirty="0">
                <a:solidFill>
                  <a:srgbClr val="0070C0"/>
                </a:solidFill>
              </a:rPr>
              <a:t>[-y]</a:t>
            </a:r>
          </a:p>
        </p:txBody>
      </p:sp>
      <p:sp>
        <p:nvSpPr>
          <p:cNvPr id="46" name="Rounded Rectangle 8">
            <a:extLst>
              <a:ext uri="{FF2B5EF4-FFF2-40B4-BE49-F238E27FC236}">
                <a16:creationId xmlns:a16="http://schemas.microsoft.com/office/drawing/2014/main" id="{90D25902-ED51-4792-92C4-55E048A5D250}"/>
              </a:ext>
            </a:extLst>
          </p:cNvPr>
          <p:cNvSpPr/>
          <p:nvPr/>
        </p:nvSpPr>
        <p:spPr>
          <a:xfrm>
            <a:off x="9833001" y="3018563"/>
            <a:ext cx="1296000" cy="679450"/>
          </a:xfrm>
          <a:prstGeom prst="roundRect">
            <a:avLst/>
          </a:prstGeom>
          <a:solidFill>
            <a:schemeClr val="accent2">
              <a:lumMod val="20000"/>
              <a:lumOff val="80000"/>
            </a:schemeClr>
          </a:solid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b="1" dirty="0">
                <a:solidFill>
                  <a:srgbClr val="FF0000"/>
                </a:solidFill>
              </a:rPr>
              <a:t>Verb tense suffixes</a:t>
            </a:r>
          </a:p>
          <a:p>
            <a:pPr algn="ctr"/>
            <a:r>
              <a:rPr lang="en-GB" sz="1350" b="1" dirty="0">
                <a:solidFill>
                  <a:srgbClr val="FF0000"/>
                </a:solidFill>
              </a:rPr>
              <a:t>[-</a:t>
            </a:r>
            <a:r>
              <a:rPr lang="en-GB" sz="1350" b="1" dirty="0" err="1">
                <a:solidFill>
                  <a:srgbClr val="FF0000"/>
                </a:solidFill>
              </a:rPr>
              <a:t>ym</a:t>
            </a:r>
            <a:r>
              <a:rPr lang="en-GB" sz="1350" b="1" dirty="0">
                <a:solidFill>
                  <a:srgbClr val="FF0000"/>
                </a:solidFill>
              </a:rPr>
              <a:t>-,-a,-e,-o]</a:t>
            </a:r>
          </a:p>
        </p:txBody>
      </p:sp>
      <p:sp>
        <p:nvSpPr>
          <p:cNvPr id="47" name="Rounded Rectangle 9">
            <a:extLst>
              <a:ext uri="{FF2B5EF4-FFF2-40B4-BE49-F238E27FC236}">
                <a16:creationId xmlns:a16="http://schemas.microsoft.com/office/drawing/2014/main" id="{66BD6698-8362-4150-AB9A-98DD621C310A}"/>
              </a:ext>
            </a:extLst>
          </p:cNvPr>
          <p:cNvSpPr/>
          <p:nvPr/>
        </p:nvSpPr>
        <p:spPr>
          <a:xfrm>
            <a:off x="8252881" y="5004642"/>
            <a:ext cx="1296000" cy="679450"/>
          </a:xfrm>
          <a:prstGeom prst="roundRect">
            <a:avLst/>
          </a:prstGeom>
          <a:solidFill>
            <a:schemeClr val="accent3">
              <a:lumMod val="20000"/>
              <a:lumOff val="80000"/>
            </a:schemeClr>
          </a:solidFill>
          <a:ln w="57150">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50" b="1" dirty="0">
                <a:solidFill>
                  <a:srgbClr val="00B050"/>
                </a:solidFill>
              </a:rPr>
              <a:t>Conjunctions</a:t>
            </a:r>
          </a:p>
        </p:txBody>
      </p:sp>
      <p:sp>
        <p:nvSpPr>
          <p:cNvPr id="48" name="Rounded Rectangle 10">
            <a:extLst>
              <a:ext uri="{FF2B5EF4-FFF2-40B4-BE49-F238E27FC236}">
                <a16:creationId xmlns:a16="http://schemas.microsoft.com/office/drawing/2014/main" id="{4656DBC9-7B57-48AE-8634-B772C023306D}"/>
              </a:ext>
            </a:extLst>
          </p:cNvPr>
          <p:cNvSpPr/>
          <p:nvPr/>
        </p:nvSpPr>
        <p:spPr>
          <a:xfrm>
            <a:off x="8252881" y="4062056"/>
            <a:ext cx="1296000" cy="679450"/>
          </a:xfrm>
          <a:prstGeom prst="roundRect">
            <a:avLst/>
          </a:prstGeom>
          <a:solidFill>
            <a:schemeClr val="accent6">
              <a:lumMod val="20000"/>
              <a:lumOff val="80000"/>
            </a:schemeClr>
          </a:solid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b="1" dirty="0">
                <a:solidFill>
                  <a:schemeClr val="accent6">
                    <a:lumMod val="75000"/>
                  </a:schemeClr>
                </a:solidFill>
              </a:rPr>
              <a:t>Adverbial suffix</a:t>
            </a:r>
          </a:p>
          <a:p>
            <a:pPr algn="ctr"/>
            <a:r>
              <a:rPr lang="en-GB" sz="1350" b="1" dirty="0">
                <a:solidFill>
                  <a:schemeClr val="accent6">
                    <a:lumMod val="75000"/>
                  </a:schemeClr>
                </a:solidFill>
              </a:rPr>
              <a:t>[-u]</a:t>
            </a:r>
          </a:p>
        </p:txBody>
      </p:sp>
      <p:sp>
        <p:nvSpPr>
          <p:cNvPr id="49" name="Rounded Rectangle 11">
            <a:extLst>
              <a:ext uri="{FF2B5EF4-FFF2-40B4-BE49-F238E27FC236}">
                <a16:creationId xmlns:a16="http://schemas.microsoft.com/office/drawing/2014/main" id="{F452C64B-BD76-407C-B856-427E7B7D1BF5}"/>
              </a:ext>
            </a:extLst>
          </p:cNvPr>
          <p:cNvSpPr/>
          <p:nvPr/>
        </p:nvSpPr>
        <p:spPr>
          <a:xfrm>
            <a:off x="8252881" y="1048464"/>
            <a:ext cx="1296000" cy="679450"/>
          </a:xfrm>
          <a:prstGeom prst="roundRect">
            <a:avLst/>
          </a:prstGeom>
          <a:solidFill>
            <a:schemeClr val="accent3">
              <a:lumMod val="20000"/>
              <a:lumOff val="80000"/>
            </a:schemeClr>
          </a:solidFill>
          <a:ln w="57150">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350" b="1" dirty="0">
                <a:solidFill>
                  <a:srgbClr val="00B050"/>
                </a:solidFill>
              </a:rPr>
              <a:t>Sentential words</a:t>
            </a:r>
          </a:p>
        </p:txBody>
      </p:sp>
      <p:sp>
        <p:nvSpPr>
          <p:cNvPr id="50" name="Rounded Rectangle 12">
            <a:extLst>
              <a:ext uri="{FF2B5EF4-FFF2-40B4-BE49-F238E27FC236}">
                <a16:creationId xmlns:a16="http://schemas.microsoft.com/office/drawing/2014/main" id="{140D93E0-08F4-4B20-B696-81C0EC254A3E}"/>
              </a:ext>
            </a:extLst>
          </p:cNvPr>
          <p:cNvSpPr/>
          <p:nvPr/>
        </p:nvSpPr>
        <p:spPr>
          <a:xfrm>
            <a:off x="2282604" y="2937088"/>
            <a:ext cx="7321550" cy="861424"/>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a:solidFill>
                <a:schemeClr val="tx1"/>
              </a:solidFill>
            </a:endParaRPr>
          </a:p>
        </p:txBody>
      </p:sp>
      <p:sp>
        <p:nvSpPr>
          <p:cNvPr id="51" name="Rounded Rectangle 13">
            <a:extLst>
              <a:ext uri="{FF2B5EF4-FFF2-40B4-BE49-F238E27FC236}">
                <a16:creationId xmlns:a16="http://schemas.microsoft.com/office/drawing/2014/main" id="{45831A3B-ED32-4E46-B9DB-EEA63B6335FB}"/>
              </a:ext>
            </a:extLst>
          </p:cNvPr>
          <p:cNvSpPr/>
          <p:nvPr/>
        </p:nvSpPr>
        <p:spPr>
          <a:xfrm>
            <a:off x="3939954" y="2840748"/>
            <a:ext cx="7264400" cy="1054100"/>
          </a:xfrm>
          <a:prstGeom prst="roundRect">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b="1">
              <a:solidFill>
                <a:schemeClr val="tx1"/>
              </a:solidFill>
            </a:endParaRPr>
          </a:p>
        </p:txBody>
      </p:sp>
      <p:sp>
        <p:nvSpPr>
          <p:cNvPr id="52" name="Rounded Rectangle 14">
            <a:extLst>
              <a:ext uri="{FF2B5EF4-FFF2-40B4-BE49-F238E27FC236}">
                <a16:creationId xmlns:a16="http://schemas.microsoft.com/office/drawing/2014/main" id="{7D7C97C3-F83C-462B-AD95-AC951F9E05F8}"/>
              </a:ext>
            </a:extLst>
          </p:cNvPr>
          <p:cNvSpPr/>
          <p:nvPr/>
        </p:nvSpPr>
        <p:spPr>
          <a:xfrm>
            <a:off x="3863752" y="1916832"/>
            <a:ext cx="5818424" cy="2063749"/>
          </a:xfrm>
          <a:prstGeom prst="roundRect">
            <a:avLst>
              <a:gd name="adj" fmla="val 12975"/>
            </a:avLst>
          </a:prstGeom>
          <a:noFill/>
          <a:ln w="76200">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b="1" dirty="0">
              <a:solidFill>
                <a:schemeClr val="tx1"/>
              </a:solidFill>
            </a:endParaRPr>
          </a:p>
        </p:txBody>
      </p:sp>
      <p:sp>
        <p:nvSpPr>
          <p:cNvPr id="53" name="Rounded Rectangle 15">
            <a:extLst>
              <a:ext uri="{FF2B5EF4-FFF2-40B4-BE49-F238E27FC236}">
                <a16:creationId xmlns:a16="http://schemas.microsoft.com/office/drawing/2014/main" id="{078AF379-5F5B-4DC8-9F5F-B38EB0AA54F6}"/>
              </a:ext>
            </a:extLst>
          </p:cNvPr>
          <p:cNvSpPr/>
          <p:nvPr/>
        </p:nvSpPr>
        <p:spPr>
          <a:xfrm>
            <a:off x="3781205" y="2742295"/>
            <a:ext cx="5969000" cy="2089542"/>
          </a:xfrm>
          <a:prstGeom prst="roundRect">
            <a:avLst>
              <a:gd name="adj" fmla="val 12975"/>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b="1" dirty="0">
              <a:solidFill>
                <a:schemeClr val="tx1"/>
              </a:solidFill>
            </a:endParaRPr>
          </a:p>
        </p:txBody>
      </p:sp>
      <p:sp>
        <p:nvSpPr>
          <p:cNvPr id="54" name="Rounded Rectangle 16">
            <a:extLst>
              <a:ext uri="{FF2B5EF4-FFF2-40B4-BE49-F238E27FC236}">
                <a16:creationId xmlns:a16="http://schemas.microsoft.com/office/drawing/2014/main" id="{6EFE4189-D8C2-4BD9-8298-EA64216223F7}"/>
              </a:ext>
            </a:extLst>
          </p:cNvPr>
          <p:cNvSpPr/>
          <p:nvPr/>
        </p:nvSpPr>
        <p:spPr>
          <a:xfrm>
            <a:off x="6225704" y="3018563"/>
            <a:ext cx="1080000" cy="679450"/>
          </a:xfrm>
          <a:prstGeom prst="roundRect">
            <a:avLst/>
          </a:prstGeom>
          <a:solidFill>
            <a:schemeClr val="bg1">
              <a:lumMod val="85000"/>
            </a:schemeClr>
          </a:solidFill>
          <a:ln w="57150">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350" b="1" dirty="0">
                <a:solidFill>
                  <a:schemeClr val="tx1">
                    <a:lumMod val="50000"/>
                    <a:lumOff val="50000"/>
                  </a:schemeClr>
                </a:solidFill>
              </a:rPr>
              <a:t>Number prefixes</a:t>
            </a:r>
          </a:p>
        </p:txBody>
      </p:sp>
      <p:sp>
        <p:nvSpPr>
          <p:cNvPr id="55" name="Rounded Rectangle 17">
            <a:extLst>
              <a:ext uri="{FF2B5EF4-FFF2-40B4-BE49-F238E27FC236}">
                <a16:creationId xmlns:a16="http://schemas.microsoft.com/office/drawing/2014/main" id="{230BC181-D028-4699-B13C-20505553EA0F}"/>
              </a:ext>
            </a:extLst>
          </p:cNvPr>
          <p:cNvSpPr/>
          <p:nvPr/>
        </p:nvSpPr>
        <p:spPr>
          <a:xfrm>
            <a:off x="7333608" y="3018563"/>
            <a:ext cx="1080000" cy="679450"/>
          </a:xfrm>
          <a:prstGeom prst="roundRect">
            <a:avLst/>
          </a:prstGeom>
          <a:solidFill>
            <a:schemeClr val="bg1">
              <a:lumMod val="85000"/>
            </a:schemeClr>
          </a:solidFill>
          <a:ln w="57150">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350" b="1" dirty="0">
                <a:solidFill>
                  <a:schemeClr val="tx1">
                    <a:lumMod val="50000"/>
                    <a:lumOff val="50000"/>
                  </a:schemeClr>
                </a:solidFill>
              </a:rPr>
              <a:t>Foreign word marker</a:t>
            </a:r>
          </a:p>
        </p:txBody>
      </p:sp>
    </p:spTree>
    <p:extLst>
      <p:ext uri="{BB962C8B-B14F-4D97-AF65-F5344CB8AC3E}">
        <p14:creationId xmlns:p14="http://schemas.microsoft.com/office/powerpoint/2010/main" val="36089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grpId="0" nodeType="after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500"/>
                            </p:stCondLst>
                            <p:childTnLst>
                              <p:par>
                                <p:cTn id="41" presetID="53" presetClass="entr" presetSubtype="16" fill="hold" grpId="0" nodeType="after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5500"/>
                            </p:stCondLst>
                            <p:childTnLst>
                              <p:par>
                                <p:cTn id="59" presetID="53" presetClass="entr" presetSubtype="16" fill="hold" grpId="0" nodeType="afterEffect">
                                  <p:stCondLst>
                                    <p:cond delay="50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childTnLst>
                          </p:cTn>
                        </p:par>
                        <p:par>
                          <p:cTn id="70" fill="hold">
                            <p:stCondLst>
                              <p:cond delay="7000"/>
                            </p:stCondLst>
                            <p:childTnLst>
                              <p:par>
                                <p:cTn id="71" presetID="53" presetClass="entr" presetSubtype="16" fill="hold" grpId="0" nodeType="afterEffect">
                                  <p:stCondLst>
                                    <p:cond delay="50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childTnLst>
                          </p:cTn>
                        </p:par>
                        <p:par>
                          <p:cTn id="76" fill="hold">
                            <p:stCondLst>
                              <p:cond delay="8000"/>
                            </p:stCondLst>
                            <p:childTnLst>
                              <p:par>
                                <p:cTn id="77" presetID="53" presetClass="entr" presetSubtype="16"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500" fill="hold"/>
                                        <p:tgtEl>
                                          <p:spTgt spid="52"/>
                                        </p:tgtEl>
                                        <p:attrNameLst>
                                          <p:attrName>ppt_w</p:attrName>
                                        </p:attrNameLst>
                                      </p:cBhvr>
                                      <p:tavLst>
                                        <p:tav tm="0">
                                          <p:val>
                                            <p:fltVal val="0"/>
                                          </p:val>
                                        </p:tav>
                                        <p:tav tm="100000">
                                          <p:val>
                                            <p:strVal val="#ppt_w"/>
                                          </p:val>
                                        </p:tav>
                                      </p:tavLst>
                                    </p:anim>
                                    <p:anim calcmode="lin" valueType="num">
                                      <p:cBhvr>
                                        <p:cTn id="80" dur="500" fill="hold"/>
                                        <p:tgtEl>
                                          <p:spTgt spid="52"/>
                                        </p:tgtEl>
                                        <p:attrNameLst>
                                          <p:attrName>ppt_h</p:attrName>
                                        </p:attrNameLst>
                                      </p:cBhvr>
                                      <p:tavLst>
                                        <p:tav tm="0">
                                          <p:val>
                                            <p:fltVal val="0"/>
                                          </p:val>
                                        </p:tav>
                                        <p:tav tm="100000">
                                          <p:val>
                                            <p:strVal val="#ppt_h"/>
                                          </p:val>
                                        </p:tav>
                                      </p:tavLst>
                                    </p:anim>
                                    <p:animEffect transition="in" filter="fade">
                                      <p:cBhvr>
                                        <p:cTn id="81" dur="500"/>
                                        <p:tgtEl>
                                          <p:spTgt spid="52"/>
                                        </p:tgtEl>
                                      </p:cBhvr>
                                    </p:animEffect>
                                  </p:childTnLst>
                                </p:cTn>
                              </p:par>
                            </p:childTnLst>
                          </p:cTn>
                        </p:par>
                        <p:par>
                          <p:cTn id="82" fill="hold">
                            <p:stCondLst>
                              <p:cond delay="8500"/>
                            </p:stCondLst>
                            <p:childTnLst>
                              <p:par>
                                <p:cTn id="83" presetID="53" presetClass="entr" presetSubtype="16" fill="hold" grpId="0" nodeType="afterEffect">
                                  <p:stCondLst>
                                    <p:cond delay="500"/>
                                  </p:stCondLst>
                                  <p:childTnLst>
                                    <p:set>
                                      <p:cBhvr>
                                        <p:cTn id="84" dur="1" fill="hold">
                                          <p:stCondLst>
                                            <p:cond delay="0"/>
                                          </p:stCondLst>
                                        </p:cTn>
                                        <p:tgtEl>
                                          <p:spTgt spid="48"/>
                                        </p:tgtEl>
                                        <p:attrNameLst>
                                          <p:attrName>style.visibility</p:attrName>
                                        </p:attrNameLst>
                                      </p:cBhvr>
                                      <p:to>
                                        <p:strVal val="visible"/>
                                      </p:to>
                                    </p:set>
                                    <p:anim calcmode="lin" valueType="num">
                                      <p:cBhvr>
                                        <p:cTn id="85" dur="500" fill="hold"/>
                                        <p:tgtEl>
                                          <p:spTgt spid="48"/>
                                        </p:tgtEl>
                                        <p:attrNameLst>
                                          <p:attrName>ppt_w</p:attrName>
                                        </p:attrNameLst>
                                      </p:cBhvr>
                                      <p:tavLst>
                                        <p:tav tm="0">
                                          <p:val>
                                            <p:fltVal val="0"/>
                                          </p:val>
                                        </p:tav>
                                        <p:tav tm="100000">
                                          <p:val>
                                            <p:strVal val="#ppt_w"/>
                                          </p:val>
                                        </p:tav>
                                      </p:tavLst>
                                    </p:anim>
                                    <p:anim calcmode="lin" valueType="num">
                                      <p:cBhvr>
                                        <p:cTn id="86" dur="500" fill="hold"/>
                                        <p:tgtEl>
                                          <p:spTgt spid="48"/>
                                        </p:tgtEl>
                                        <p:attrNameLst>
                                          <p:attrName>ppt_h</p:attrName>
                                        </p:attrNameLst>
                                      </p:cBhvr>
                                      <p:tavLst>
                                        <p:tav tm="0">
                                          <p:val>
                                            <p:fltVal val="0"/>
                                          </p:val>
                                        </p:tav>
                                        <p:tav tm="100000">
                                          <p:val>
                                            <p:strVal val="#ppt_h"/>
                                          </p:val>
                                        </p:tav>
                                      </p:tavLst>
                                    </p:anim>
                                    <p:animEffect transition="in" filter="fade">
                                      <p:cBhvr>
                                        <p:cTn id="87" dur="500"/>
                                        <p:tgtEl>
                                          <p:spTgt spid="48"/>
                                        </p:tgtEl>
                                      </p:cBhvr>
                                    </p:animEffect>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p:cTn id="91" dur="500" fill="hold"/>
                                        <p:tgtEl>
                                          <p:spTgt spid="53"/>
                                        </p:tgtEl>
                                        <p:attrNameLst>
                                          <p:attrName>ppt_w</p:attrName>
                                        </p:attrNameLst>
                                      </p:cBhvr>
                                      <p:tavLst>
                                        <p:tav tm="0">
                                          <p:val>
                                            <p:fltVal val="0"/>
                                          </p:val>
                                        </p:tav>
                                        <p:tav tm="100000">
                                          <p:val>
                                            <p:strVal val="#ppt_w"/>
                                          </p:val>
                                        </p:tav>
                                      </p:tavLst>
                                    </p:anim>
                                    <p:anim calcmode="lin" valueType="num">
                                      <p:cBhvr>
                                        <p:cTn id="92" dur="500" fill="hold"/>
                                        <p:tgtEl>
                                          <p:spTgt spid="53"/>
                                        </p:tgtEl>
                                        <p:attrNameLst>
                                          <p:attrName>ppt_h</p:attrName>
                                        </p:attrNameLst>
                                      </p:cBhvr>
                                      <p:tavLst>
                                        <p:tav tm="0">
                                          <p:val>
                                            <p:fltVal val="0"/>
                                          </p:val>
                                        </p:tav>
                                        <p:tav tm="100000">
                                          <p:val>
                                            <p:strVal val="#ppt_h"/>
                                          </p:val>
                                        </p:tav>
                                      </p:tavLst>
                                    </p:anim>
                                    <p:animEffect transition="in" filter="fade">
                                      <p:cBhvr>
                                        <p:cTn id="9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animBg="1"/>
      <p:bldP spid="28" grpId="0" animBg="1"/>
      <p:bldP spid="32"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440000" cy="6858000"/>
          </a:xfrm>
          <a:ln w="38100">
            <a:solidFill>
              <a:srgbClr val="C00000"/>
            </a:solidFill>
            <a:prstDash val="dash"/>
          </a:ln>
        </p:spPr>
        <p:txBody>
          <a:bodyPr vert="vert270">
            <a:normAutofit/>
          </a:bodyPr>
          <a:lstStyle/>
          <a:p>
            <a:r>
              <a:rPr lang="en-GB" sz="4000" b="1" dirty="0">
                <a:solidFill>
                  <a:srgbClr val="00B050"/>
                </a:solidFill>
                <a:effectLst>
                  <a:outerShdw blurRad="38100" dist="38100" dir="2700000" algn="tl">
                    <a:srgbClr val="000000">
                      <a:alpha val="43137"/>
                    </a:srgbClr>
                  </a:outerShdw>
                </a:effectLst>
                <a:latin typeface="+mn-lt"/>
              </a:rPr>
              <a:t>Sample Slide 2:</a:t>
            </a:r>
            <a:br>
              <a:rPr lang="en-GB" sz="4000" b="1" dirty="0">
                <a:solidFill>
                  <a:srgbClr val="00B050"/>
                </a:solidFill>
                <a:effectLst>
                  <a:outerShdw blurRad="38100" dist="38100" dir="2700000" algn="tl">
                    <a:srgbClr val="000000">
                      <a:alpha val="43137"/>
                    </a:srgbClr>
                  </a:outerShdw>
                </a:effectLst>
                <a:latin typeface="+mn-lt"/>
              </a:rPr>
            </a:br>
            <a:r>
              <a:rPr lang="en-US" sz="2400" b="1" dirty="0">
                <a:solidFill>
                  <a:srgbClr val="C00000"/>
                </a:solidFill>
                <a:effectLst>
                  <a:outerShdw blurRad="38100" dist="38100" dir="2700000" algn="tl">
                    <a:srgbClr val="000000">
                      <a:alpha val="43137"/>
                    </a:srgbClr>
                  </a:outerShdw>
                </a:effectLst>
                <a:latin typeface="Humanst521 BT" panose="020B0602020204020204" pitchFamily="34" charset="0"/>
              </a:rPr>
              <a:t>Types of Knowledge, Ways of Learning</a:t>
            </a:r>
            <a:endParaRPr lang="en-GB" sz="4000" b="1" dirty="0">
              <a:solidFill>
                <a:srgbClr val="C00000"/>
              </a:solidFill>
              <a:effectLst>
                <a:outerShdw blurRad="38100" dist="38100" dir="2700000" algn="tl">
                  <a:srgbClr val="000000">
                    <a:alpha val="43137"/>
                  </a:srgbClr>
                </a:outerShdw>
              </a:effectLst>
              <a:latin typeface="+mn-lt"/>
            </a:endParaRPr>
          </a:p>
        </p:txBody>
      </p:sp>
      <p:sp>
        <p:nvSpPr>
          <p:cNvPr id="23" name="Rectangle 22">
            <a:extLst>
              <a:ext uri="{FF2B5EF4-FFF2-40B4-BE49-F238E27FC236}">
                <a16:creationId xmlns:a16="http://schemas.microsoft.com/office/drawing/2014/main" id="{FF294E69-7EF3-4BDF-B1D9-A7D161F97101}"/>
              </a:ext>
            </a:extLst>
          </p:cNvPr>
          <p:cNvSpPr/>
          <p:nvPr/>
        </p:nvSpPr>
        <p:spPr>
          <a:xfrm>
            <a:off x="4189579" y="548680"/>
            <a:ext cx="2160000" cy="2160000"/>
          </a:xfrm>
          <a:prstGeom prst="rect">
            <a:avLst/>
          </a:prstGeom>
          <a:gradFill>
            <a:gsLst>
              <a:gs pos="0">
                <a:schemeClr val="accent1">
                  <a:lumMod val="20000"/>
                  <a:lumOff val="80000"/>
                </a:schemeClr>
              </a:gs>
              <a:gs pos="50000">
                <a:schemeClr val="accent1">
                  <a:lumMod val="40000"/>
                  <a:lumOff val="60000"/>
                </a:schemeClr>
              </a:gs>
              <a:gs pos="100000">
                <a:schemeClr val="accent1">
                  <a:lumMod val="60000"/>
                  <a:lumOff val="4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b="1" dirty="0">
                <a:solidFill>
                  <a:srgbClr val="0070C0"/>
                </a:solidFill>
                <a:effectLst>
                  <a:outerShdw blurRad="38100" dist="38100" dir="2700000" algn="tl">
                    <a:srgbClr val="000000">
                      <a:alpha val="43137"/>
                    </a:srgbClr>
                  </a:outerShdw>
                </a:effectLst>
              </a:rPr>
              <a:t>Learned</a:t>
            </a:r>
          </a:p>
        </p:txBody>
      </p:sp>
      <p:sp>
        <p:nvSpPr>
          <p:cNvPr id="25" name="Rectangle 24">
            <a:extLst>
              <a:ext uri="{FF2B5EF4-FFF2-40B4-BE49-F238E27FC236}">
                <a16:creationId xmlns:a16="http://schemas.microsoft.com/office/drawing/2014/main" id="{817D2ABB-7A28-453C-B2A4-B99B4C7B462A}"/>
              </a:ext>
            </a:extLst>
          </p:cNvPr>
          <p:cNvSpPr/>
          <p:nvPr/>
        </p:nvSpPr>
        <p:spPr>
          <a:xfrm>
            <a:off x="6349579" y="548680"/>
            <a:ext cx="2160000" cy="2160000"/>
          </a:xfrm>
          <a:prstGeom prst="rect">
            <a:avLst/>
          </a:prstGeom>
          <a:gradFill>
            <a:gsLst>
              <a:gs pos="0">
                <a:schemeClr val="accent5">
                  <a:lumMod val="20000"/>
                  <a:lumOff val="80000"/>
                </a:schemeClr>
              </a:gs>
              <a:gs pos="50000">
                <a:schemeClr val="accent5">
                  <a:lumMod val="40000"/>
                  <a:lumOff val="60000"/>
                </a:schemeClr>
              </a:gs>
              <a:gs pos="100000">
                <a:schemeClr val="accent5">
                  <a:lumMod val="60000"/>
                  <a:lumOff val="4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b="1" dirty="0">
                <a:solidFill>
                  <a:srgbClr val="0070C0"/>
                </a:solidFill>
                <a:effectLst>
                  <a:outerShdw blurRad="38100" dist="38100" dir="2700000" algn="tl">
                    <a:srgbClr val="000000">
                      <a:alpha val="43137"/>
                    </a:srgbClr>
                  </a:outerShdw>
                </a:effectLst>
              </a:rPr>
              <a:t>Learned</a:t>
            </a:r>
          </a:p>
        </p:txBody>
      </p:sp>
      <p:sp>
        <p:nvSpPr>
          <p:cNvPr id="26" name="Rectangle 25">
            <a:extLst>
              <a:ext uri="{FF2B5EF4-FFF2-40B4-BE49-F238E27FC236}">
                <a16:creationId xmlns:a16="http://schemas.microsoft.com/office/drawing/2014/main" id="{C81629AF-07C6-4D1F-AF5C-3B60CCA51357}"/>
              </a:ext>
            </a:extLst>
          </p:cNvPr>
          <p:cNvSpPr/>
          <p:nvPr/>
        </p:nvSpPr>
        <p:spPr>
          <a:xfrm>
            <a:off x="4189579" y="2708680"/>
            <a:ext cx="2160000" cy="2160000"/>
          </a:xfrm>
          <a:prstGeom prst="rect">
            <a:avLst/>
          </a:prstGeom>
          <a:gradFill>
            <a:gsLst>
              <a:gs pos="0">
                <a:schemeClr val="accent3">
                  <a:lumMod val="20000"/>
                  <a:lumOff val="80000"/>
                </a:schemeClr>
              </a:gs>
              <a:gs pos="50000">
                <a:schemeClr val="accent3">
                  <a:lumMod val="40000"/>
                  <a:lumOff val="60000"/>
                </a:schemeClr>
              </a:gs>
              <a:gs pos="100000">
                <a:schemeClr val="accent3">
                  <a:lumMod val="60000"/>
                  <a:lumOff val="4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b="1" dirty="0">
                <a:solidFill>
                  <a:srgbClr val="00B050"/>
                </a:solidFill>
                <a:effectLst>
                  <a:outerShdw blurRad="38100" dist="38100" dir="2700000" algn="tl">
                    <a:srgbClr val="000000">
                      <a:alpha val="43137"/>
                    </a:srgbClr>
                  </a:outerShdw>
                </a:effectLst>
              </a:rPr>
              <a:t>Learned</a:t>
            </a:r>
          </a:p>
        </p:txBody>
      </p:sp>
      <p:sp>
        <p:nvSpPr>
          <p:cNvPr id="29" name="Rectangle 28">
            <a:extLst>
              <a:ext uri="{FF2B5EF4-FFF2-40B4-BE49-F238E27FC236}">
                <a16:creationId xmlns:a16="http://schemas.microsoft.com/office/drawing/2014/main" id="{2BE8B4B2-BE93-466D-B3C2-228FFC84B12A}"/>
              </a:ext>
            </a:extLst>
          </p:cNvPr>
          <p:cNvSpPr/>
          <p:nvPr/>
        </p:nvSpPr>
        <p:spPr>
          <a:xfrm>
            <a:off x="6349579" y="2708680"/>
            <a:ext cx="2160000" cy="2160000"/>
          </a:xfrm>
          <a:prstGeom prst="rect">
            <a:avLst/>
          </a:prstGeom>
          <a:gradFill>
            <a:gsLst>
              <a:gs pos="0">
                <a:schemeClr val="bg2">
                  <a:lumMod val="90000"/>
                </a:schemeClr>
              </a:gs>
              <a:gs pos="50000">
                <a:schemeClr val="bg2">
                  <a:lumMod val="75000"/>
                </a:schemeClr>
              </a:gs>
              <a:gs pos="100000">
                <a:schemeClr val="bg2">
                  <a:lumMod val="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b="1" dirty="0">
                <a:solidFill>
                  <a:schemeClr val="accent6">
                    <a:lumMod val="75000"/>
                  </a:schemeClr>
                </a:solidFill>
                <a:effectLst>
                  <a:outerShdw blurRad="38100" dist="38100" dir="2700000" algn="tl">
                    <a:srgbClr val="000000">
                      <a:alpha val="43137"/>
                    </a:srgbClr>
                  </a:outerShdw>
                </a:effectLst>
              </a:rPr>
              <a:t>Innate</a:t>
            </a:r>
          </a:p>
        </p:txBody>
      </p:sp>
      <p:sp>
        <p:nvSpPr>
          <p:cNvPr id="30" name="TextBox 29">
            <a:extLst>
              <a:ext uri="{FF2B5EF4-FFF2-40B4-BE49-F238E27FC236}">
                <a16:creationId xmlns:a16="http://schemas.microsoft.com/office/drawing/2014/main" id="{D56076CF-1768-4E36-B811-25944B7FF31B}"/>
              </a:ext>
            </a:extLst>
          </p:cNvPr>
          <p:cNvSpPr txBox="1"/>
          <p:nvPr/>
        </p:nvSpPr>
        <p:spPr>
          <a:xfrm>
            <a:off x="5197451" y="548680"/>
            <a:ext cx="2304256" cy="707886"/>
          </a:xfrm>
          <a:prstGeom prst="rect">
            <a:avLst/>
          </a:prstGeom>
          <a:noFill/>
        </p:spPr>
        <p:txBody>
          <a:bodyPr wrap="square" rtlCol="0">
            <a:spAutoFit/>
          </a:bodyPr>
          <a:lstStyle/>
          <a:p>
            <a:pPr algn="ctr"/>
            <a:r>
              <a:rPr lang="en-GB" sz="4000" b="1" dirty="0">
                <a:solidFill>
                  <a:srgbClr val="002060"/>
                </a:solidFill>
                <a:effectLst>
                  <a:outerShdw blurRad="38100" dist="38100" dir="2700000" algn="tl">
                    <a:srgbClr val="000000">
                      <a:alpha val="43137"/>
                    </a:srgbClr>
                  </a:outerShdw>
                </a:effectLst>
                <a:latin typeface="+mn-lt"/>
              </a:rPr>
              <a:t>Explicit</a:t>
            </a:r>
          </a:p>
        </p:txBody>
      </p:sp>
      <p:sp>
        <p:nvSpPr>
          <p:cNvPr id="31" name="TextBox 30">
            <a:extLst>
              <a:ext uri="{FF2B5EF4-FFF2-40B4-BE49-F238E27FC236}">
                <a16:creationId xmlns:a16="http://schemas.microsoft.com/office/drawing/2014/main" id="{B4B6CDCE-5319-4D30-9F40-E67E0E808CB1}"/>
              </a:ext>
            </a:extLst>
          </p:cNvPr>
          <p:cNvSpPr txBox="1"/>
          <p:nvPr/>
        </p:nvSpPr>
        <p:spPr>
          <a:xfrm>
            <a:off x="5197451" y="4160794"/>
            <a:ext cx="2304256" cy="707886"/>
          </a:xfrm>
          <a:prstGeom prst="rect">
            <a:avLst/>
          </a:prstGeom>
          <a:noFill/>
        </p:spPr>
        <p:txBody>
          <a:bodyPr wrap="square" rtlCol="0">
            <a:spAutoFit/>
          </a:bodyPr>
          <a:lstStyle/>
          <a:p>
            <a:pPr algn="ctr"/>
            <a:r>
              <a:rPr lang="en-GB" sz="4000" b="1" dirty="0">
                <a:solidFill>
                  <a:srgbClr val="008000"/>
                </a:solidFill>
                <a:effectLst>
                  <a:outerShdw blurRad="38100" dist="38100" dir="2700000" algn="tl">
                    <a:srgbClr val="000000">
                      <a:alpha val="43137"/>
                    </a:srgbClr>
                  </a:outerShdw>
                </a:effectLst>
                <a:latin typeface="+mn-lt"/>
              </a:rPr>
              <a:t>Implicit</a:t>
            </a:r>
          </a:p>
        </p:txBody>
      </p:sp>
      <p:sp>
        <p:nvSpPr>
          <p:cNvPr id="33" name="TextBox 32">
            <a:extLst>
              <a:ext uri="{FF2B5EF4-FFF2-40B4-BE49-F238E27FC236}">
                <a16:creationId xmlns:a16="http://schemas.microsoft.com/office/drawing/2014/main" id="{76B05552-F253-4444-9CB5-A37995DAECD2}"/>
              </a:ext>
            </a:extLst>
          </p:cNvPr>
          <p:cNvSpPr txBox="1"/>
          <p:nvPr/>
        </p:nvSpPr>
        <p:spPr>
          <a:xfrm>
            <a:off x="1405947" y="2167908"/>
            <a:ext cx="1919296" cy="1080000"/>
          </a:xfrm>
          <a:prstGeom prst="rect">
            <a:avLst/>
          </a:prstGeom>
          <a:noFill/>
        </p:spPr>
        <p:txBody>
          <a:bodyPr wrap="square" rtlCol="0">
            <a:spAutoFit/>
          </a:bodyPr>
          <a:lstStyle/>
          <a:p>
            <a:pPr algn="r"/>
            <a:r>
              <a:rPr lang="en-GB" sz="3200" b="1" dirty="0">
                <a:effectLst>
                  <a:outerShdw blurRad="38100" dist="38100" dir="2700000" algn="tl">
                    <a:srgbClr val="000000">
                      <a:alpha val="43137"/>
                    </a:srgbClr>
                  </a:outerShdw>
                </a:effectLst>
                <a:latin typeface="+mn-lt"/>
              </a:rPr>
              <a:t>Incidental Learning</a:t>
            </a:r>
          </a:p>
        </p:txBody>
      </p:sp>
      <p:sp>
        <p:nvSpPr>
          <p:cNvPr id="34" name="TextBox 33">
            <a:extLst>
              <a:ext uri="{FF2B5EF4-FFF2-40B4-BE49-F238E27FC236}">
                <a16:creationId xmlns:a16="http://schemas.microsoft.com/office/drawing/2014/main" id="{43AB7988-7585-4CC8-AB90-46A09858FEB7}"/>
              </a:ext>
            </a:extLst>
          </p:cNvPr>
          <p:cNvSpPr txBox="1"/>
          <p:nvPr/>
        </p:nvSpPr>
        <p:spPr>
          <a:xfrm>
            <a:off x="9421928" y="491745"/>
            <a:ext cx="2160240" cy="1080000"/>
          </a:xfrm>
          <a:prstGeom prst="rect">
            <a:avLst/>
          </a:prstGeom>
          <a:noFill/>
        </p:spPr>
        <p:txBody>
          <a:bodyPr wrap="square" rtlCol="0">
            <a:spAutoFit/>
          </a:bodyPr>
          <a:lstStyle/>
          <a:p>
            <a:r>
              <a:rPr lang="en-GB" sz="3200" b="1" dirty="0">
                <a:effectLst>
                  <a:outerShdw blurRad="38100" dist="38100" dir="2700000" algn="tl">
                    <a:srgbClr val="000000">
                      <a:alpha val="43137"/>
                    </a:srgbClr>
                  </a:outerShdw>
                </a:effectLst>
                <a:latin typeface="+mn-lt"/>
              </a:rPr>
              <a:t>Intentional Learning</a:t>
            </a:r>
          </a:p>
        </p:txBody>
      </p:sp>
      <p:sp>
        <p:nvSpPr>
          <p:cNvPr id="35" name="Right Arrow 11">
            <a:extLst>
              <a:ext uri="{FF2B5EF4-FFF2-40B4-BE49-F238E27FC236}">
                <a16:creationId xmlns:a16="http://schemas.microsoft.com/office/drawing/2014/main" id="{21BB958F-BCB8-4F84-9B38-CC6C8DE43AD3}"/>
              </a:ext>
            </a:extLst>
          </p:cNvPr>
          <p:cNvSpPr/>
          <p:nvPr/>
        </p:nvSpPr>
        <p:spPr>
          <a:xfrm rot="19800000">
            <a:off x="3268673" y="1682520"/>
            <a:ext cx="864096" cy="4320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14">
            <a:extLst>
              <a:ext uri="{FF2B5EF4-FFF2-40B4-BE49-F238E27FC236}">
                <a16:creationId xmlns:a16="http://schemas.microsoft.com/office/drawing/2014/main" id="{1E824941-EF80-44BB-875A-5B2F0C7B5974}"/>
              </a:ext>
            </a:extLst>
          </p:cNvPr>
          <p:cNvSpPr/>
          <p:nvPr/>
        </p:nvSpPr>
        <p:spPr>
          <a:xfrm rot="1800000">
            <a:off x="3268674" y="3325495"/>
            <a:ext cx="864096" cy="4320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15">
            <a:extLst>
              <a:ext uri="{FF2B5EF4-FFF2-40B4-BE49-F238E27FC236}">
                <a16:creationId xmlns:a16="http://schemas.microsoft.com/office/drawing/2014/main" id="{9AEB209F-DCA1-4965-B905-DD54A7177652}"/>
              </a:ext>
            </a:extLst>
          </p:cNvPr>
          <p:cNvSpPr/>
          <p:nvPr/>
        </p:nvSpPr>
        <p:spPr>
          <a:xfrm rot="10800000">
            <a:off x="8593903" y="810632"/>
            <a:ext cx="791848" cy="432048"/>
          </a:xfrm>
          <a:prstGeom prst="rightArrow">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38" name="Up-Down Arrow 18">
            <a:extLst>
              <a:ext uri="{FF2B5EF4-FFF2-40B4-BE49-F238E27FC236}">
                <a16:creationId xmlns:a16="http://schemas.microsoft.com/office/drawing/2014/main" id="{417D5A80-A186-4118-871A-0647AF8671B2}"/>
              </a:ext>
            </a:extLst>
          </p:cNvPr>
          <p:cNvSpPr/>
          <p:nvPr/>
        </p:nvSpPr>
        <p:spPr>
          <a:xfrm rot="2700000">
            <a:off x="6126874" y="2167908"/>
            <a:ext cx="432048" cy="1080000"/>
          </a:xfrm>
          <a:prstGeom prst="upDownArrow">
            <a:avLst/>
          </a:prstGeom>
          <a:gradFill flip="none" rotWithShape="1">
            <a:gsLst>
              <a:gs pos="0">
                <a:schemeClr val="accent1"/>
              </a:gs>
              <a:gs pos="0">
                <a:srgbClr val="00B0F0"/>
              </a:gs>
              <a:gs pos="95000">
                <a:srgbClr val="92D05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own Arrow 20">
            <a:extLst>
              <a:ext uri="{FF2B5EF4-FFF2-40B4-BE49-F238E27FC236}">
                <a16:creationId xmlns:a16="http://schemas.microsoft.com/office/drawing/2014/main" id="{D20DADC8-A48B-4C9B-8F03-5AF7D6772A77}"/>
              </a:ext>
            </a:extLst>
          </p:cNvPr>
          <p:cNvSpPr/>
          <p:nvPr/>
        </p:nvSpPr>
        <p:spPr>
          <a:xfrm>
            <a:off x="5053555" y="2274315"/>
            <a:ext cx="432048" cy="864097"/>
          </a:xfrm>
          <a:prstGeom prst="downArrow">
            <a:avLst/>
          </a:prstGeom>
          <a:gradFill flip="none" rotWithShape="1">
            <a:gsLst>
              <a:gs pos="0">
                <a:schemeClr val="accent1"/>
              </a:gs>
              <a:gs pos="0">
                <a:srgbClr val="00B0F0"/>
              </a:gs>
              <a:gs pos="95000">
                <a:srgbClr val="92D05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Up Arrow 21">
            <a:extLst>
              <a:ext uri="{FF2B5EF4-FFF2-40B4-BE49-F238E27FC236}">
                <a16:creationId xmlns:a16="http://schemas.microsoft.com/office/drawing/2014/main" id="{53C19DB2-07EE-4572-B120-1D02ECA82B4C}"/>
              </a:ext>
            </a:extLst>
          </p:cNvPr>
          <p:cNvSpPr/>
          <p:nvPr/>
        </p:nvSpPr>
        <p:spPr>
          <a:xfrm>
            <a:off x="7215336" y="2274315"/>
            <a:ext cx="432000" cy="864000"/>
          </a:xfrm>
          <a:prstGeom prst="upArrow">
            <a:avLst/>
          </a:prstGeom>
          <a:gradFill flip="none" rotWithShape="1">
            <a:gsLst>
              <a:gs pos="0">
                <a:schemeClr val="accent1"/>
              </a:gs>
              <a:gs pos="0">
                <a:srgbClr val="00B0F0"/>
              </a:gs>
              <a:gs pos="70000">
                <a:schemeClr val="bg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5F984A54-72AD-4FE0-BDDB-5B54FCB1C387}"/>
              </a:ext>
            </a:extLst>
          </p:cNvPr>
          <p:cNvSpPr txBox="1"/>
          <p:nvPr/>
        </p:nvSpPr>
        <p:spPr>
          <a:xfrm>
            <a:off x="4189578" y="3138412"/>
            <a:ext cx="2149137" cy="400110"/>
          </a:xfrm>
          <a:prstGeom prst="rect">
            <a:avLst/>
          </a:prstGeom>
          <a:noFill/>
        </p:spPr>
        <p:txBody>
          <a:bodyPr wrap="square" rtlCol="0">
            <a:spAutoFit/>
          </a:bodyPr>
          <a:lstStyle/>
          <a:p>
            <a:pPr algn="ctr"/>
            <a:r>
              <a:rPr lang="en-GB" sz="2000" b="1" i="1" dirty="0">
                <a:solidFill>
                  <a:srgbClr val="008000"/>
                </a:solidFill>
                <a:effectLst>
                  <a:outerShdw blurRad="38100" dist="38100" dir="2700000" algn="tl">
                    <a:srgbClr val="000000">
                      <a:alpha val="43137"/>
                    </a:srgbClr>
                  </a:outerShdw>
                </a:effectLst>
                <a:latin typeface="+mn-lt"/>
              </a:rPr>
              <a:t>Sublimation</a:t>
            </a:r>
          </a:p>
        </p:txBody>
      </p:sp>
      <p:sp>
        <p:nvSpPr>
          <p:cNvPr id="42" name="TextBox 41">
            <a:extLst>
              <a:ext uri="{FF2B5EF4-FFF2-40B4-BE49-F238E27FC236}">
                <a16:creationId xmlns:a16="http://schemas.microsoft.com/office/drawing/2014/main" id="{B077B9AB-D1C1-48D6-91EB-AAA4D46DF9B7}"/>
              </a:ext>
            </a:extLst>
          </p:cNvPr>
          <p:cNvSpPr txBox="1"/>
          <p:nvPr/>
        </p:nvSpPr>
        <p:spPr>
          <a:xfrm>
            <a:off x="6360379" y="1877294"/>
            <a:ext cx="2149200" cy="400110"/>
          </a:xfrm>
          <a:prstGeom prst="rect">
            <a:avLst/>
          </a:prstGeom>
          <a:noFill/>
        </p:spPr>
        <p:txBody>
          <a:bodyPr wrap="square" rtlCol="0">
            <a:spAutoFit/>
          </a:bodyPr>
          <a:lstStyle/>
          <a:p>
            <a:pPr algn="ctr"/>
            <a:r>
              <a:rPr lang="en-GB" sz="2000" b="1" i="1" dirty="0">
                <a:solidFill>
                  <a:schemeClr val="accent1">
                    <a:lumMod val="50000"/>
                  </a:schemeClr>
                </a:solidFill>
                <a:effectLst>
                  <a:outerShdw blurRad="38100" dist="38100" dir="2700000" algn="tl">
                    <a:srgbClr val="000000">
                      <a:alpha val="43137"/>
                    </a:srgbClr>
                  </a:outerShdw>
                </a:effectLst>
                <a:latin typeface="+mn-lt"/>
              </a:rPr>
              <a:t>Explication</a:t>
            </a:r>
          </a:p>
        </p:txBody>
      </p:sp>
      <p:sp>
        <p:nvSpPr>
          <p:cNvPr id="43" name="TextBox 42">
            <a:extLst>
              <a:ext uri="{FF2B5EF4-FFF2-40B4-BE49-F238E27FC236}">
                <a16:creationId xmlns:a16="http://schemas.microsoft.com/office/drawing/2014/main" id="{A0E67FD2-6299-49CF-B365-6A5FBCCB7531}"/>
              </a:ext>
            </a:extLst>
          </p:cNvPr>
          <p:cNvSpPr txBox="1"/>
          <p:nvPr/>
        </p:nvSpPr>
        <p:spPr>
          <a:xfrm>
            <a:off x="9421928" y="1759912"/>
            <a:ext cx="2160240" cy="1077218"/>
          </a:xfrm>
          <a:prstGeom prst="rect">
            <a:avLst/>
          </a:prstGeom>
          <a:no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latin typeface="+mn-lt"/>
              </a:rPr>
              <a:t>Explicable Production</a:t>
            </a:r>
          </a:p>
        </p:txBody>
      </p:sp>
      <p:sp>
        <p:nvSpPr>
          <p:cNvPr id="44" name="Right Arrow 27">
            <a:extLst>
              <a:ext uri="{FF2B5EF4-FFF2-40B4-BE49-F238E27FC236}">
                <a16:creationId xmlns:a16="http://schemas.microsoft.com/office/drawing/2014/main" id="{7AFEDBE2-EED4-49D4-A20C-F9C8B107F7EF}"/>
              </a:ext>
            </a:extLst>
          </p:cNvPr>
          <p:cNvSpPr/>
          <p:nvPr/>
        </p:nvSpPr>
        <p:spPr>
          <a:xfrm>
            <a:off x="8593903" y="2082497"/>
            <a:ext cx="791848" cy="432048"/>
          </a:xfrm>
          <a:prstGeom prst="rightArrow">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45" name="TextBox 44">
            <a:extLst>
              <a:ext uri="{FF2B5EF4-FFF2-40B4-BE49-F238E27FC236}">
                <a16:creationId xmlns:a16="http://schemas.microsoft.com/office/drawing/2014/main" id="{5CD0FD09-FA5F-4852-BF95-14D5F7E1CB32}"/>
              </a:ext>
            </a:extLst>
          </p:cNvPr>
          <p:cNvSpPr txBox="1"/>
          <p:nvPr/>
        </p:nvSpPr>
        <p:spPr>
          <a:xfrm>
            <a:off x="1403168" y="5125256"/>
            <a:ext cx="10788833" cy="1631216"/>
          </a:xfrm>
          <a:prstGeom prst="rect">
            <a:avLst/>
          </a:prstGeom>
          <a:noFill/>
        </p:spPr>
        <p:txBody>
          <a:bodyPr wrap="square" rtlCol="0">
            <a:spAutoFit/>
          </a:bodyPr>
          <a:lstStyle/>
          <a:p>
            <a:r>
              <a:rPr lang="en-GB" sz="2000" b="1" i="1" dirty="0">
                <a:solidFill>
                  <a:srgbClr val="C00000"/>
                </a:solidFill>
                <a:effectLst>
                  <a:outerShdw blurRad="38100" dist="38100" dir="2700000" algn="tl">
                    <a:srgbClr val="000000">
                      <a:alpha val="43137"/>
                    </a:srgbClr>
                  </a:outerShdw>
                </a:effectLst>
                <a:latin typeface="+mn-lt"/>
              </a:rPr>
              <a:t>Examples:</a:t>
            </a:r>
          </a:p>
          <a:p>
            <a:pPr marL="342900" indent="-342900">
              <a:buFont typeface="Arial" panose="020B0604020202020204" pitchFamily="34" charset="0"/>
              <a:buChar char="•"/>
            </a:pPr>
            <a:r>
              <a:rPr lang="en-GB" sz="2000" b="1" dirty="0">
                <a:solidFill>
                  <a:schemeClr val="accent6">
                    <a:lumMod val="75000"/>
                  </a:schemeClr>
                </a:solidFill>
                <a:latin typeface="+mn-lt"/>
              </a:rPr>
              <a:t>Phonological production:</a:t>
            </a:r>
            <a:r>
              <a:rPr lang="en-GB" sz="2000" dirty="0">
                <a:solidFill>
                  <a:schemeClr val="accent6">
                    <a:lumMod val="75000"/>
                  </a:schemeClr>
                </a:solidFill>
                <a:latin typeface="+mn-lt"/>
              </a:rPr>
              <a:t> We are born with the capacity to produce a wide range of vocalisations</a:t>
            </a:r>
          </a:p>
          <a:p>
            <a:pPr marL="342900" indent="-342900">
              <a:buFont typeface="Arial" panose="020B0604020202020204" pitchFamily="34" charset="0"/>
              <a:buChar char="•"/>
            </a:pPr>
            <a:r>
              <a:rPr lang="en-GB" sz="2000" b="1" dirty="0">
                <a:solidFill>
                  <a:srgbClr val="00B050"/>
                </a:solidFill>
                <a:latin typeface="+mn-lt"/>
              </a:rPr>
              <a:t>Accent: </a:t>
            </a:r>
            <a:r>
              <a:rPr lang="en-GB" sz="2000" dirty="0">
                <a:solidFill>
                  <a:srgbClr val="00B050"/>
                </a:solidFill>
                <a:latin typeface="+mn-lt"/>
              </a:rPr>
              <a:t>Incidentally learned as implicit knowledge</a:t>
            </a:r>
          </a:p>
          <a:p>
            <a:pPr marL="342900" indent="-342900">
              <a:buFont typeface="Arial" panose="020B0604020202020204" pitchFamily="34" charset="0"/>
              <a:buChar char="•"/>
            </a:pPr>
            <a:r>
              <a:rPr lang="en-GB" sz="2000" b="1" dirty="0">
                <a:solidFill>
                  <a:srgbClr val="0070C0"/>
                </a:solidFill>
                <a:latin typeface="+mn-lt"/>
              </a:rPr>
              <a:t>1</a:t>
            </a:r>
            <a:r>
              <a:rPr lang="en-GB" sz="2000" b="1" baseline="30000" dirty="0">
                <a:solidFill>
                  <a:srgbClr val="0070C0"/>
                </a:solidFill>
                <a:latin typeface="+mn-lt"/>
              </a:rPr>
              <a:t>st</a:t>
            </a:r>
            <a:r>
              <a:rPr lang="en-GB" sz="2000" b="1" dirty="0">
                <a:solidFill>
                  <a:srgbClr val="0070C0"/>
                </a:solidFill>
                <a:latin typeface="+mn-lt"/>
              </a:rPr>
              <a:t> &amp; 2</a:t>
            </a:r>
            <a:r>
              <a:rPr lang="en-GB" sz="2000" b="1" baseline="30000" dirty="0">
                <a:solidFill>
                  <a:srgbClr val="0070C0"/>
                </a:solidFill>
                <a:latin typeface="+mn-lt"/>
              </a:rPr>
              <a:t>nd</a:t>
            </a:r>
            <a:r>
              <a:rPr lang="en-GB" sz="2000" b="1" dirty="0">
                <a:solidFill>
                  <a:srgbClr val="0070C0"/>
                </a:solidFill>
                <a:latin typeface="+mn-lt"/>
              </a:rPr>
              <a:t> person pronoun use: </a:t>
            </a:r>
            <a:r>
              <a:rPr lang="en-GB" sz="2000" dirty="0">
                <a:solidFill>
                  <a:srgbClr val="0070C0"/>
                </a:solidFill>
                <a:latin typeface="+mn-lt"/>
              </a:rPr>
              <a:t>Incidentally learned as explicit knowledge then sublimated</a:t>
            </a:r>
          </a:p>
          <a:p>
            <a:pPr marL="342900" indent="-342900">
              <a:buFont typeface="Arial" panose="020B0604020202020204" pitchFamily="34" charset="0"/>
              <a:buChar char="•"/>
            </a:pPr>
            <a:r>
              <a:rPr lang="en-GB" sz="2000" b="1" dirty="0">
                <a:solidFill>
                  <a:srgbClr val="00B0F0"/>
                </a:solidFill>
                <a:latin typeface="+mn-lt"/>
              </a:rPr>
              <a:t>Past tense </a:t>
            </a:r>
            <a:r>
              <a:rPr lang="en-GB" sz="2000" b="1" i="1" dirty="0">
                <a:solidFill>
                  <a:srgbClr val="00B0F0"/>
                </a:solidFill>
                <a:latin typeface="+mn-lt"/>
              </a:rPr>
              <a:t>–</a:t>
            </a:r>
            <a:r>
              <a:rPr lang="en-GB" sz="2000" b="1" i="1" dirty="0" err="1">
                <a:solidFill>
                  <a:srgbClr val="00B0F0"/>
                </a:solidFill>
                <a:latin typeface="+mn-lt"/>
              </a:rPr>
              <a:t>ed</a:t>
            </a:r>
            <a:r>
              <a:rPr lang="en-GB" sz="2000" b="1" dirty="0">
                <a:solidFill>
                  <a:srgbClr val="00B0F0"/>
                </a:solidFill>
                <a:latin typeface="+mn-lt"/>
              </a:rPr>
              <a:t> rule: </a:t>
            </a:r>
            <a:r>
              <a:rPr lang="en-GB" sz="2000" dirty="0">
                <a:solidFill>
                  <a:srgbClr val="00B0F0"/>
                </a:solidFill>
                <a:latin typeface="+mn-lt"/>
              </a:rPr>
              <a:t>Intentionally learned as explicit knowledge then sublimated</a:t>
            </a:r>
          </a:p>
        </p:txBody>
      </p:sp>
    </p:spTree>
    <p:extLst>
      <p:ext uri="{BB962C8B-B14F-4D97-AF65-F5344CB8AC3E}">
        <p14:creationId xmlns:p14="http://schemas.microsoft.com/office/powerpoint/2010/main" val="82209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750" fill="hold"/>
                                        <p:tgtEl>
                                          <p:spTgt spid="23"/>
                                        </p:tgtEl>
                                        <p:attrNameLst>
                                          <p:attrName>ppt_w</p:attrName>
                                        </p:attrNameLst>
                                      </p:cBhvr>
                                      <p:tavLst>
                                        <p:tav tm="0">
                                          <p:val>
                                            <p:fltVal val="0"/>
                                          </p:val>
                                        </p:tav>
                                        <p:tav tm="100000">
                                          <p:val>
                                            <p:strVal val="#ppt_w"/>
                                          </p:val>
                                        </p:tav>
                                      </p:tavLst>
                                    </p:anim>
                                    <p:anim calcmode="lin" valueType="num">
                                      <p:cBhvr>
                                        <p:cTn id="19" dur="750" fill="hold"/>
                                        <p:tgtEl>
                                          <p:spTgt spid="23"/>
                                        </p:tgtEl>
                                        <p:attrNameLst>
                                          <p:attrName>ppt_h</p:attrName>
                                        </p:attrNameLst>
                                      </p:cBhvr>
                                      <p:tavLst>
                                        <p:tav tm="0">
                                          <p:val>
                                            <p:fltVal val="0"/>
                                          </p:val>
                                        </p:tav>
                                        <p:tav tm="100000">
                                          <p:val>
                                            <p:strVal val="#ppt_h"/>
                                          </p:val>
                                        </p:tav>
                                      </p:tavLst>
                                    </p:anim>
                                    <p:animEffect transition="in" filter="fade">
                                      <p:cBhvr>
                                        <p:cTn id="20" dur="750"/>
                                        <p:tgtEl>
                                          <p:spTgt spid="2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750" fill="hold"/>
                                        <p:tgtEl>
                                          <p:spTgt spid="25"/>
                                        </p:tgtEl>
                                        <p:attrNameLst>
                                          <p:attrName>ppt_w</p:attrName>
                                        </p:attrNameLst>
                                      </p:cBhvr>
                                      <p:tavLst>
                                        <p:tav tm="0">
                                          <p:val>
                                            <p:fltVal val="0"/>
                                          </p:val>
                                        </p:tav>
                                        <p:tav tm="100000">
                                          <p:val>
                                            <p:strVal val="#ppt_w"/>
                                          </p:val>
                                        </p:tav>
                                      </p:tavLst>
                                    </p:anim>
                                    <p:anim calcmode="lin" valueType="num">
                                      <p:cBhvr>
                                        <p:cTn id="24" dur="750" fill="hold"/>
                                        <p:tgtEl>
                                          <p:spTgt spid="25"/>
                                        </p:tgtEl>
                                        <p:attrNameLst>
                                          <p:attrName>ppt_h</p:attrName>
                                        </p:attrNameLst>
                                      </p:cBhvr>
                                      <p:tavLst>
                                        <p:tav tm="0">
                                          <p:val>
                                            <p:fltVal val="0"/>
                                          </p:val>
                                        </p:tav>
                                        <p:tav tm="100000">
                                          <p:val>
                                            <p:strVal val="#ppt_h"/>
                                          </p:val>
                                        </p:tav>
                                      </p:tavLst>
                                    </p:anim>
                                    <p:animEffect transition="in" filter="fade">
                                      <p:cBhvr>
                                        <p:cTn id="25" dur="750"/>
                                        <p:tgtEl>
                                          <p:spTgt spid="2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fltVal val="0"/>
                                          </p:val>
                                        </p:tav>
                                        <p:tav tm="100000">
                                          <p:val>
                                            <p:strVal val="#ppt_w"/>
                                          </p:val>
                                        </p:tav>
                                      </p:tavLst>
                                    </p:anim>
                                    <p:anim calcmode="lin" valueType="num">
                                      <p:cBhvr>
                                        <p:cTn id="29" dur="750" fill="hold"/>
                                        <p:tgtEl>
                                          <p:spTgt spid="26"/>
                                        </p:tgtEl>
                                        <p:attrNameLst>
                                          <p:attrName>ppt_h</p:attrName>
                                        </p:attrNameLst>
                                      </p:cBhvr>
                                      <p:tavLst>
                                        <p:tav tm="0">
                                          <p:val>
                                            <p:fltVal val="0"/>
                                          </p:val>
                                        </p:tav>
                                        <p:tav tm="100000">
                                          <p:val>
                                            <p:strVal val="#ppt_h"/>
                                          </p:val>
                                        </p:tav>
                                      </p:tavLst>
                                    </p:anim>
                                    <p:animEffect transition="in" filter="fade">
                                      <p:cBhvr>
                                        <p:cTn id="30" dur="750"/>
                                        <p:tgtEl>
                                          <p:spTgt spid="2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750" fill="hold"/>
                                        <p:tgtEl>
                                          <p:spTgt spid="29"/>
                                        </p:tgtEl>
                                        <p:attrNameLst>
                                          <p:attrName>ppt_w</p:attrName>
                                        </p:attrNameLst>
                                      </p:cBhvr>
                                      <p:tavLst>
                                        <p:tav tm="0">
                                          <p:val>
                                            <p:fltVal val="0"/>
                                          </p:val>
                                        </p:tav>
                                        <p:tav tm="100000">
                                          <p:val>
                                            <p:strVal val="#ppt_w"/>
                                          </p:val>
                                        </p:tav>
                                      </p:tavLst>
                                    </p:anim>
                                    <p:anim calcmode="lin" valueType="num">
                                      <p:cBhvr>
                                        <p:cTn id="34" dur="750" fill="hold"/>
                                        <p:tgtEl>
                                          <p:spTgt spid="29"/>
                                        </p:tgtEl>
                                        <p:attrNameLst>
                                          <p:attrName>ppt_h</p:attrName>
                                        </p:attrNameLst>
                                      </p:cBhvr>
                                      <p:tavLst>
                                        <p:tav tm="0">
                                          <p:val>
                                            <p:fltVal val="0"/>
                                          </p:val>
                                        </p:tav>
                                        <p:tav tm="100000">
                                          <p:val>
                                            <p:strVal val="#ppt_h"/>
                                          </p:val>
                                        </p:tav>
                                      </p:tavLst>
                                    </p:anim>
                                    <p:animEffect transition="in" filter="fade">
                                      <p:cBhvr>
                                        <p:cTn id="35" dur="750"/>
                                        <p:tgtEl>
                                          <p:spTgt spid="29"/>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750" fill="hold"/>
                                        <p:tgtEl>
                                          <p:spTgt spid="34"/>
                                        </p:tgtEl>
                                        <p:attrNameLst>
                                          <p:attrName>ppt_w</p:attrName>
                                        </p:attrNameLst>
                                      </p:cBhvr>
                                      <p:tavLst>
                                        <p:tav tm="0">
                                          <p:val>
                                            <p:fltVal val="0"/>
                                          </p:val>
                                        </p:tav>
                                        <p:tav tm="100000">
                                          <p:val>
                                            <p:strVal val="#ppt_w"/>
                                          </p:val>
                                        </p:tav>
                                      </p:tavLst>
                                    </p:anim>
                                    <p:anim calcmode="lin" valueType="num">
                                      <p:cBhvr>
                                        <p:cTn id="40" dur="750" fill="hold"/>
                                        <p:tgtEl>
                                          <p:spTgt spid="34"/>
                                        </p:tgtEl>
                                        <p:attrNameLst>
                                          <p:attrName>ppt_h</p:attrName>
                                        </p:attrNameLst>
                                      </p:cBhvr>
                                      <p:tavLst>
                                        <p:tav tm="0">
                                          <p:val>
                                            <p:fltVal val="0"/>
                                          </p:val>
                                        </p:tav>
                                        <p:tav tm="100000">
                                          <p:val>
                                            <p:strVal val="#ppt_h"/>
                                          </p:val>
                                        </p:tav>
                                      </p:tavLst>
                                    </p:anim>
                                    <p:animEffect transition="in" filter="fade">
                                      <p:cBhvr>
                                        <p:cTn id="41" dur="750"/>
                                        <p:tgtEl>
                                          <p:spTgt spid="3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750" fill="hold"/>
                                        <p:tgtEl>
                                          <p:spTgt spid="33"/>
                                        </p:tgtEl>
                                        <p:attrNameLst>
                                          <p:attrName>ppt_w</p:attrName>
                                        </p:attrNameLst>
                                      </p:cBhvr>
                                      <p:tavLst>
                                        <p:tav tm="0">
                                          <p:val>
                                            <p:fltVal val="0"/>
                                          </p:val>
                                        </p:tav>
                                        <p:tav tm="100000">
                                          <p:val>
                                            <p:strVal val="#ppt_w"/>
                                          </p:val>
                                        </p:tav>
                                      </p:tavLst>
                                    </p:anim>
                                    <p:anim calcmode="lin" valueType="num">
                                      <p:cBhvr>
                                        <p:cTn id="45" dur="750" fill="hold"/>
                                        <p:tgtEl>
                                          <p:spTgt spid="33"/>
                                        </p:tgtEl>
                                        <p:attrNameLst>
                                          <p:attrName>ppt_h</p:attrName>
                                        </p:attrNameLst>
                                      </p:cBhvr>
                                      <p:tavLst>
                                        <p:tav tm="0">
                                          <p:val>
                                            <p:fltVal val="0"/>
                                          </p:val>
                                        </p:tav>
                                        <p:tav tm="100000">
                                          <p:val>
                                            <p:strVal val="#ppt_h"/>
                                          </p:val>
                                        </p:tav>
                                      </p:tavLst>
                                    </p:anim>
                                    <p:animEffect transition="in" filter="fade">
                                      <p:cBhvr>
                                        <p:cTn id="46" dur="750"/>
                                        <p:tgtEl>
                                          <p:spTgt spid="33"/>
                                        </p:tgtEl>
                                      </p:cBhvr>
                                    </p:animEffect>
                                  </p:childTnLst>
                                </p:cTn>
                              </p:par>
                            </p:childTnLst>
                          </p:cTn>
                        </p:par>
                        <p:par>
                          <p:cTn id="47" fill="hold">
                            <p:stCondLst>
                              <p:cond delay="225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750"/>
                                        <p:tgtEl>
                                          <p:spTgt spid="3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750"/>
                                        <p:tgtEl>
                                          <p:spTgt spid="3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750"/>
                                        <p:tgtEl>
                                          <p:spTgt spid="37"/>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750"/>
                                        <p:tgtEl>
                                          <p:spTgt spid="39"/>
                                        </p:tgtEl>
                                      </p:cBhvr>
                                    </p:animEffect>
                                  </p:childTnLst>
                                </p:cTn>
                              </p:par>
                              <p:par>
                                <p:cTn id="61" presetID="16" presetClass="entr" presetSubtype="42"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arn(outHorizontal)">
                                      <p:cBhvr>
                                        <p:cTn id="63" dur="750"/>
                                        <p:tgtEl>
                                          <p:spTgt spid="3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down)">
                                      <p:cBhvr>
                                        <p:cTn id="66" dur="750"/>
                                        <p:tgtEl>
                                          <p:spTgt spid="40"/>
                                        </p:tgtEl>
                                      </p:cBhvr>
                                    </p:animEffect>
                                  </p:childTnLst>
                                </p:cTn>
                              </p:par>
                            </p:childTnLst>
                          </p:cTn>
                        </p:par>
                        <p:par>
                          <p:cTn id="67" fill="hold">
                            <p:stCondLst>
                              <p:cond delay="375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750" fill="hold"/>
                                        <p:tgtEl>
                                          <p:spTgt spid="41"/>
                                        </p:tgtEl>
                                        <p:attrNameLst>
                                          <p:attrName>ppt_w</p:attrName>
                                        </p:attrNameLst>
                                      </p:cBhvr>
                                      <p:tavLst>
                                        <p:tav tm="0">
                                          <p:val>
                                            <p:fltVal val="0"/>
                                          </p:val>
                                        </p:tav>
                                        <p:tav tm="100000">
                                          <p:val>
                                            <p:strVal val="#ppt_w"/>
                                          </p:val>
                                        </p:tav>
                                      </p:tavLst>
                                    </p:anim>
                                    <p:anim calcmode="lin" valueType="num">
                                      <p:cBhvr>
                                        <p:cTn id="71" dur="750" fill="hold"/>
                                        <p:tgtEl>
                                          <p:spTgt spid="41"/>
                                        </p:tgtEl>
                                        <p:attrNameLst>
                                          <p:attrName>ppt_h</p:attrName>
                                        </p:attrNameLst>
                                      </p:cBhvr>
                                      <p:tavLst>
                                        <p:tav tm="0">
                                          <p:val>
                                            <p:fltVal val="0"/>
                                          </p:val>
                                        </p:tav>
                                        <p:tav tm="100000">
                                          <p:val>
                                            <p:strVal val="#ppt_h"/>
                                          </p:val>
                                        </p:tav>
                                      </p:tavLst>
                                    </p:anim>
                                    <p:animEffect transition="in" filter="fade">
                                      <p:cBhvr>
                                        <p:cTn id="72" dur="750"/>
                                        <p:tgtEl>
                                          <p:spTgt spid="4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750" fill="hold"/>
                                        <p:tgtEl>
                                          <p:spTgt spid="42"/>
                                        </p:tgtEl>
                                        <p:attrNameLst>
                                          <p:attrName>ppt_w</p:attrName>
                                        </p:attrNameLst>
                                      </p:cBhvr>
                                      <p:tavLst>
                                        <p:tav tm="0">
                                          <p:val>
                                            <p:fltVal val="0"/>
                                          </p:val>
                                        </p:tav>
                                        <p:tav tm="100000">
                                          <p:val>
                                            <p:strVal val="#ppt_w"/>
                                          </p:val>
                                        </p:tav>
                                      </p:tavLst>
                                    </p:anim>
                                    <p:anim calcmode="lin" valueType="num">
                                      <p:cBhvr>
                                        <p:cTn id="76" dur="750" fill="hold"/>
                                        <p:tgtEl>
                                          <p:spTgt spid="42"/>
                                        </p:tgtEl>
                                        <p:attrNameLst>
                                          <p:attrName>ppt_h</p:attrName>
                                        </p:attrNameLst>
                                      </p:cBhvr>
                                      <p:tavLst>
                                        <p:tav tm="0">
                                          <p:val>
                                            <p:fltVal val="0"/>
                                          </p:val>
                                        </p:tav>
                                        <p:tav tm="100000">
                                          <p:val>
                                            <p:strVal val="#ppt_h"/>
                                          </p:val>
                                        </p:tav>
                                      </p:tavLst>
                                    </p:anim>
                                    <p:animEffect transition="in" filter="fade">
                                      <p:cBhvr>
                                        <p:cTn id="77" dur="750"/>
                                        <p:tgtEl>
                                          <p:spTgt spid="42"/>
                                        </p:tgtEl>
                                      </p:cBhvr>
                                    </p:animEffect>
                                  </p:childTnLst>
                                </p:cTn>
                              </p:par>
                            </p:childTnLst>
                          </p:cTn>
                        </p:par>
                        <p:par>
                          <p:cTn id="78" fill="hold">
                            <p:stCondLst>
                              <p:cond delay="4500"/>
                            </p:stCondLst>
                            <p:childTnLst>
                              <p:par>
                                <p:cTn id="79" presetID="22" presetClass="entr" presetSubtype="8"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750"/>
                                        <p:tgtEl>
                                          <p:spTgt spid="44"/>
                                        </p:tgtEl>
                                      </p:cBhvr>
                                    </p:animEffect>
                                  </p:childTnLst>
                                </p:cTn>
                              </p:par>
                            </p:childTnLst>
                          </p:cTn>
                        </p:par>
                        <p:par>
                          <p:cTn id="82" fill="hold">
                            <p:stCondLst>
                              <p:cond delay="5250"/>
                            </p:stCondLst>
                            <p:childTnLst>
                              <p:par>
                                <p:cTn id="83" presetID="53" presetClass="entr" presetSubtype="16"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750" fill="hold"/>
                                        <p:tgtEl>
                                          <p:spTgt spid="43"/>
                                        </p:tgtEl>
                                        <p:attrNameLst>
                                          <p:attrName>ppt_w</p:attrName>
                                        </p:attrNameLst>
                                      </p:cBhvr>
                                      <p:tavLst>
                                        <p:tav tm="0">
                                          <p:val>
                                            <p:fltVal val="0"/>
                                          </p:val>
                                        </p:tav>
                                        <p:tav tm="100000">
                                          <p:val>
                                            <p:strVal val="#ppt_w"/>
                                          </p:val>
                                        </p:tav>
                                      </p:tavLst>
                                    </p:anim>
                                    <p:anim calcmode="lin" valueType="num">
                                      <p:cBhvr>
                                        <p:cTn id="86" dur="750" fill="hold"/>
                                        <p:tgtEl>
                                          <p:spTgt spid="43"/>
                                        </p:tgtEl>
                                        <p:attrNameLst>
                                          <p:attrName>ppt_h</p:attrName>
                                        </p:attrNameLst>
                                      </p:cBhvr>
                                      <p:tavLst>
                                        <p:tav tm="0">
                                          <p:val>
                                            <p:fltVal val="0"/>
                                          </p:val>
                                        </p:tav>
                                        <p:tav tm="100000">
                                          <p:val>
                                            <p:strVal val="#ppt_h"/>
                                          </p:val>
                                        </p:tav>
                                      </p:tavLst>
                                    </p:anim>
                                    <p:animEffect transition="in" filter="fade">
                                      <p:cBhvr>
                                        <p:cTn id="87" dur="750"/>
                                        <p:tgtEl>
                                          <p:spTgt spid="43"/>
                                        </p:tgtEl>
                                      </p:cBhvr>
                                    </p:animEffect>
                                  </p:childTnLst>
                                </p:cTn>
                              </p:par>
                            </p:childTnLst>
                          </p:cTn>
                        </p:par>
                        <p:par>
                          <p:cTn id="88" fill="hold">
                            <p:stCondLst>
                              <p:cond delay="6000"/>
                            </p:stCondLst>
                            <p:childTnLst>
                              <p:par>
                                <p:cTn id="89" presetID="22" presetClass="entr" presetSubtype="8" fill="hold"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left)">
                                      <p:cBhvr>
                                        <p:cTn id="91" dur="750"/>
                                        <p:tgtEl>
                                          <p:spTgt spid="45">
                                            <p:txEl>
                                              <p:pRg st="0" end="0"/>
                                            </p:txEl>
                                          </p:spTgt>
                                        </p:tgtEl>
                                      </p:cBhvr>
                                    </p:animEffect>
                                  </p:childTnLst>
                                </p:cTn>
                              </p:par>
                            </p:childTnLst>
                          </p:cTn>
                        </p:par>
                        <p:par>
                          <p:cTn id="92" fill="hold">
                            <p:stCondLst>
                              <p:cond delay="6750"/>
                            </p:stCondLst>
                            <p:childTnLst>
                              <p:par>
                                <p:cTn id="93" presetID="22" presetClass="entr" presetSubtype="8" fill="hold" nodeType="afterEffect">
                                  <p:stCondLst>
                                    <p:cond delay="0"/>
                                  </p:stCondLst>
                                  <p:childTnLst>
                                    <p:set>
                                      <p:cBhvr>
                                        <p:cTn id="94" dur="1" fill="hold">
                                          <p:stCondLst>
                                            <p:cond delay="0"/>
                                          </p:stCondLst>
                                        </p:cTn>
                                        <p:tgtEl>
                                          <p:spTgt spid="45">
                                            <p:txEl>
                                              <p:pRg st="1" end="1"/>
                                            </p:txEl>
                                          </p:spTgt>
                                        </p:tgtEl>
                                        <p:attrNameLst>
                                          <p:attrName>style.visibility</p:attrName>
                                        </p:attrNameLst>
                                      </p:cBhvr>
                                      <p:to>
                                        <p:strVal val="visible"/>
                                      </p:to>
                                    </p:set>
                                    <p:animEffect transition="in" filter="wipe(left)">
                                      <p:cBhvr>
                                        <p:cTn id="95" dur="750"/>
                                        <p:tgtEl>
                                          <p:spTgt spid="45">
                                            <p:txEl>
                                              <p:pRg st="1" end="1"/>
                                            </p:txEl>
                                          </p:spTgt>
                                        </p:tgtEl>
                                      </p:cBhvr>
                                    </p:animEffect>
                                  </p:childTnLst>
                                </p:cTn>
                              </p:par>
                            </p:childTnLst>
                          </p:cTn>
                        </p:par>
                        <p:par>
                          <p:cTn id="96" fill="hold">
                            <p:stCondLst>
                              <p:cond delay="7500"/>
                            </p:stCondLst>
                            <p:childTnLst>
                              <p:par>
                                <p:cTn id="97" presetID="22" presetClass="entr" presetSubtype="8" fill="hold" nodeType="afterEffect">
                                  <p:stCondLst>
                                    <p:cond delay="0"/>
                                  </p:stCondLst>
                                  <p:childTnLst>
                                    <p:set>
                                      <p:cBhvr>
                                        <p:cTn id="98" dur="1" fill="hold">
                                          <p:stCondLst>
                                            <p:cond delay="0"/>
                                          </p:stCondLst>
                                        </p:cTn>
                                        <p:tgtEl>
                                          <p:spTgt spid="45">
                                            <p:txEl>
                                              <p:pRg st="2" end="2"/>
                                            </p:txEl>
                                          </p:spTgt>
                                        </p:tgtEl>
                                        <p:attrNameLst>
                                          <p:attrName>style.visibility</p:attrName>
                                        </p:attrNameLst>
                                      </p:cBhvr>
                                      <p:to>
                                        <p:strVal val="visible"/>
                                      </p:to>
                                    </p:set>
                                    <p:animEffect transition="in" filter="wipe(left)">
                                      <p:cBhvr>
                                        <p:cTn id="99" dur="750"/>
                                        <p:tgtEl>
                                          <p:spTgt spid="45">
                                            <p:txEl>
                                              <p:pRg st="2" end="2"/>
                                            </p:txEl>
                                          </p:spTgt>
                                        </p:tgtEl>
                                      </p:cBhvr>
                                    </p:animEffect>
                                  </p:childTnLst>
                                </p:cTn>
                              </p:par>
                            </p:childTnLst>
                          </p:cTn>
                        </p:par>
                        <p:par>
                          <p:cTn id="100" fill="hold">
                            <p:stCondLst>
                              <p:cond delay="8250"/>
                            </p:stCondLst>
                            <p:childTnLst>
                              <p:par>
                                <p:cTn id="101" presetID="22" presetClass="entr" presetSubtype="8" fill="hold" nodeType="afterEffect">
                                  <p:stCondLst>
                                    <p:cond delay="0"/>
                                  </p:stCondLst>
                                  <p:childTnLst>
                                    <p:set>
                                      <p:cBhvr>
                                        <p:cTn id="102" dur="1" fill="hold">
                                          <p:stCondLst>
                                            <p:cond delay="0"/>
                                          </p:stCondLst>
                                        </p:cTn>
                                        <p:tgtEl>
                                          <p:spTgt spid="45">
                                            <p:txEl>
                                              <p:pRg st="3" end="3"/>
                                            </p:txEl>
                                          </p:spTgt>
                                        </p:tgtEl>
                                        <p:attrNameLst>
                                          <p:attrName>style.visibility</p:attrName>
                                        </p:attrNameLst>
                                      </p:cBhvr>
                                      <p:to>
                                        <p:strVal val="visible"/>
                                      </p:to>
                                    </p:set>
                                    <p:animEffect transition="in" filter="wipe(left)">
                                      <p:cBhvr>
                                        <p:cTn id="103" dur="750"/>
                                        <p:tgtEl>
                                          <p:spTgt spid="45">
                                            <p:txEl>
                                              <p:pRg st="3" end="3"/>
                                            </p:txEl>
                                          </p:spTgt>
                                        </p:tgtEl>
                                      </p:cBhvr>
                                    </p:animEffect>
                                  </p:childTnLst>
                                </p:cTn>
                              </p:par>
                            </p:childTnLst>
                          </p:cTn>
                        </p:par>
                        <p:par>
                          <p:cTn id="104" fill="hold">
                            <p:stCondLst>
                              <p:cond delay="9000"/>
                            </p:stCondLst>
                            <p:childTnLst>
                              <p:par>
                                <p:cTn id="105" presetID="22" presetClass="entr" presetSubtype="8" fill="hold" nodeType="afterEffect">
                                  <p:stCondLst>
                                    <p:cond delay="0"/>
                                  </p:stCondLst>
                                  <p:childTnLst>
                                    <p:set>
                                      <p:cBhvr>
                                        <p:cTn id="106" dur="1" fill="hold">
                                          <p:stCondLst>
                                            <p:cond delay="0"/>
                                          </p:stCondLst>
                                        </p:cTn>
                                        <p:tgtEl>
                                          <p:spTgt spid="45">
                                            <p:txEl>
                                              <p:pRg st="4" end="4"/>
                                            </p:txEl>
                                          </p:spTgt>
                                        </p:tgtEl>
                                        <p:attrNameLst>
                                          <p:attrName>style.visibility</p:attrName>
                                        </p:attrNameLst>
                                      </p:cBhvr>
                                      <p:to>
                                        <p:strVal val="visible"/>
                                      </p:to>
                                    </p:set>
                                    <p:animEffect transition="in" filter="wipe(left)">
                                      <p:cBhvr>
                                        <p:cTn id="107" dur="750"/>
                                        <p:tgtEl>
                                          <p:spTgt spid="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9" grpId="0" animBg="1"/>
      <p:bldP spid="30" grpId="0"/>
      <p:bldP spid="31" grpId="0"/>
      <p:bldP spid="33" grpId="0"/>
      <p:bldP spid="34" grpId="0"/>
      <p:bldP spid="35" grpId="0" animBg="1"/>
      <p:bldP spid="36" grpId="0" animBg="1"/>
      <p:bldP spid="37" grpId="0" animBg="1"/>
      <p:bldP spid="38" grpId="0" animBg="1"/>
      <p:bldP spid="39" grpId="0" animBg="1"/>
      <p:bldP spid="40" grpId="0" animBg="1"/>
      <p:bldP spid="41" grpId="0"/>
      <p:bldP spid="42" grpId="0"/>
      <p:bldP spid="43" grpId="0"/>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440000" cy="6858000"/>
          </a:xfrm>
          <a:ln w="38100">
            <a:solidFill>
              <a:srgbClr val="C00000"/>
            </a:solidFill>
            <a:prstDash val="dash"/>
          </a:ln>
        </p:spPr>
        <p:txBody>
          <a:bodyPr vert="vert270">
            <a:normAutofit/>
          </a:bodyPr>
          <a:lstStyle/>
          <a:p>
            <a:r>
              <a:rPr lang="en-GB" sz="4000" b="1" dirty="0">
                <a:solidFill>
                  <a:srgbClr val="00B050"/>
                </a:solidFill>
                <a:effectLst>
                  <a:outerShdw blurRad="38100" dist="38100" dir="2700000" algn="tl">
                    <a:srgbClr val="000000">
                      <a:alpha val="43137"/>
                    </a:srgbClr>
                  </a:outerShdw>
                </a:effectLst>
                <a:latin typeface="+mn-lt"/>
              </a:rPr>
              <a:t>Sample Slide 3:</a:t>
            </a:r>
            <a:br>
              <a:rPr lang="en-GB" sz="4000" b="1" dirty="0">
                <a:solidFill>
                  <a:srgbClr val="00B050"/>
                </a:solidFill>
                <a:effectLst>
                  <a:outerShdw blurRad="38100" dist="38100" dir="2700000" algn="tl">
                    <a:srgbClr val="000000">
                      <a:alpha val="43137"/>
                    </a:srgbClr>
                  </a:outerShdw>
                </a:effectLst>
                <a:latin typeface="+mn-lt"/>
              </a:rPr>
            </a:br>
            <a:r>
              <a:rPr lang="en-GB" sz="2400" b="1" dirty="0">
                <a:solidFill>
                  <a:srgbClr val="C00000"/>
                </a:solidFill>
                <a:effectLst>
                  <a:outerShdw blurRad="38100" dist="38100" dir="2700000" algn="tl">
                    <a:srgbClr val="000000">
                      <a:alpha val="43137"/>
                    </a:srgbClr>
                  </a:outerShdw>
                </a:effectLst>
                <a:latin typeface="+mn-lt"/>
              </a:rPr>
              <a:t>What You Do</a:t>
            </a:r>
            <a:endParaRPr lang="en-GB" sz="4000" b="1" dirty="0">
              <a:solidFill>
                <a:srgbClr val="C00000"/>
              </a:solidFill>
              <a:effectLst>
                <a:outerShdw blurRad="38100" dist="38100" dir="2700000" algn="tl">
                  <a:srgbClr val="000000">
                    <a:alpha val="43137"/>
                  </a:srgbClr>
                </a:outerShdw>
              </a:effectLst>
              <a:latin typeface="+mn-lt"/>
            </a:endParaRPr>
          </a:p>
        </p:txBody>
      </p:sp>
      <p:sp>
        <p:nvSpPr>
          <p:cNvPr id="3" name="Callout: Right Arrow 2">
            <a:extLst>
              <a:ext uri="{FF2B5EF4-FFF2-40B4-BE49-F238E27FC236}">
                <a16:creationId xmlns:a16="http://schemas.microsoft.com/office/drawing/2014/main" id="{C99760C1-708C-455C-AF45-DA59B345F47E}"/>
              </a:ext>
            </a:extLst>
          </p:cNvPr>
          <p:cNvSpPr/>
          <p:nvPr/>
        </p:nvSpPr>
        <p:spPr>
          <a:xfrm>
            <a:off x="1748880" y="1611283"/>
            <a:ext cx="3384376" cy="2186033"/>
          </a:xfrm>
          <a:prstGeom prst="rightArrowCallout">
            <a:avLst>
              <a:gd name="adj1" fmla="val 25000"/>
              <a:gd name="adj2" fmla="val 25000"/>
              <a:gd name="adj3" fmla="val 25000"/>
              <a:gd name="adj4" fmla="val 74420"/>
            </a:avLst>
          </a:prstGeom>
          <a:gradFill>
            <a:gsLst>
              <a:gs pos="0">
                <a:srgbClr val="FF0000"/>
              </a:gs>
              <a:gs pos="68000">
                <a:srgbClr val="FFC000"/>
              </a:gs>
              <a:gs pos="100000">
                <a:srgbClr val="FFFF00"/>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4000" b="1" dirty="0">
                <a:solidFill>
                  <a:srgbClr val="7030A0"/>
                </a:solidFill>
                <a:effectLst>
                  <a:outerShdw blurRad="38100" dist="38100" dir="2700000" algn="tl">
                    <a:srgbClr val="000000">
                      <a:alpha val="43137"/>
                    </a:srgbClr>
                  </a:outerShdw>
                </a:effectLst>
                <a:latin typeface="Formal436 BT" panose="03060802040302020203" pitchFamily="66" charset="0"/>
              </a:rPr>
              <a:t>Create a language</a:t>
            </a:r>
          </a:p>
        </p:txBody>
      </p:sp>
      <p:sp>
        <p:nvSpPr>
          <p:cNvPr id="4" name="Rectangle: Rounded Corners 3">
            <a:extLst>
              <a:ext uri="{FF2B5EF4-FFF2-40B4-BE49-F238E27FC236}">
                <a16:creationId xmlns:a16="http://schemas.microsoft.com/office/drawing/2014/main" id="{9AD6F75D-1AA4-4645-9C18-9D89D0C17A53}"/>
              </a:ext>
            </a:extLst>
          </p:cNvPr>
          <p:cNvSpPr/>
          <p:nvPr/>
        </p:nvSpPr>
        <p:spPr>
          <a:xfrm>
            <a:off x="5349280" y="1611283"/>
            <a:ext cx="2592288"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latin typeface="Formal436 BT" panose="03060802040302020203" pitchFamily="66" charset="0"/>
              </a:rPr>
              <a:t>Lexis</a:t>
            </a:r>
          </a:p>
        </p:txBody>
      </p:sp>
      <p:sp>
        <p:nvSpPr>
          <p:cNvPr id="23" name="Rectangle: Rounded Corners 22">
            <a:extLst>
              <a:ext uri="{FF2B5EF4-FFF2-40B4-BE49-F238E27FC236}">
                <a16:creationId xmlns:a16="http://schemas.microsoft.com/office/drawing/2014/main" id="{D3675346-E162-47E2-8400-E7EA0E302498}"/>
              </a:ext>
            </a:extLst>
          </p:cNvPr>
          <p:cNvSpPr/>
          <p:nvPr/>
        </p:nvSpPr>
        <p:spPr>
          <a:xfrm>
            <a:off x="5349280" y="2171942"/>
            <a:ext cx="2592288"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latin typeface="Formal436 BT" panose="03060802040302020203" pitchFamily="66" charset="0"/>
              </a:rPr>
              <a:t>Grammar</a:t>
            </a:r>
          </a:p>
        </p:txBody>
      </p:sp>
      <p:sp>
        <p:nvSpPr>
          <p:cNvPr id="25" name="Rectangle: Rounded Corners 24">
            <a:extLst>
              <a:ext uri="{FF2B5EF4-FFF2-40B4-BE49-F238E27FC236}">
                <a16:creationId xmlns:a16="http://schemas.microsoft.com/office/drawing/2014/main" id="{E1B69D93-1F52-4D32-8F52-ABF2D752E4E8}"/>
              </a:ext>
            </a:extLst>
          </p:cNvPr>
          <p:cNvSpPr/>
          <p:nvPr/>
        </p:nvSpPr>
        <p:spPr>
          <a:xfrm>
            <a:off x="5349280" y="3293260"/>
            <a:ext cx="2592288"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latin typeface="Formal436 BT" panose="03060802040302020203" pitchFamily="66" charset="0"/>
              </a:rPr>
              <a:t>Culture</a:t>
            </a:r>
          </a:p>
        </p:txBody>
      </p:sp>
      <p:sp>
        <p:nvSpPr>
          <p:cNvPr id="26" name="Callout: Right Arrow 25">
            <a:extLst>
              <a:ext uri="{FF2B5EF4-FFF2-40B4-BE49-F238E27FC236}">
                <a16:creationId xmlns:a16="http://schemas.microsoft.com/office/drawing/2014/main" id="{7AF92E72-DBAC-4614-8CF3-46B090ECF342}"/>
              </a:ext>
            </a:extLst>
          </p:cNvPr>
          <p:cNvSpPr/>
          <p:nvPr/>
        </p:nvSpPr>
        <p:spPr>
          <a:xfrm>
            <a:off x="1730624" y="5446031"/>
            <a:ext cx="3384376" cy="936104"/>
          </a:xfrm>
          <a:prstGeom prst="rightArrowCallout">
            <a:avLst>
              <a:gd name="adj1" fmla="val 51554"/>
              <a:gd name="adj2" fmla="val 50000"/>
              <a:gd name="adj3" fmla="val 50606"/>
              <a:gd name="adj4" fmla="val 74420"/>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lumMod val="85000"/>
                  </a:schemeClr>
                </a:solidFill>
                <a:latin typeface="Arial" panose="020B0604020202020204" pitchFamily="34" charset="0"/>
                <a:cs typeface="Arial" panose="020B0604020202020204" pitchFamily="34" charset="0"/>
              </a:rPr>
              <a:t>Create yet another essay</a:t>
            </a:r>
          </a:p>
        </p:txBody>
      </p:sp>
      <p:sp>
        <p:nvSpPr>
          <p:cNvPr id="29" name="Rectangle: Rounded Corners 28">
            <a:extLst>
              <a:ext uri="{FF2B5EF4-FFF2-40B4-BE49-F238E27FC236}">
                <a16:creationId xmlns:a16="http://schemas.microsoft.com/office/drawing/2014/main" id="{B1FCE347-D813-44CB-8F15-D47B89368F4A}"/>
              </a:ext>
            </a:extLst>
          </p:cNvPr>
          <p:cNvSpPr/>
          <p:nvPr/>
        </p:nvSpPr>
        <p:spPr>
          <a:xfrm>
            <a:off x="5331024" y="5446031"/>
            <a:ext cx="6480720" cy="93610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Arial" panose="020B0604020202020204" pitchFamily="34" charset="0"/>
                <a:cs typeface="Arial" panose="020B0604020202020204" pitchFamily="34" charset="0"/>
              </a:rPr>
              <a:t>Reading, Composition, Argumentation, Structure, Breadth, Completeness, Referencing …</a:t>
            </a:r>
          </a:p>
        </p:txBody>
      </p:sp>
      <p:sp>
        <p:nvSpPr>
          <p:cNvPr id="5" name="Double Wave 4">
            <a:extLst>
              <a:ext uri="{FF2B5EF4-FFF2-40B4-BE49-F238E27FC236}">
                <a16:creationId xmlns:a16="http://schemas.microsoft.com/office/drawing/2014/main" id="{E4F5B2BA-B6AB-4634-9EB6-3ABCD2D78D37}"/>
              </a:ext>
            </a:extLst>
          </p:cNvPr>
          <p:cNvSpPr/>
          <p:nvPr/>
        </p:nvSpPr>
        <p:spPr>
          <a:xfrm>
            <a:off x="5349280" y="4316496"/>
            <a:ext cx="2592288" cy="936104"/>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6000" b="1" dirty="0">
                <a:solidFill>
                  <a:srgbClr val="FF0000"/>
                </a:solidFill>
                <a:effectLst>
                  <a:outerShdw blurRad="38100" dist="38100" dir="2700000" algn="tl">
                    <a:srgbClr val="000000">
                      <a:alpha val="43137"/>
                    </a:srgbClr>
                  </a:outerShdw>
                </a:effectLst>
              </a:rPr>
              <a:t>OR</a:t>
            </a:r>
          </a:p>
        </p:txBody>
      </p:sp>
      <p:sp>
        <p:nvSpPr>
          <p:cNvPr id="30" name="Callout: Left Arrow 29">
            <a:extLst>
              <a:ext uri="{FF2B5EF4-FFF2-40B4-BE49-F238E27FC236}">
                <a16:creationId xmlns:a16="http://schemas.microsoft.com/office/drawing/2014/main" id="{D8E90F08-8852-49EF-9CEE-96B1CB053B5C}"/>
              </a:ext>
            </a:extLst>
          </p:cNvPr>
          <p:cNvSpPr/>
          <p:nvPr/>
        </p:nvSpPr>
        <p:spPr>
          <a:xfrm>
            <a:off x="8157592" y="1611283"/>
            <a:ext cx="3384376" cy="2186033"/>
          </a:xfrm>
          <a:prstGeom prst="leftArrowCallout">
            <a:avLst>
              <a:gd name="adj1" fmla="val 25000"/>
              <a:gd name="adj2" fmla="val 25000"/>
              <a:gd name="adj3" fmla="val 25000"/>
              <a:gd name="adj4" fmla="val 75042"/>
            </a:avLst>
          </a:prstGeom>
          <a:gradFill>
            <a:gsLst>
              <a:gs pos="0">
                <a:schemeClr val="accent1">
                  <a:lumMod val="20000"/>
                  <a:lumOff val="80000"/>
                </a:schemeClr>
              </a:gs>
              <a:gs pos="36000">
                <a:srgbClr val="00B0F0"/>
              </a:gs>
              <a:gs pos="100000">
                <a:srgbClr val="0070C0"/>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300" b="1" dirty="0">
                <a:solidFill>
                  <a:srgbClr val="FF0000"/>
                </a:solidFill>
                <a:effectLst>
                  <a:outerShdw blurRad="38100" dist="38100" dir="2700000" algn="tl">
                    <a:srgbClr val="000000">
                      <a:alpha val="43137"/>
                    </a:srgbClr>
                  </a:outerShdw>
                </a:effectLst>
                <a:latin typeface="Formal436 BT" panose="03060802040302020203" pitchFamily="66" charset="0"/>
              </a:rPr>
              <a:t>Imagination,</a:t>
            </a:r>
          </a:p>
          <a:p>
            <a:pPr algn="ctr"/>
            <a:r>
              <a:rPr lang="en-GB" sz="2300" b="1" dirty="0">
                <a:solidFill>
                  <a:srgbClr val="FFC000"/>
                </a:solidFill>
                <a:effectLst>
                  <a:outerShdw blurRad="38100" dist="38100" dir="2700000" algn="tl">
                    <a:srgbClr val="000000">
                      <a:alpha val="43137"/>
                    </a:srgbClr>
                  </a:outerShdw>
                </a:effectLst>
                <a:latin typeface="Formal436 BT" panose="03060802040302020203" pitchFamily="66" charset="0"/>
              </a:rPr>
              <a:t>Ideas,</a:t>
            </a:r>
          </a:p>
          <a:p>
            <a:pPr algn="ctr"/>
            <a:r>
              <a:rPr lang="en-GB" sz="2300" b="1" dirty="0">
                <a:solidFill>
                  <a:srgbClr val="FFFF00"/>
                </a:solidFill>
                <a:effectLst>
                  <a:outerShdw blurRad="38100" dist="38100" dir="2700000" algn="tl">
                    <a:srgbClr val="000000">
                      <a:alpha val="43137"/>
                    </a:srgbClr>
                  </a:outerShdw>
                </a:effectLst>
                <a:latin typeface="Formal436 BT" panose="03060802040302020203" pitchFamily="66" charset="0"/>
              </a:rPr>
              <a:t>Experiments,</a:t>
            </a:r>
          </a:p>
          <a:p>
            <a:pPr algn="ctr"/>
            <a:r>
              <a:rPr lang="en-GB" sz="2300" b="1" dirty="0">
                <a:solidFill>
                  <a:srgbClr val="008000"/>
                </a:solidFill>
                <a:effectLst>
                  <a:outerShdw blurRad="38100" dist="38100" dir="2700000" algn="tl">
                    <a:srgbClr val="000000">
                      <a:alpha val="43137"/>
                    </a:srgbClr>
                  </a:outerShdw>
                </a:effectLst>
                <a:latin typeface="Formal436 BT" panose="03060802040302020203" pitchFamily="66" charset="0"/>
              </a:rPr>
              <a:t>Construction,</a:t>
            </a:r>
          </a:p>
          <a:p>
            <a:pPr algn="ctr"/>
            <a:r>
              <a:rPr lang="en-GB" sz="2300" b="1" dirty="0">
                <a:solidFill>
                  <a:srgbClr val="0070C0"/>
                </a:solidFill>
                <a:effectLst>
                  <a:outerShdw blurRad="38100" dist="38100" dir="2700000" algn="tl">
                    <a:srgbClr val="000000">
                      <a:alpha val="43137"/>
                    </a:srgbClr>
                  </a:outerShdw>
                </a:effectLst>
                <a:latin typeface="Formal436 BT" panose="03060802040302020203" pitchFamily="66" charset="0"/>
              </a:rPr>
              <a:t>Engagement,</a:t>
            </a:r>
          </a:p>
          <a:p>
            <a:pPr algn="ctr"/>
            <a:r>
              <a:rPr lang="en-GB" sz="2300" b="1" dirty="0">
                <a:solidFill>
                  <a:srgbClr val="7030A0"/>
                </a:solidFill>
                <a:effectLst>
                  <a:outerShdw blurRad="38100" dist="38100" dir="2700000" algn="tl">
                    <a:srgbClr val="000000">
                      <a:alpha val="43137"/>
                    </a:srgbClr>
                  </a:outerShdw>
                </a:effectLst>
                <a:latin typeface="Formal436 BT" panose="03060802040302020203" pitchFamily="66" charset="0"/>
              </a:rPr>
              <a:t>Discovery</a:t>
            </a:r>
          </a:p>
        </p:txBody>
      </p:sp>
      <p:sp>
        <p:nvSpPr>
          <p:cNvPr id="31" name="Double Wave 30">
            <a:extLst>
              <a:ext uri="{FF2B5EF4-FFF2-40B4-BE49-F238E27FC236}">
                <a16:creationId xmlns:a16="http://schemas.microsoft.com/office/drawing/2014/main" id="{B14B92D5-983C-4B13-94F0-E6B46148ACA3}"/>
              </a:ext>
            </a:extLst>
          </p:cNvPr>
          <p:cNvSpPr/>
          <p:nvPr/>
        </p:nvSpPr>
        <p:spPr>
          <a:xfrm>
            <a:off x="5349280" y="475865"/>
            <a:ext cx="2592288" cy="936104"/>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6000" b="1" dirty="0">
                <a:solidFill>
                  <a:srgbClr val="FF0000"/>
                </a:solidFill>
                <a:effectLst>
                  <a:outerShdw blurRad="38100" dist="38100" dir="2700000" algn="tl">
                    <a:srgbClr val="000000">
                      <a:alpha val="43137"/>
                    </a:srgbClr>
                  </a:outerShdw>
                </a:effectLst>
              </a:rPr>
              <a:t>EITHER</a:t>
            </a:r>
          </a:p>
        </p:txBody>
      </p:sp>
      <p:sp>
        <p:nvSpPr>
          <p:cNvPr id="12" name="Rectangle: Rounded Corners 11">
            <a:extLst>
              <a:ext uri="{FF2B5EF4-FFF2-40B4-BE49-F238E27FC236}">
                <a16:creationId xmlns:a16="http://schemas.microsoft.com/office/drawing/2014/main" id="{1B5CC7ED-2BFD-42DE-BD59-BB2D5F21B756}"/>
              </a:ext>
            </a:extLst>
          </p:cNvPr>
          <p:cNvSpPr/>
          <p:nvPr/>
        </p:nvSpPr>
        <p:spPr>
          <a:xfrm>
            <a:off x="5349280" y="2736055"/>
            <a:ext cx="2592288" cy="504056"/>
          </a:xfrm>
          <a:prstGeom prst="roundRect">
            <a:avLst/>
          </a:prstGeom>
          <a:gradFill>
            <a:gsLst>
              <a:gs pos="0">
                <a:srgbClr val="008000"/>
              </a:gs>
              <a:gs pos="80000">
                <a:srgbClr val="00B050"/>
              </a:gs>
              <a:gs pos="100000">
                <a:srgbClr val="92D050"/>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latin typeface="Formal436 BT" panose="03060802040302020203" pitchFamily="66" charset="0"/>
              </a:rPr>
              <a:t>Phonology</a:t>
            </a:r>
          </a:p>
        </p:txBody>
      </p:sp>
    </p:spTree>
    <p:extLst>
      <p:ext uri="{BB962C8B-B14F-4D97-AF65-F5344CB8AC3E}">
        <p14:creationId xmlns:p14="http://schemas.microsoft.com/office/powerpoint/2010/main" val="38628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5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250"/>
                                        <p:tgtEl>
                                          <p:spTgt spid="26"/>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250"/>
                                        <p:tgtEl>
                                          <p:spTgt spid="29"/>
                                        </p:tgtEl>
                                      </p:cBhvr>
                                    </p:animEffect>
                                  </p:childTnLst>
                                </p:cTn>
                              </p:par>
                            </p:childTnLst>
                          </p:cTn>
                        </p:par>
                        <p:par>
                          <p:cTn id="41" fill="hold">
                            <p:stCondLst>
                              <p:cond delay="4750"/>
                            </p:stCondLst>
                            <p:childTnLst>
                              <p:par>
                                <p:cTn id="42" presetID="14" presetClass="entr" presetSubtype="10" fill="hold" grpId="0" nodeType="afterEffect">
                                  <p:stCondLst>
                                    <p:cond delay="500"/>
                                  </p:stCondLst>
                                  <p:childTnLst>
                                    <p:set>
                                      <p:cBhvr>
                                        <p:cTn id="43" dur="1" fill="hold">
                                          <p:stCondLst>
                                            <p:cond delay="0"/>
                                          </p:stCondLst>
                                        </p:cTn>
                                        <p:tgtEl>
                                          <p:spTgt spid="31"/>
                                        </p:tgtEl>
                                        <p:attrNameLst>
                                          <p:attrName>style.visibility</p:attrName>
                                        </p:attrNameLst>
                                      </p:cBhvr>
                                      <p:to>
                                        <p:strVal val="visible"/>
                                      </p:to>
                                    </p:set>
                                    <p:animEffect transition="in" filter="randombar(horizontal)">
                                      <p:cBhvr>
                                        <p:cTn id="44" dur="500"/>
                                        <p:tgtEl>
                                          <p:spTgt spid="31"/>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3" grpId="0" animBg="1"/>
      <p:bldP spid="25" grpId="0" animBg="1"/>
      <p:bldP spid="26" grpId="0" animBg="1"/>
      <p:bldP spid="29" grpId="0" animBg="1"/>
      <p:bldP spid="5" grpId="0" animBg="1"/>
      <p:bldP spid="30" grpId="0" animBg="1"/>
      <p:bldP spid="3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440000" cy="6858000"/>
          </a:xfrm>
          <a:ln w="38100">
            <a:solidFill>
              <a:srgbClr val="C00000"/>
            </a:solidFill>
            <a:prstDash val="dash"/>
          </a:ln>
        </p:spPr>
        <p:txBody>
          <a:bodyPr vert="vert270">
            <a:normAutofit fontScale="90000"/>
          </a:bodyPr>
          <a:lstStyle/>
          <a:p>
            <a:r>
              <a:rPr lang="en-GB" sz="4000" b="1" dirty="0">
                <a:solidFill>
                  <a:srgbClr val="00B050"/>
                </a:solidFill>
                <a:effectLst>
                  <a:outerShdw blurRad="38100" dist="38100" dir="2700000" algn="tl">
                    <a:srgbClr val="000000">
                      <a:alpha val="43137"/>
                    </a:srgbClr>
                  </a:outerShdw>
                </a:effectLst>
                <a:latin typeface="+mn-lt"/>
              </a:rPr>
              <a:t>Sample Slide 4:</a:t>
            </a:r>
            <a:br>
              <a:rPr lang="en-GB" sz="4000" b="1" dirty="0">
                <a:solidFill>
                  <a:srgbClr val="00B050"/>
                </a:solidFill>
                <a:effectLst>
                  <a:outerShdw blurRad="38100" dist="38100" dir="2700000" algn="tl">
                    <a:srgbClr val="000000">
                      <a:alpha val="43137"/>
                    </a:srgbClr>
                  </a:outerShdw>
                </a:effectLst>
                <a:latin typeface="+mn-lt"/>
              </a:rPr>
            </a:br>
            <a:r>
              <a:rPr lang="en-US" sz="2700" b="1" dirty="0">
                <a:solidFill>
                  <a:srgbClr val="C00000"/>
                </a:solidFill>
                <a:effectLst>
                  <a:outerShdw blurRad="38100" dist="38100" dir="2700000" algn="tl">
                    <a:srgbClr val="000000">
                      <a:alpha val="43137"/>
                    </a:srgbClr>
                  </a:outerShdw>
                </a:effectLst>
                <a:latin typeface="Humanst521 BT" panose="020B0602020204020204" pitchFamily="34" charset="0"/>
              </a:rPr>
              <a:t>Social Calculus, Agentive Grammar</a:t>
            </a:r>
            <a:br>
              <a:rPr lang="en-US" sz="2700" b="1" dirty="0">
                <a:solidFill>
                  <a:srgbClr val="C00000"/>
                </a:solidFill>
                <a:effectLst>
                  <a:outerShdw blurRad="38100" dist="38100" dir="2700000" algn="tl">
                    <a:srgbClr val="000000">
                      <a:alpha val="43137"/>
                    </a:srgbClr>
                  </a:outerShdw>
                </a:effectLst>
                <a:latin typeface="Humanst521 BT" panose="020B0602020204020204" pitchFamily="34" charset="0"/>
              </a:rPr>
            </a:br>
            <a:r>
              <a:rPr lang="en-US" sz="2700" b="1" dirty="0">
                <a:solidFill>
                  <a:srgbClr val="C00000"/>
                </a:solidFill>
                <a:effectLst>
                  <a:outerShdw blurRad="38100" dist="38100" dir="2700000" algn="tl">
                    <a:srgbClr val="000000">
                      <a:alpha val="43137"/>
                    </a:srgbClr>
                  </a:outerShdw>
                </a:effectLst>
                <a:latin typeface="Humanst521 BT" panose="020B0602020204020204" pitchFamily="34" charset="0"/>
              </a:rPr>
              <a:t>and the Beginnings of Language</a:t>
            </a:r>
            <a:endParaRPr lang="en-GB" sz="4000" b="1" dirty="0">
              <a:solidFill>
                <a:srgbClr val="C00000"/>
              </a:solidFill>
              <a:effectLst>
                <a:outerShdw blurRad="38100" dist="38100" dir="2700000" algn="tl">
                  <a:srgbClr val="000000">
                    <a:alpha val="43137"/>
                  </a:srgbClr>
                </a:outerShdw>
              </a:effectLst>
              <a:latin typeface="+mn-lt"/>
            </a:endParaRPr>
          </a:p>
        </p:txBody>
      </p:sp>
      <p:sp>
        <p:nvSpPr>
          <p:cNvPr id="13" name="Rectangle 12">
            <a:extLst>
              <a:ext uri="{FF2B5EF4-FFF2-40B4-BE49-F238E27FC236}">
                <a16:creationId xmlns:a16="http://schemas.microsoft.com/office/drawing/2014/main" id="{85A9B5AE-0E57-4CEC-8ED8-A80B4935A201}"/>
              </a:ext>
            </a:extLst>
          </p:cNvPr>
          <p:cNvSpPr/>
          <p:nvPr/>
        </p:nvSpPr>
        <p:spPr>
          <a:xfrm>
            <a:off x="1440000" y="0"/>
            <a:ext cx="10752000" cy="972000"/>
          </a:xfrm>
          <a:prstGeom prst="rect">
            <a:avLst/>
          </a:prstGeom>
          <a:no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dirty="0">
                <a:solidFill>
                  <a:schemeClr val="accent5">
                    <a:lumMod val="75000"/>
                  </a:schemeClr>
                </a:solidFill>
                <a:effectLst>
                  <a:outerShdw blurRad="38100" dist="38100" dir="2700000" algn="tl">
                    <a:srgbClr val="000000">
                      <a:alpha val="43137"/>
                    </a:srgbClr>
                  </a:outerShdw>
                </a:effectLst>
              </a:rPr>
              <a:t>Social Calculus: A-RELATIONSHIP-B Shared</a:t>
            </a:r>
          </a:p>
        </p:txBody>
      </p:sp>
      <p:sp>
        <p:nvSpPr>
          <p:cNvPr id="15" name="Oval 14">
            <a:extLst>
              <a:ext uri="{FF2B5EF4-FFF2-40B4-BE49-F238E27FC236}">
                <a16:creationId xmlns:a16="http://schemas.microsoft.com/office/drawing/2014/main" id="{BA26FB46-84C8-4B6C-9FA3-26E2B588FA73}"/>
              </a:ext>
            </a:extLst>
          </p:cNvPr>
          <p:cNvSpPr/>
          <p:nvPr/>
        </p:nvSpPr>
        <p:spPr>
          <a:xfrm>
            <a:off x="5422114" y="1988840"/>
            <a:ext cx="2016000" cy="2016000"/>
          </a:xfrm>
          <a:prstGeom prst="ellipse">
            <a:avLst/>
          </a:prstGeom>
          <a:solidFill>
            <a:srgbClr val="008000">
              <a:alpha val="20000"/>
            </a:srgbClr>
          </a:solidFill>
          <a:ln w="571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lumMod val="75000"/>
                  </a:schemeClr>
                </a:solidFill>
                <a:effectLst>
                  <a:outerShdw blurRad="38100" dist="38100" dir="2700000" algn="tl">
                    <a:srgbClr val="000000">
                      <a:alpha val="43137"/>
                    </a:srgbClr>
                  </a:outerShdw>
                </a:effectLst>
              </a:rPr>
              <a:t>[SELF]</a:t>
            </a:r>
          </a:p>
          <a:p>
            <a:pPr algn="ctr"/>
            <a:endParaRPr lang="en-GB" sz="3600" b="1" dirty="0">
              <a:solidFill>
                <a:schemeClr val="bg1">
                  <a:lumMod val="75000"/>
                </a:schemeClr>
              </a:solidFill>
              <a:effectLst>
                <a:outerShdw blurRad="38100" dist="38100" dir="2700000" algn="tl">
                  <a:srgbClr val="000000">
                    <a:alpha val="43137"/>
                  </a:srgbClr>
                </a:outerShdw>
              </a:effectLst>
            </a:endParaRPr>
          </a:p>
          <a:p>
            <a:pPr algn="ctr"/>
            <a:endParaRPr lang="en-GB" sz="3600" b="1" dirty="0">
              <a:solidFill>
                <a:schemeClr val="bg1">
                  <a:lumMod val="75000"/>
                </a:schemeClr>
              </a:solidFill>
              <a:effectLst>
                <a:outerShdw blurRad="38100" dist="38100" dir="2700000" algn="tl">
                  <a:srgbClr val="000000">
                    <a:alpha val="43137"/>
                  </a:srgbClr>
                </a:outerShdw>
              </a:effectLst>
            </a:endParaRPr>
          </a:p>
        </p:txBody>
      </p:sp>
      <p:sp>
        <p:nvSpPr>
          <p:cNvPr id="16" name="Oval 15">
            <a:extLst>
              <a:ext uri="{FF2B5EF4-FFF2-40B4-BE49-F238E27FC236}">
                <a16:creationId xmlns:a16="http://schemas.microsoft.com/office/drawing/2014/main" id="{C55B8550-0C0A-4F6A-85BB-01A3E92D5B84}"/>
              </a:ext>
            </a:extLst>
          </p:cNvPr>
          <p:cNvSpPr/>
          <p:nvPr/>
        </p:nvSpPr>
        <p:spPr>
          <a:xfrm>
            <a:off x="2138275" y="3018603"/>
            <a:ext cx="1152000" cy="720080"/>
          </a:xfrm>
          <a:prstGeom prst="ellipse">
            <a:avLst/>
          </a:prstGeom>
          <a:solidFill>
            <a:srgbClr val="C00000">
              <a:alpha val="20000"/>
            </a:srgbClr>
          </a:solidFill>
          <a:ln>
            <a:solidFill>
              <a:srgbClr val="99003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990033"/>
                </a:solidFill>
                <a:effectLst>
                  <a:outerShdw blurRad="38100" dist="38100" dir="2700000" algn="tl">
                    <a:srgbClr val="000000">
                      <a:alpha val="43137"/>
                    </a:srgbClr>
                  </a:outerShdw>
                </a:effectLst>
              </a:rPr>
              <a:t>Beth</a:t>
            </a:r>
          </a:p>
        </p:txBody>
      </p:sp>
      <p:sp>
        <p:nvSpPr>
          <p:cNvPr id="17" name="Oval 16">
            <a:extLst>
              <a:ext uri="{FF2B5EF4-FFF2-40B4-BE49-F238E27FC236}">
                <a16:creationId xmlns:a16="http://schemas.microsoft.com/office/drawing/2014/main" id="{C60DE9D4-C421-48B4-87CC-80B0233B1ED9}"/>
              </a:ext>
            </a:extLst>
          </p:cNvPr>
          <p:cNvSpPr/>
          <p:nvPr/>
        </p:nvSpPr>
        <p:spPr>
          <a:xfrm>
            <a:off x="10138713" y="1159617"/>
            <a:ext cx="1152000" cy="720080"/>
          </a:xfrm>
          <a:prstGeom prst="ellipse">
            <a:avLst/>
          </a:prstGeom>
          <a:solidFill>
            <a:srgbClr val="C00000">
              <a:alpha val="20000"/>
            </a:srgbClr>
          </a:solidFill>
          <a:ln>
            <a:solidFill>
              <a:srgbClr val="99003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990033"/>
                </a:solidFill>
                <a:effectLst>
                  <a:outerShdw blurRad="38100" dist="38100" dir="2700000" algn="tl">
                    <a:srgbClr val="000000">
                      <a:alpha val="43137"/>
                    </a:srgbClr>
                  </a:outerShdw>
                </a:effectLst>
              </a:rPr>
              <a:t>Gemma</a:t>
            </a:r>
          </a:p>
        </p:txBody>
      </p:sp>
      <p:sp>
        <p:nvSpPr>
          <p:cNvPr id="18" name="Arrow: Left 17">
            <a:extLst>
              <a:ext uri="{FF2B5EF4-FFF2-40B4-BE49-F238E27FC236}">
                <a16:creationId xmlns:a16="http://schemas.microsoft.com/office/drawing/2014/main" id="{7E6891A4-44E7-491A-ACDE-19197B81592F}"/>
              </a:ext>
            </a:extLst>
          </p:cNvPr>
          <p:cNvSpPr/>
          <p:nvPr/>
        </p:nvSpPr>
        <p:spPr>
          <a:xfrm>
            <a:off x="3376172" y="3065437"/>
            <a:ext cx="2016000" cy="648072"/>
          </a:xfrm>
          <a:prstGeom prst="leftArrow">
            <a:avLst/>
          </a:prstGeom>
          <a:solidFill>
            <a:schemeClr val="accent1">
              <a:alpha val="2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50000"/>
                  </a:schemeClr>
                </a:solidFill>
              </a:rPr>
              <a:t>Relationship +</a:t>
            </a:r>
          </a:p>
        </p:txBody>
      </p:sp>
      <p:grpSp>
        <p:nvGrpSpPr>
          <p:cNvPr id="19" name="Group 18">
            <a:extLst>
              <a:ext uri="{FF2B5EF4-FFF2-40B4-BE49-F238E27FC236}">
                <a16:creationId xmlns:a16="http://schemas.microsoft.com/office/drawing/2014/main" id="{D93EE5AA-89C2-4302-8B78-8A91B1FE29A8}"/>
              </a:ext>
            </a:extLst>
          </p:cNvPr>
          <p:cNvGrpSpPr/>
          <p:nvPr/>
        </p:nvGrpSpPr>
        <p:grpSpPr>
          <a:xfrm>
            <a:off x="7514951" y="2845137"/>
            <a:ext cx="4197655" cy="1095517"/>
            <a:chOff x="8008740" y="3241281"/>
            <a:chExt cx="4197655" cy="1095517"/>
          </a:xfrm>
        </p:grpSpPr>
        <p:sp>
          <p:nvSpPr>
            <p:cNvPr id="20" name="Oval 19">
              <a:extLst>
                <a:ext uri="{FF2B5EF4-FFF2-40B4-BE49-F238E27FC236}">
                  <a16:creationId xmlns:a16="http://schemas.microsoft.com/office/drawing/2014/main" id="{35CFCDD4-9229-42E2-845D-E3B27E49E06E}"/>
                </a:ext>
              </a:extLst>
            </p:cNvPr>
            <p:cNvSpPr/>
            <p:nvPr/>
          </p:nvSpPr>
          <p:spPr>
            <a:xfrm>
              <a:off x="10968509" y="3415713"/>
              <a:ext cx="1152000" cy="720080"/>
            </a:xfrm>
            <a:prstGeom prst="ellipse">
              <a:avLst/>
            </a:prstGeom>
            <a:solidFill>
              <a:srgbClr val="C000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effectLst>
                    <a:outerShdw blurRad="38100" dist="38100" dir="2700000" algn="tl">
                      <a:srgbClr val="000000">
                        <a:alpha val="43137"/>
                      </a:srgbClr>
                    </a:outerShdw>
                  </a:effectLst>
                </a:rPr>
                <a:t>Beth</a:t>
              </a:r>
            </a:p>
          </p:txBody>
        </p:sp>
        <p:sp>
          <p:nvSpPr>
            <p:cNvPr id="21" name="Oval 20">
              <a:extLst>
                <a:ext uri="{FF2B5EF4-FFF2-40B4-BE49-F238E27FC236}">
                  <a16:creationId xmlns:a16="http://schemas.microsoft.com/office/drawing/2014/main" id="{B0F1FD7D-20C4-4B22-8DEA-72A3F6A29ACE}"/>
                </a:ext>
              </a:extLst>
            </p:cNvPr>
            <p:cNvSpPr/>
            <p:nvPr/>
          </p:nvSpPr>
          <p:spPr>
            <a:xfrm>
              <a:off x="8098525" y="3429000"/>
              <a:ext cx="1152000" cy="720080"/>
            </a:xfrm>
            <a:prstGeom prst="ellipse">
              <a:avLst/>
            </a:prstGeom>
            <a:solidFill>
              <a:srgbClr val="C000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effectLst>
                    <a:outerShdw blurRad="38100" dist="38100" dir="2700000" algn="tl">
                      <a:srgbClr val="000000">
                        <a:alpha val="43137"/>
                      </a:srgbClr>
                    </a:outerShdw>
                  </a:effectLst>
                </a:rPr>
                <a:t>Alf</a:t>
              </a:r>
            </a:p>
          </p:txBody>
        </p:sp>
        <p:sp>
          <p:nvSpPr>
            <p:cNvPr id="22" name="Arrow: Left-Right 21">
              <a:extLst>
                <a:ext uri="{FF2B5EF4-FFF2-40B4-BE49-F238E27FC236}">
                  <a16:creationId xmlns:a16="http://schemas.microsoft.com/office/drawing/2014/main" id="{12168C34-1DB6-4A51-9E70-97232B9D7443}"/>
                </a:ext>
              </a:extLst>
            </p:cNvPr>
            <p:cNvSpPr/>
            <p:nvPr/>
          </p:nvSpPr>
          <p:spPr>
            <a:xfrm>
              <a:off x="9087409" y="3469770"/>
              <a:ext cx="2016000" cy="648072"/>
            </a:xfrm>
            <a:prstGeom prst="lef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Relationship ++</a:t>
              </a:r>
            </a:p>
          </p:txBody>
        </p:sp>
        <p:sp>
          <p:nvSpPr>
            <p:cNvPr id="24" name="Rectangle: Rounded Corners 23">
              <a:extLst>
                <a:ext uri="{FF2B5EF4-FFF2-40B4-BE49-F238E27FC236}">
                  <a16:creationId xmlns:a16="http://schemas.microsoft.com/office/drawing/2014/main" id="{8F188522-064F-430E-952E-72C36DC5D36D}"/>
                </a:ext>
              </a:extLst>
            </p:cNvPr>
            <p:cNvSpPr/>
            <p:nvPr/>
          </p:nvSpPr>
          <p:spPr>
            <a:xfrm>
              <a:off x="8008740" y="3241281"/>
              <a:ext cx="4197655" cy="1095517"/>
            </a:xfrm>
            <a:prstGeom prst="roundRect">
              <a:avLst/>
            </a:prstGeom>
            <a:noFill/>
            <a:ln w="571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
        <p:nvSpPr>
          <p:cNvPr id="27" name="Arrow: Pentagon 26">
            <a:extLst>
              <a:ext uri="{FF2B5EF4-FFF2-40B4-BE49-F238E27FC236}">
                <a16:creationId xmlns:a16="http://schemas.microsoft.com/office/drawing/2014/main" id="{EF6F9829-6DEF-4388-9E57-3A640B63FC96}"/>
              </a:ext>
            </a:extLst>
          </p:cNvPr>
          <p:cNvSpPr/>
          <p:nvPr/>
        </p:nvSpPr>
        <p:spPr>
          <a:xfrm rot="18954310" flipH="1">
            <a:off x="8994757" y="2121659"/>
            <a:ext cx="1364563" cy="345199"/>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t>Shares …</a:t>
            </a:r>
          </a:p>
        </p:txBody>
      </p:sp>
      <p:sp>
        <p:nvSpPr>
          <p:cNvPr id="28" name="Arrow: Left-Right 27">
            <a:extLst>
              <a:ext uri="{FF2B5EF4-FFF2-40B4-BE49-F238E27FC236}">
                <a16:creationId xmlns:a16="http://schemas.microsoft.com/office/drawing/2014/main" id="{EA396C51-DEB6-4EED-8891-0AC80141CE5D}"/>
              </a:ext>
            </a:extLst>
          </p:cNvPr>
          <p:cNvSpPr/>
          <p:nvPr/>
        </p:nvSpPr>
        <p:spPr>
          <a:xfrm>
            <a:off x="6978836" y="3054607"/>
            <a:ext cx="2016000" cy="648072"/>
          </a:xfrm>
          <a:prstGeom prst="leftRightArrow">
            <a:avLst/>
          </a:prstGeom>
          <a:ln>
            <a:prstDash val="lg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Relationship ++</a:t>
            </a:r>
          </a:p>
        </p:txBody>
      </p:sp>
      <p:sp>
        <p:nvSpPr>
          <p:cNvPr id="32" name="TextBox 31">
            <a:extLst>
              <a:ext uri="{FF2B5EF4-FFF2-40B4-BE49-F238E27FC236}">
                <a16:creationId xmlns:a16="http://schemas.microsoft.com/office/drawing/2014/main" id="{C8F5FEEF-C022-42FD-AD71-E082A7701188}"/>
              </a:ext>
            </a:extLst>
          </p:cNvPr>
          <p:cNvSpPr txBox="1"/>
          <p:nvPr/>
        </p:nvSpPr>
        <p:spPr>
          <a:xfrm>
            <a:off x="2080612" y="4437112"/>
            <a:ext cx="9796447" cy="1908215"/>
          </a:xfrm>
          <a:prstGeom prst="rect">
            <a:avLst/>
          </a:prstGeom>
          <a:noFill/>
        </p:spPr>
        <p:txBody>
          <a:bodyPr wrap="square" rtlCol="0">
            <a:spAutoFit/>
          </a:bodyPr>
          <a:lstStyle/>
          <a:p>
            <a:pPr marL="285750" indent="-285750">
              <a:buFont typeface="Wingdings" panose="05000000000000000000" pitchFamily="2" charset="2"/>
              <a:buChar char="q"/>
            </a:pPr>
            <a:r>
              <a:rPr lang="en-GB" b="1" i="1" dirty="0">
                <a:solidFill>
                  <a:schemeClr val="bg1">
                    <a:lumMod val="50000"/>
                  </a:schemeClr>
                </a:solidFill>
              </a:rPr>
              <a:t>The self has a working RELATIONSHIP-A with Beth</a:t>
            </a:r>
          </a:p>
          <a:p>
            <a:pPr marL="285750" indent="-285750">
              <a:buFont typeface="Wingdings" panose="05000000000000000000" pitchFamily="2" charset="2"/>
              <a:buChar char="q"/>
            </a:pPr>
            <a:r>
              <a:rPr lang="en-GB" b="1" i="1" dirty="0">
                <a:solidFill>
                  <a:srgbClr val="00B050"/>
                </a:solidFill>
              </a:rPr>
              <a:t>Gemma shares an A-RELATIONSHIP-B model with me of the relationship between Alf and Beth</a:t>
            </a:r>
          </a:p>
          <a:p>
            <a:pPr marL="285750" indent="-285750">
              <a:buFont typeface="Wingdings" panose="05000000000000000000" pitchFamily="2" charset="2"/>
              <a:buChar char="q"/>
            </a:pPr>
            <a:r>
              <a:rPr lang="en-GB" sz="2800" b="1" i="1" dirty="0">
                <a:solidFill>
                  <a:srgbClr val="0070C0"/>
                </a:solidFill>
              </a:rPr>
              <a:t>BUT … I am Alf</a:t>
            </a:r>
          </a:p>
          <a:p>
            <a:pPr marL="285750" indent="-285750">
              <a:buFont typeface="Wingdings" panose="05000000000000000000" pitchFamily="2" charset="2"/>
              <a:buChar char="q"/>
            </a:pPr>
            <a:r>
              <a:rPr lang="en-GB" b="1" i="1" dirty="0">
                <a:solidFill>
                  <a:srgbClr val="FF0000"/>
                </a:solidFill>
              </a:rPr>
              <a:t>SO… To incorporate Gemma’s model into my social calculus I need a third-person model of myself</a:t>
            </a:r>
          </a:p>
          <a:p>
            <a:pPr marL="285750" indent="-285750">
              <a:buFont typeface="Wingdings" panose="05000000000000000000" pitchFamily="2" charset="2"/>
              <a:buChar char="q"/>
            </a:pPr>
            <a:r>
              <a:rPr lang="en-GB" b="1" i="1" dirty="0">
                <a:solidFill>
                  <a:srgbClr val="FF0000"/>
                </a:solidFill>
              </a:rPr>
              <a:t>AND… I need to be aware of the intimate relationship between my model of me and my [SELF]</a:t>
            </a:r>
          </a:p>
          <a:p>
            <a:pPr marL="285750" indent="-285750">
              <a:buFont typeface="Wingdings" panose="05000000000000000000" pitchFamily="2" charset="2"/>
              <a:buChar char="q"/>
            </a:pPr>
            <a:r>
              <a:rPr lang="en-GB" b="1" i="1" dirty="0">
                <a:solidFill>
                  <a:srgbClr val="0070C0"/>
                </a:solidFill>
              </a:rPr>
              <a:t>AND… What does Gemma’s model tell me about my relationship with Beth?  </a:t>
            </a:r>
          </a:p>
        </p:txBody>
      </p:sp>
    </p:spTree>
    <p:extLst>
      <p:ext uri="{BB962C8B-B14F-4D97-AF65-F5344CB8AC3E}">
        <p14:creationId xmlns:p14="http://schemas.microsoft.com/office/powerpoint/2010/main" val="198390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750" fill="hold"/>
                                        <p:tgtEl>
                                          <p:spTgt spid="15"/>
                                        </p:tgtEl>
                                        <p:attrNameLst>
                                          <p:attrName>ppt_w</p:attrName>
                                        </p:attrNameLst>
                                      </p:cBhvr>
                                      <p:tavLst>
                                        <p:tav tm="0">
                                          <p:val>
                                            <p:fltVal val="0"/>
                                          </p:val>
                                        </p:tav>
                                        <p:tav tm="100000">
                                          <p:val>
                                            <p:strVal val="#ppt_w"/>
                                          </p:val>
                                        </p:tav>
                                      </p:tavLst>
                                    </p:anim>
                                    <p:anim calcmode="lin" valueType="num">
                                      <p:cBhvr>
                                        <p:cTn id="13" dur="750" fill="hold"/>
                                        <p:tgtEl>
                                          <p:spTgt spid="15"/>
                                        </p:tgtEl>
                                        <p:attrNameLst>
                                          <p:attrName>ppt_h</p:attrName>
                                        </p:attrNameLst>
                                      </p:cBhvr>
                                      <p:tavLst>
                                        <p:tav tm="0">
                                          <p:val>
                                            <p:fltVal val="0"/>
                                          </p:val>
                                        </p:tav>
                                        <p:tav tm="100000">
                                          <p:val>
                                            <p:strVal val="#ppt_h"/>
                                          </p:val>
                                        </p:tav>
                                      </p:tavLst>
                                    </p:anim>
                                    <p:animEffect transition="in" filter="fade">
                                      <p:cBhvr>
                                        <p:cTn id="14" dur="750"/>
                                        <p:tgtEl>
                                          <p:spTgt spid="15"/>
                                        </p:tgtEl>
                                      </p:cBhvr>
                                    </p:animEffect>
                                  </p:childTnLst>
                                </p:cTn>
                              </p:par>
                            </p:childTnLst>
                          </p:cTn>
                        </p:par>
                        <p:par>
                          <p:cTn id="15" fill="hold">
                            <p:stCondLst>
                              <p:cond delay="225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750" fill="hold"/>
                                        <p:tgtEl>
                                          <p:spTgt spid="17"/>
                                        </p:tgtEl>
                                        <p:attrNameLst>
                                          <p:attrName>ppt_w</p:attrName>
                                        </p:attrNameLst>
                                      </p:cBhvr>
                                      <p:tavLst>
                                        <p:tav tm="0">
                                          <p:val>
                                            <p:fltVal val="0"/>
                                          </p:val>
                                        </p:tav>
                                        <p:tav tm="100000">
                                          <p:val>
                                            <p:strVal val="#ppt_w"/>
                                          </p:val>
                                        </p:tav>
                                      </p:tavLst>
                                    </p:anim>
                                    <p:anim calcmode="lin" valueType="num">
                                      <p:cBhvr>
                                        <p:cTn id="19" dur="750" fill="hold"/>
                                        <p:tgtEl>
                                          <p:spTgt spid="17"/>
                                        </p:tgtEl>
                                        <p:attrNameLst>
                                          <p:attrName>ppt_h</p:attrName>
                                        </p:attrNameLst>
                                      </p:cBhvr>
                                      <p:tavLst>
                                        <p:tav tm="0">
                                          <p:val>
                                            <p:fltVal val="0"/>
                                          </p:val>
                                        </p:tav>
                                        <p:tav tm="100000">
                                          <p:val>
                                            <p:strVal val="#ppt_h"/>
                                          </p:val>
                                        </p:tav>
                                      </p:tavLst>
                                    </p:anim>
                                    <p:animEffect transition="in" filter="fade">
                                      <p:cBhvr>
                                        <p:cTn id="20" dur="75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750" fill="hold"/>
                                        <p:tgtEl>
                                          <p:spTgt spid="16"/>
                                        </p:tgtEl>
                                        <p:attrNameLst>
                                          <p:attrName>ppt_w</p:attrName>
                                        </p:attrNameLst>
                                      </p:cBhvr>
                                      <p:tavLst>
                                        <p:tav tm="0">
                                          <p:val>
                                            <p:fltVal val="0"/>
                                          </p:val>
                                        </p:tav>
                                        <p:tav tm="100000">
                                          <p:val>
                                            <p:strVal val="#ppt_w"/>
                                          </p:val>
                                        </p:tav>
                                      </p:tavLst>
                                    </p:anim>
                                    <p:anim calcmode="lin" valueType="num">
                                      <p:cBhvr>
                                        <p:cTn id="24" dur="750" fill="hold"/>
                                        <p:tgtEl>
                                          <p:spTgt spid="16"/>
                                        </p:tgtEl>
                                        <p:attrNameLst>
                                          <p:attrName>ppt_h</p:attrName>
                                        </p:attrNameLst>
                                      </p:cBhvr>
                                      <p:tavLst>
                                        <p:tav tm="0">
                                          <p:val>
                                            <p:fltVal val="0"/>
                                          </p:val>
                                        </p:tav>
                                        <p:tav tm="100000">
                                          <p:val>
                                            <p:strVal val="#ppt_h"/>
                                          </p:val>
                                        </p:tav>
                                      </p:tavLst>
                                    </p:anim>
                                    <p:animEffect transition="in" filter="fade">
                                      <p:cBhvr>
                                        <p:cTn id="25" dur="750"/>
                                        <p:tgtEl>
                                          <p:spTgt spid="16"/>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1000"/>
                                        <p:tgtEl>
                                          <p:spTgt spid="18"/>
                                        </p:tgtEl>
                                      </p:cBhvr>
                                    </p:animEffect>
                                  </p:childTnLst>
                                </p:cTn>
                              </p:par>
                            </p:childTnLst>
                          </p:cTn>
                        </p:par>
                        <p:par>
                          <p:cTn id="30" fill="hold">
                            <p:stCondLst>
                              <p:cond delay="4000"/>
                            </p:stCondLst>
                            <p:childTnLst>
                              <p:par>
                                <p:cTn id="31" presetID="2" presetClass="entr" presetSubtype="4" fill="hold" nodeType="afterEffect">
                                  <p:stCondLst>
                                    <p:cond delay="1000"/>
                                  </p:stCondLst>
                                  <p:childTnLst>
                                    <p:set>
                                      <p:cBhvr>
                                        <p:cTn id="32" dur="1" fill="hold">
                                          <p:stCondLst>
                                            <p:cond delay="0"/>
                                          </p:stCondLst>
                                        </p:cTn>
                                        <p:tgtEl>
                                          <p:spTgt spid="32">
                                            <p:txEl>
                                              <p:pRg st="1" end="1"/>
                                            </p:txEl>
                                          </p:spTgt>
                                        </p:tgtEl>
                                        <p:attrNameLst>
                                          <p:attrName>style.visibility</p:attrName>
                                        </p:attrNameLst>
                                      </p:cBhvr>
                                      <p:to>
                                        <p:strVal val="visible"/>
                                      </p:to>
                                    </p:set>
                                    <p:anim calcmode="lin" valueType="num">
                                      <p:cBhvr additive="base">
                                        <p:cTn id="33"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6000"/>
                            </p:stCondLst>
                            <p:childTnLst>
                              <p:par>
                                <p:cTn id="36" presetID="22" presetClass="entr" presetSubtype="1" fill="hold" grpId="0" nodeType="afterEffect">
                                  <p:stCondLst>
                                    <p:cond delay="50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750"/>
                                        <p:tgtEl>
                                          <p:spTgt spid="27"/>
                                        </p:tgtEl>
                                      </p:cBhvr>
                                    </p:animEffect>
                                  </p:childTnLst>
                                </p:cTn>
                              </p:par>
                            </p:childTnLst>
                          </p:cTn>
                        </p:par>
                        <p:par>
                          <p:cTn id="39" fill="hold">
                            <p:stCondLst>
                              <p:cond delay="7250"/>
                            </p:stCondLst>
                            <p:childTnLst>
                              <p:par>
                                <p:cTn id="40" presetID="5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Effect transition="in" filter="fade">
                                      <p:cBhvr>
                                        <p:cTn id="44" dur="1000"/>
                                        <p:tgtEl>
                                          <p:spTgt spid="19"/>
                                        </p:tgtEl>
                                      </p:cBhvr>
                                    </p:animEffect>
                                  </p:childTnLst>
                                </p:cTn>
                              </p:par>
                            </p:childTnLst>
                          </p:cTn>
                        </p:par>
                        <p:par>
                          <p:cTn id="45" fill="hold">
                            <p:stCondLst>
                              <p:cond delay="8250"/>
                            </p:stCondLst>
                            <p:childTnLst>
                              <p:par>
                                <p:cTn id="46" presetID="2" presetClass="entr" presetSubtype="4" fill="hold" nodeType="afterEffect">
                                  <p:stCondLst>
                                    <p:cond delay="1000"/>
                                  </p:stCondLst>
                                  <p:childTnLst>
                                    <p:set>
                                      <p:cBhvr>
                                        <p:cTn id="47" dur="1" fill="hold">
                                          <p:stCondLst>
                                            <p:cond delay="0"/>
                                          </p:stCondLst>
                                        </p:cTn>
                                        <p:tgtEl>
                                          <p:spTgt spid="32">
                                            <p:txEl>
                                              <p:pRg st="2" end="2"/>
                                            </p:txEl>
                                          </p:spTgt>
                                        </p:tgtEl>
                                        <p:attrNameLst>
                                          <p:attrName>style.visibility</p:attrName>
                                        </p:attrNameLst>
                                      </p:cBhvr>
                                      <p:to>
                                        <p:strVal val="visible"/>
                                      </p:to>
                                    </p:set>
                                    <p:anim calcmode="lin" valueType="num">
                                      <p:cBhvr additive="base">
                                        <p:cTn id="48" dur="75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0000"/>
                            </p:stCondLst>
                            <p:childTnLst>
                              <p:par>
                                <p:cTn id="51" presetID="42" presetClass="path" presetSubtype="0" accel="50000" decel="50000" fill="hold" nodeType="afterEffect">
                                  <p:stCondLst>
                                    <p:cond delay="500"/>
                                  </p:stCondLst>
                                  <p:childTnLst>
                                    <p:animMotion origin="layout" path="M -1.66667E-6 4.07407E-6 L -0.13541 -0.00024 " pathEditMode="relative" rAng="0" ptsTypes="AA">
                                      <p:cBhvr>
                                        <p:cTn id="52" dur="2000" fill="hold"/>
                                        <p:tgtEl>
                                          <p:spTgt spid="19"/>
                                        </p:tgtEl>
                                        <p:attrNameLst>
                                          <p:attrName>ppt_x</p:attrName>
                                          <p:attrName>ppt_y</p:attrName>
                                        </p:attrNameLst>
                                      </p:cBhvr>
                                      <p:rCtr x="-6771" y="-23"/>
                                    </p:animMotion>
                                  </p:childTnLst>
                                </p:cTn>
                              </p:par>
                            </p:childTnLst>
                          </p:cTn>
                        </p:par>
                        <p:par>
                          <p:cTn id="53" fill="hold">
                            <p:stCondLst>
                              <p:cond delay="12500"/>
                            </p:stCondLst>
                            <p:childTnLst>
                              <p:par>
                                <p:cTn id="54" presetID="2" presetClass="entr" presetSubtype="4" fill="hold" nodeType="afterEffect">
                                  <p:stCondLst>
                                    <p:cond delay="1000"/>
                                  </p:stCondLst>
                                  <p:childTnLst>
                                    <p:set>
                                      <p:cBhvr>
                                        <p:cTn id="55" dur="1" fill="hold">
                                          <p:stCondLst>
                                            <p:cond delay="0"/>
                                          </p:stCondLst>
                                        </p:cTn>
                                        <p:tgtEl>
                                          <p:spTgt spid="32">
                                            <p:txEl>
                                              <p:pRg st="3" end="3"/>
                                            </p:txEl>
                                          </p:spTgt>
                                        </p:tgtEl>
                                        <p:attrNameLst>
                                          <p:attrName>style.visibility</p:attrName>
                                        </p:attrNameLst>
                                      </p:cBhvr>
                                      <p:to>
                                        <p:strVal val="visible"/>
                                      </p:to>
                                    </p:set>
                                    <p:anim calcmode="lin" valueType="num">
                                      <p:cBhvr additive="base">
                                        <p:cTn id="56"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par>
                          <p:cTn id="58" fill="hold">
                            <p:stCondLst>
                              <p:cond delay="14500"/>
                            </p:stCondLst>
                            <p:childTnLst>
                              <p:par>
                                <p:cTn id="59" presetID="2" presetClass="entr" presetSubtype="4" fill="hold" nodeType="afterEffect">
                                  <p:stCondLst>
                                    <p:cond delay="500"/>
                                  </p:stCondLst>
                                  <p:childTnLst>
                                    <p:set>
                                      <p:cBhvr>
                                        <p:cTn id="60" dur="1" fill="hold">
                                          <p:stCondLst>
                                            <p:cond delay="0"/>
                                          </p:stCondLst>
                                        </p:cTn>
                                        <p:tgtEl>
                                          <p:spTgt spid="32">
                                            <p:txEl>
                                              <p:pRg st="4" end="4"/>
                                            </p:txEl>
                                          </p:spTgt>
                                        </p:tgtEl>
                                        <p:attrNameLst>
                                          <p:attrName>style.visibility</p:attrName>
                                        </p:attrNameLst>
                                      </p:cBhvr>
                                      <p:to>
                                        <p:strVal val="visible"/>
                                      </p:to>
                                    </p:set>
                                    <p:anim calcmode="lin" valueType="num">
                                      <p:cBhvr additive="base">
                                        <p:cTn id="61"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par>
                          <p:cTn id="63" fill="hold">
                            <p:stCondLst>
                              <p:cond delay="16000"/>
                            </p:stCondLst>
                            <p:childTnLst>
                              <p:par>
                                <p:cTn id="64" presetID="2" presetClass="entr" presetSubtype="4" fill="hold" nodeType="afterEffect">
                                  <p:stCondLst>
                                    <p:cond delay="500"/>
                                  </p:stCondLst>
                                  <p:childTnLst>
                                    <p:set>
                                      <p:cBhvr>
                                        <p:cTn id="65" dur="1" fill="hold">
                                          <p:stCondLst>
                                            <p:cond delay="0"/>
                                          </p:stCondLst>
                                        </p:cTn>
                                        <p:tgtEl>
                                          <p:spTgt spid="32">
                                            <p:txEl>
                                              <p:pRg st="5" end="5"/>
                                            </p:txEl>
                                          </p:spTgt>
                                        </p:tgtEl>
                                        <p:attrNameLst>
                                          <p:attrName>style.visibility</p:attrName>
                                        </p:attrNameLst>
                                      </p:cBhvr>
                                      <p:to>
                                        <p:strVal val="visible"/>
                                      </p:to>
                                    </p:set>
                                    <p:anim calcmode="lin" valueType="num">
                                      <p:cBhvr additive="base">
                                        <p:cTn id="66" dur="1000" fill="hold"/>
                                        <p:tgtEl>
                                          <p:spTgt spid="32">
                                            <p:txEl>
                                              <p:pRg st="5" end="5"/>
                                            </p:txEl>
                                          </p:spTgt>
                                        </p:tgtEl>
                                        <p:attrNameLst>
                                          <p:attrName>ppt_x</p:attrName>
                                        </p:attrNameLst>
                                      </p:cBhvr>
                                      <p:tavLst>
                                        <p:tav tm="0">
                                          <p:val>
                                            <p:strVal val="#ppt_x"/>
                                          </p:val>
                                        </p:tav>
                                        <p:tav tm="100000">
                                          <p:val>
                                            <p:strVal val="#ppt_x"/>
                                          </p:val>
                                        </p:tav>
                                      </p:tavLst>
                                    </p:anim>
                                    <p:anim calcmode="lin" valueType="num">
                                      <p:cBhvr additive="base">
                                        <p:cTn id="67" dur="1000" fill="hold"/>
                                        <p:tgtEl>
                                          <p:spTgt spid="32">
                                            <p:txEl>
                                              <p:pRg st="5" end="5"/>
                                            </p:txEl>
                                          </p:spTgt>
                                        </p:tgtEl>
                                        <p:attrNameLst>
                                          <p:attrName>ppt_y</p:attrName>
                                        </p:attrNameLst>
                                      </p:cBhvr>
                                      <p:tavLst>
                                        <p:tav tm="0">
                                          <p:val>
                                            <p:strVal val="1+#ppt_h/2"/>
                                          </p:val>
                                        </p:tav>
                                        <p:tav tm="100000">
                                          <p:val>
                                            <p:strVal val="#ppt_y"/>
                                          </p:val>
                                        </p:tav>
                                      </p:tavLst>
                                    </p:anim>
                                  </p:childTnLst>
                                </p:cTn>
                              </p:par>
                            </p:childTnLst>
                          </p:cTn>
                        </p:par>
                        <p:par>
                          <p:cTn id="68" fill="hold">
                            <p:stCondLst>
                              <p:cond delay="17500"/>
                            </p:stCondLst>
                            <p:childTnLst>
                              <p:par>
                                <p:cTn id="69" presetID="1" presetClass="entr" presetSubtype="0" fill="hold" grpId="0" nodeType="afterEffect">
                                  <p:stCondLst>
                                    <p:cond delay="1000"/>
                                  </p:stCondLst>
                                  <p:childTnLst>
                                    <p:set>
                                      <p:cBhvr>
                                        <p:cTn id="70" dur="1" fill="hold">
                                          <p:stCondLst>
                                            <p:cond delay="0"/>
                                          </p:stCondLst>
                                        </p:cTn>
                                        <p:tgtEl>
                                          <p:spTgt spid="28"/>
                                        </p:tgtEl>
                                        <p:attrNameLst>
                                          <p:attrName>style.visibility</p:attrName>
                                        </p:attrNameLst>
                                      </p:cBhvr>
                                      <p:to>
                                        <p:strVal val="visible"/>
                                      </p:to>
                                    </p:set>
                                  </p:childTnLst>
                                </p:cTn>
                              </p:par>
                            </p:childTnLst>
                          </p:cTn>
                        </p:par>
                        <p:par>
                          <p:cTn id="71" fill="hold">
                            <p:stCondLst>
                              <p:cond delay="18500"/>
                            </p:stCondLst>
                            <p:childTnLst>
                              <p:par>
                                <p:cTn id="72" presetID="37" presetClass="path" presetSubtype="0" accel="50000" decel="50000" fill="hold" grpId="1" nodeType="afterEffect">
                                  <p:stCondLst>
                                    <p:cond delay="0"/>
                                  </p:stCondLst>
                                  <p:childTnLst>
                                    <p:animMotion origin="layout" path="M -0.00195 0.00185 L -0.08125 0.0419 C -0.09752 0.05093 -0.12213 0.05579 -0.14818 0.05579 C -0.1776 0.05579 -0.20117 0.05093 -0.21758 0.0419 L -0.29609 0.00185 " pathEditMode="relative" rAng="0" ptsTypes="AAAAA">
                                      <p:cBhvr>
                                        <p:cTn id="73" dur="2000" fill="hold"/>
                                        <p:tgtEl>
                                          <p:spTgt spid="28"/>
                                        </p:tgtEl>
                                        <p:attrNameLst>
                                          <p:attrName>ppt_x</p:attrName>
                                          <p:attrName>ppt_y</p:attrName>
                                        </p:attrNameLst>
                                      </p:cBhvr>
                                      <p:rCtr x="-14714"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7" grpId="0" animBg="1"/>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B6FB46-64EA-4EBA-BFE4-4D9D2584F56E}"/>
              </a:ext>
            </a:extLst>
          </p:cNvPr>
          <p:cNvSpPr txBox="1">
            <a:spLocks/>
          </p:cNvSpPr>
          <p:nvPr/>
        </p:nvSpPr>
        <p:spPr>
          <a:xfrm>
            <a:off x="-1" y="0"/>
            <a:ext cx="1440000" cy="6858000"/>
          </a:xfrm>
          <a:prstGeom prst="rect">
            <a:avLst/>
          </a:prstGeom>
          <a:ln w="38100">
            <a:solidFill>
              <a:srgbClr val="C00000"/>
            </a:solidFill>
            <a:prstDash val="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70C0"/>
                </a:solidFill>
                <a:effectLst>
                  <a:outerShdw blurRad="38100" dist="38100" dir="2700000" algn="tl">
                    <a:srgbClr val="000000">
                      <a:alpha val="43137"/>
                    </a:srgbClr>
                  </a:outerShdw>
                </a:effectLst>
                <a:latin typeface="+mn-lt"/>
              </a:rPr>
              <a:t>And Finally …</a:t>
            </a:r>
          </a:p>
        </p:txBody>
      </p:sp>
      <p:pic>
        <p:nvPicPr>
          <p:cNvPr id="3" name="Picture 2" descr="Text&#10;&#10;Description automatically generated">
            <a:extLst>
              <a:ext uri="{FF2B5EF4-FFF2-40B4-BE49-F238E27FC236}">
                <a16:creationId xmlns:a16="http://schemas.microsoft.com/office/drawing/2014/main" id="{EFC04DC4-A880-8CA9-BF56-6C74D6B79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905" y="1844824"/>
            <a:ext cx="10189675" cy="3168352"/>
          </a:xfrm>
          <a:prstGeom prst="rect">
            <a:avLst/>
          </a:prstGeom>
        </p:spPr>
      </p:pic>
      <p:sp>
        <p:nvSpPr>
          <p:cNvPr id="2" name="Rectangle: Rounded Corners 1">
            <a:extLst>
              <a:ext uri="{FF2B5EF4-FFF2-40B4-BE49-F238E27FC236}">
                <a16:creationId xmlns:a16="http://schemas.microsoft.com/office/drawing/2014/main" id="{1FA2FF41-C09E-431C-9C26-B0966AC75ACF}"/>
              </a:ext>
            </a:extLst>
          </p:cNvPr>
          <p:cNvSpPr/>
          <p:nvPr/>
        </p:nvSpPr>
        <p:spPr>
          <a:xfrm>
            <a:off x="1695905" y="44624"/>
            <a:ext cx="10189675" cy="165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00"/>
                </a:solidFill>
                <a:latin typeface="Segoe Print" panose="02000600000000000000" pitchFamily="2" charset="0"/>
              </a:rPr>
              <a:t>Email:</a:t>
            </a:r>
            <a:r>
              <a:rPr lang="en-GB" sz="3200" b="1" dirty="0">
                <a:latin typeface="Segoe Print" panose="02000600000000000000" pitchFamily="2" charset="0"/>
              </a:rPr>
              <a:t> martin.1.edwardes@kcl.ac.uk</a:t>
            </a:r>
          </a:p>
          <a:p>
            <a:pPr algn="ctr"/>
            <a:endParaRPr lang="en-GB" sz="2000" b="1" dirty="0">
              <a:latin typeface="Segoe Print" panose="02000600000000000000" pitchFamily="2" charset="0"/>
            </a:endParaRPr>
          </a:p>
          <a:p>
            <a:pPr algn="ctr"/>
            <a:r>
              <a:rPr lang="en-GB" sz="3200" b="1" dirty="0">
                <a:solidFill>
                  <a:srgbClr val="FFFF00"/>
                </a:solidFill>
                <a:latin typeface="Segoe Print" panose="02000600000000000000" pitchFamily="2" charset="0"/>
              </a:rPr>
              <a:t>Phone:</a:t>
            </a:r>
            <a:r>
              <a:rPr lang="en-GB" sz="3200" b="1" dirty="0">
                <a:latin typeface="Segoe Print" panose="02000600000000000000" pitchFamily="2" charset="0"/>
              </a:rPr>
              <a:t> 07588 730403</a:t>
            </a:r>
          </a:p>
        </p:txBody>
      </p:sp>
      <p:sp>
        <p:nvSpPr>
          <p:cNvPr id="5" name="Rectangle: Rounded Corners 4">
            <a:extLst>
              <a:ext uri="{FF2B5EF4-FFF2-40B4-BE49-F238E27FC236}">
                <a16:creationId xmlns:a16="http://schemas.microsoft.com/office/drawing/2014/main" id="{A302FA6D-1CAB-417B-8F42-D87143E0C650}"/>
              </a:ext>
            </a:extLst>
          </p:cNvPr>
          <p:cNvSpPr/>
          <p:nvPr/>
        </p:nvSpPr>
        <p:spPr>
          <a:xfrm>
            <a:off x="1695905" y="5157192"/>
            <a:ext cx="10189675" cy="165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00"/>
                </a:solidFill>
                <a:latin typeface="Segoe Print" panose="02000600000000000000" pitchFamily="2" charset="0"/>
              </a:rPr>
              <a:t>Resources:</a:t>
            </a:r>
          </a:p>
          <a:p>
            <a:pPr algn="ctr"/>
            <a:r>
              <a:rPr lang="en-GB" sz="2400" b="1" dirty="0">
                <a:latin typeface="Segoe Print" panose="02000600000000000000" pitchFamily="2" charset="0"/>
              </a:rPr>
              <a:t>http://martinedwardes.me.uk/academia_teach_resources.html</a:t>
            </a:r>
          </a:p>
        </p:txBody>
      </p:sp>
    </p:spTree>
    <p:extLst>
      <p:ext uri="{BB962C8B-B14F-4D97-AF65-F5344CB8AC3E}">
        <p14:creationId xmlns:p14="http://schemas.microsoft.com/office/powerpoint/2010/main" val="5557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90551F-20D8-4C7B-A4E7-B1022657D960}"/>
              </a:ext>
            </a:extLst>
          </p:cNvPr>
          <p:cNvSpPr txBox="1">
            <a:spLocks/>
          </p:cNvSpPr>
          <p:nvPr/>
        </p:nvSpPr>
        <p:spPr>
          <a:xfrm>
            <a:off x="-1" y="0"/>
            <a:ext cx="1440000" cy="6858000"/>
          </a:xfrm>
          <a:prstGeom prst="rect">
            <a:avLst/>
          </a:prstGeom>
          <a:ln w="38100">
            <a:solidFill>
              <a:srgbClr val="C00000"/>
            </a:solidFill>
            <a:prstDash val="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effectLst>
                  <a:outerShdw blurRad="38100" dist="38100" dir="2700000" algn="tl">
                    <a:srgbClr val="000000">
                      <a:alpha val="43137"/>
                    </a:srgbClr>
                  </a:outerShdw>
                </a:effectLst>
                <a:latin typeface="+mn-lt"/>
              </a:rPr>
              <a:t>About the Lecturer</a:t>
            </a:r>
            <a:endParaRPr lang="en-GB" sz="4000" b="1" dirty="0">
              <a:solidFill>
                <a:srgbClr val="0070C0"/>
              </a:solidFill>
              <a:effectLst>
                <a:outerShdw blurRad="38100" dist="38100" dir="2700000" algn="tl">
                  <a:srgbClr val="000000">
                    <a:alpha val="43137"/>
                  </a:srgbClr>
                </a:outerShdw>
              </a:effectLst>
              <a:latin typeface="+mn-lt"/>
            </a:endParaRPr>
          </a:p>
        </p:txBody>
      </p:sp>
      <p:pic>
        <p:nvPicPr>
          <p:cNvPr id="7" name="Picture 6" descr="A person wearing glasses&#10;&#10;Description automatically generated with medium confidence">
            <a:extLst>
              <a:ext uri="{FF2B5EF4-FFF2-40B4-BE49-F238E27FC236}">
                <a16:creationId xmlns:a16="http://schemas.microsoft.com/office/drawing/2014/main" id="{53E31F19-3765-4DC6-927C-961FA8BC9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437" y="1855344"/>
            <a:ext cx="2208772" cy="2591243"/>
          </a:xfrm>
          <a:prstGeom prst="ellipse">
            <a:avLst/>
          </a:prstGeom>
          <a:ln w="28575" cap="rnd">
            <a:solidFill>
              <a:srgbClr val="FFCCFF"/>
            </a:solidFill>
          </a:ln>
          <a:effectLst/>
        </p:spPr>
      </p:pic>
      <p:sp>
        <p:nvSpPr>
          <p:cNvPr id="9" name="Speech Bubble: Rectangle with Corners Rounded 8">
            <a:extLst>
              <a:ext uri="{FF2B5EF4-FFF2-40B4-BE49-F238E27FC236}">
                <a16:creationId xmlns:a16="http://schemas.microsoft.com/office/drawing/2014/main" id="{5C51ACF4-5015-4A0F-B30E-30332D7041E7}"/>
              </a:ext>
            </a:extLst>
          </p:cNvPr>
          <p:cNvSpPr/>
          <p:nvPr/>
        </p:nvSpPr>
        <p:spPr>
          <a:xfrm>
            <a:off x="2116313" y="1475243"/>
            <a:ext cx="2160000" cy="876300"/>
          </a:xfrm>
          <a:prstGeom prst="wedgeRoundRectCallout">
            <a:avLst>
              <a:gd name="adj1" fmla="val 137060"/>
              <a:gd name="adj2" fmla="val 11892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bg1"/>
                </a:solidFill>
                <a:latin typeface="Humanst521 BT" panose="020B0602020204020204" pitchFamily="34" charset="0"/>
              </a:rPr>
              <a:t>Economist</a:t>
            </a:r>
          </a:p>
          <a:p>
            <a:pPr algn="ctr"/>
            <a:r>
              <a:rPr lang="en-GB" sz="1600" dirty="0">
                <a:solidFill>
                  <a:schemeClr val="bg1"/>
                </a:solidFill>
                <a:latin typeface="Humanst521 BT" panose="020B0602020204020204" pitchFamily="34" charset="0"/>
              </a:rPr>
              <a:t>Linguist</a:t>
            </a:r>
          </a:p>
          <a:p>
            <a:pPr algn="ctr"/>
            <a:r>
              <a:rPr lang="en-GB" sz="1600" dirty="0">
                <a:solidFill>
                  <a:schemeClr val="bg1"/>
                </a:solidFill>
                <a:latin typeface="Humanst521 BT" panose="020B0602020204020204" pitchFamily="34" charset="0"/>
              </a:rPr>
              <a:t>Anthropologist</a:t>
            </a:r>
          </a:p>
        </p:txBody>
      </p:sp>
      <p:sp>
        <p:nvSpPr>
          <p:cNvPr id="10" name="Oval 9">
            <a:extLst>
              <a:ext uri="{FF2B5EF4-FFF2-40B4-BE49-F238E27FC236}">
                <a16:creationId xmlns:a16="http://schemas.microsoft.com/office/drawing/2014/main" id="{ADCCD750-9A8E-42E7-AB41-F7195B4E3287}"/>
              </a:ext>
            </a:extLst>
          </p:cNvPr>
          <p:cNvSpPr/>
          <p:nvPr/>
        </p:nvSpPr>
        <p:spPr>
          <a:xfrm>
            <a:off x="2116313" y="640172"/>
            <a:ext cx="2160000" cy="9360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dirty="0">
                <a:solidFill>
                  <a:schemeClr val="tx1"/>
                </a:solidFill>
                <a:latin typeface="Humanst521 BT" panose="020B0602020204020204" pitchFamily="34" charset="0"/>
              </a:rPr>
              <a:t>Educationally defined as …</a:t>
            </a:r>
          </a:p>
        </p:txBody>
      </p:sp>
      <p:sp>
        <p:nvSpPr>
          <p:cNvPr id="11" name="Speech Bubble: Rectangle with Corners Rounded 10">
            <a:extLst>
              <a:ext uri="{FF2B5EF4-FFF2-40B4-BE49-F238E27FC236}">
                <a16:creationId xmlns:a16="http://schemas.microsoft.com/office/drawing/2014/main" id="{141DB785-B98A-4C69-B725-7930D7C9829D}"/>
              </a:ext>
            </a:extLst>
          </p:cNvPr>
          <p:cNvSpPr/>
          <p:nvPr/>
        </p:nvSpPr>
        <p:spPr>
          <a:xfrm>
            <a:off x="2116313" y="4399928"/>
            <a:ext cx="2160000" cy="2160000"/>
          </a:xfrm>
          <a:prstGeom prst="wedgeRoundRectCallout">
            <a:avLst>
              <a:gd name="adj1" fmla="val 132097"/>
              <a:gd name="adj2" fmla="val -85404"/>
              <a:gd name="adj3" fmla="val 1666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GB" sz="1600" dirty="0">
                <a:latin typeface="Humanst521 BT" panose="020B0602020204020204" pitchFamily="34" charset="0"/>
              </a:rPr>
              <a:t>Writer</a:t>
            </a:r>
          </a:p>
          <a:p>
            <a:pPr algn="ctr"/>
            <a:r>
              <a:rPr lang="en-GB" sz="1600" dirty="0">
                <a:latin typeface="Humanst521 BT" panose="020B0602020204020204" pitchFamily="34" charset="0"/>
              </a:rPr>
              <a:t>Editor</a:t>
            </a:r>
          </a:p>
          <a:p>
            <a:pPr algn="ctr"/>
            <a:r>
              <a:rPr lang="en-GB" sz="1600" dirty="0">
                <a:latin typeface="Humanst521 BT" panose="020B0602020204020204" pitchFamily="34" charset="0"/>
              </a:rPr>
              <a:t>Lecturer</a:t>
            </a:r>
          </a:p>
          <a:p>
            <a:pPr algn="ctr"/>
            <a:r>
              <a:rPr lang="en-GB" sz="1600" dirty="0">
                <a:latin typeface="Humanst521 BT" panose="020B0602020204020204" pitchFamily="34" charset="0"/>
              </a:rPr>
              <a:t>Researcher</a:t>
            </a:r>
          </a:p>
          <a:p>
            <a:pPr algn="ctr"/>
            <a:r>
              <a:rPr lang="en-GB" sz="1600" dirty="0">
                <a:latin typeface="Humanst521 BT" panose="020B0602020204020204" pitchFamily="34" charset="0"/>
              </a:rPr>
              <a:t>Technologist</a:t>
            </a:r>
          </a:p>
          <a:p>
            <a:pPr algn="ctr"/>
            <a:r>
              <a:rPr lang="en-GB" sz="1600" dirty="0">
                <a:latin typeface="Humanst521 BT" panose="020B0602020204020204" pitchFamily="34" charset="0"/>
              </a:rPr>
              <a:t>Designer</a:t>
            </a:r>
          </a:p>
          <a:p>
            <a:pPr algn="ctr"/>
            <a:r>
              <a:rPr lang="en-GB" sz="1600" dirty="0">
                <a:latin typeface="Humanst521 BT" panose="020B0602020204020204" pitchFamily="34" charset="0"/>
              </a:rPr>
              <a:t>Manager</a:t>
            </a:r>
          </a:p>
          <a:p>
            <a:pPr algn="ctr"/>
            <a:r>
              <a:rPr lang="en-GB" sz="1600" dirty="0">
                <a:latin typeface="Humanst521 BT" panose="020B0602020204020204" pitchFamily="34" charset="0"/>
              </a:rPr>
              <a:t>Retired</a:t>
            </a:r>
          </a:p>
        </p:txBody>
      </p:sp>
      <p:sp>
        <p:nvSpPr>
          <p:cNvPr id="12" name="Oval 11">
            <a:extLst>
              <a:ext uri="{FF2B5EF4-FFF2-40B4-BE49-F238E27FC236}">
                <a16:creationId xmlns:a16="http://schemas.microsoft.com/office/drawing/2014/main" id="{904C5DDC-C8D1-45BF-AAA1-F47A421BFDBD}"/>
              </a:ext>
            </a:extLst>
          </p:cNvPr>
          <p:cNvSpPr/>
          <p:nvPr/>
        </p:nvSpPr>
        <p:spPr>
          <a:xfrm>
            <a:off x="2116313" y="3528581"/>
            <a:ext cx="2160000" cy="982138"/>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dirty="0">
                <a:solidFill>
                  <a:schemeClr val="tx1"/>
                </a:solidFill>
                <a:latin typeface="Humanst521 BT" panose="020B0602020204020204" pitchFamily="34" charset="0"/>
              </a:rPr>
              <a:t>Professionally defined as …</a:t>
            </a:r>
          </a:p>
        </p:txBody>
      </p:sp>
      <p:sp>
        <p:nvSpPr>
          <p:cNvPr id="13" name="Speech Bubble: Rectangle with Corners Rounded 12">
            <a:extLst>
              <a:ext uri="{FF2B5EF4-FFF2-40B4-BE49-F238E27FC236}">
                <a16:creationId xmlns:a16="http://schemas.microsoft.com/office/drawing/2014/main" id="{0A431195-4540-40C3-A4E9-2D154A87A8BD}"/>
              </a:ext>
            </a:extLst>
          </p:cNvPr>
          <p:cNvSpPr/>
          <p:nvPr/>
        </p:nvSpPr>
        <p:spPr>
          <a:xfrm>
            <a:off x="8632375" y="1362846"/>
            <a:ext cx="2769463" cy="1432568"/>
          </a:xfrm>
          <a:prstGeom prst="wedgeRoundRectCallout">
            <a:avLst>
              <a:gd name="adj1" fmla="val -100444"/>
              <a:gd name="adj2" fmla="val 66429"/>
              <a:gd name="adj3" fmla="val 16667"/>
            </a:avLst>
          </a:prstGeom>
          <a:solidFill>
            <a:srgbClr val="0066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sz="1600" dirty="0">
                <a:latin typeface="Humanst521 BT" panose="020B0602020204020204" pitchFamily="34" charset="0"/>
              </a:rPr>
              <a:t>Anthropological Linguist</a:t>
            </a:r>
          </a:p>
          <a:p>
            <a:pPr algn="ctr"/>
            <a:r>
              <a:rPr lang="en-GB" sz="1600" dirty="0">
                <a:latin typeface="Humanst521 BT" panose="020B0602020204020204" pitchFamily="34" charset="0"/>
              </a:rPr>
              <a:t>Cognitive Linguist</a:t>
            </a:r>
          </a:p>
          <a:p>
            <a:pPr algn="ctr"/>
            <a:r>
              <a:rPr lang="en-GB" sz="1600" dirty="0" err="1">
                <a:latin typeface="Humanst521 BT" panose="020B0602020204020204" pitchFamily="34" charset="0"/>
              </a:rPr>
              <a:t>Grammatician</a:t>
            </a:r>
            <a:endParaRPr lang="en-GB" sz="1600" dirty="0">
              <a:latin typeface="Humanst521 BT" panose="020B0602020204020204" pitchFamily="34" charset="0"/>
            </a:endParaRPr>
          </a:p>
          <a:p>
            <a:pPr algn="ctr"/>
            <a:r>
              <a:rPr lang="en-GB" sz="1600" dirty="0">
                <a:latin typeface="Humanst521 BT" panose="020B0602020204020204" pitchFamily="34" charset="0"/>
              </a:rPr>
              <a:t>Evolutionary Anthropologist</a:t>
            </a:r>
          </a:p>
          <a:p>
            <a:pPr algn="ctr"/>
            <a:r>
              <a:rPr lang="en-GB" sz="1600" dirty="0">
                <a:latin typeface="Humanst521 BT" panose="020B0602020204020204" pitchFamily="34" charset="0"/>
              </a:rPr>
              <a:t>Language Origins Researcher</a:t>
            </a:r>
          </a:p>
        </p:txBody>
      </p:sp>
      <p:sp>
        <p:nvSpPr>
          <p:cNvPr id="14" name="Speech Bubble: Rectangle with Corners Rounded 13">
            <a:extLst>
              <a:ext uri="{FF2B5EF4-FFF2-40B4-BE49-F238E27FC236}">
                <a16:creationId xmlns:a16="http://schemas.microsoft.com/office/drawing/2014/main" id="{5B9448B2-C75C-4454-86DF-2A7F675560A8}"/>
              </a:ext>
            </a:extLst>
          </p:cNvPr>
          <p:cNvSpPr/>
          <p:nvPr/>
        </p:nvSpPr>
        <p:spPr>
          <a:xfrm>
            <a:off x="9241838" y="5372624"/>
            <a:ext cx="2160000" cy="1187304"/>
          </a:xfrm>
          <a:prstGeom prst="wedgeRoundRectCallout">
            <a:avLst>
              <a:gd name="adj1" fmla="val -151195"/>
              <a:gd name="adj2" fmla="val -196504"/>
              <a:gd name="adj3" fmla="val 16667"/>
            </a:avLst>
          </a:prstGeom>
          <a:solidFill>
            <a:srgbClr val="0066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dirty="0">
                <a:latin typeface="Humanst521 BT" panose="020B0602020204020204" pitchFamily="34" charset="0"/>
              </a:rPr>
              <a:t>Left-handed</a:t>
            </a:r>
          </a:p>
          <a:p>
            <a:pPr algn="ctr"/>
            <a:r>
              <a:rPr lang="en-GB" sz="1600" dirty="0">
                <a:latin typeface="Humanst521 BT" panose="020B0602020204020204" pitchFamily="34" charset="0"/>
              </a:rPr>
              <a:t>Civil partnered</a:t>
            </a:r>
          </a:p>
          <a:p>
            <a:pPr algn="ctr"/>
            <a:r>
              <a:rPr lang="en-GB" sz="1600" dirty="0">
                <a:latin typeface="Humanst521 BT" panose="020B0602020204020204" pitchFamily="34" charset="0"/>
              </a:rPr>
              <a:t>Queer</a:t>
            </a:r>
          </a:p>
          <a:p>
            <a:pPr algn="ctr"/>
            <a:r>
              <a:rPr lang="en-GB" sz="1600" dirty="0">
                <a:latin typeface="Humanst521 BT" panose="020B0602020204020204" pitchFamily="34" charset="0"/>
              </a:rPr>
              <a:t>Mild </a:t>
            </a:r>
            <a:r>
              <a:rPr lang="en-GB" sz="1600" dirty="0" err="1">
                <a:latin typeface="Humanst521 BT" panose="020B0602020204020204" pitchFamily="34" charset="0"/>
              </a:rPr>
              <a:t>Aspergers</a:t>
            </a:r>
            <a:endParaRPr lang="en-GB" sz="1600" dirty="0">
              <a:latin typeface="Humanst521 BT" panose="020B0602020204020204" pitchFamily="34" charset="0"/>
            </a:endParaRPr>
          </a:p>
        </p:txBody>
      </p:sp>
      <p:sp>
        <p:nvSpPr>
          <p:cNvPr id="15" name="Oval 14">
            <a:extLst>
              <a:ext uri="{FF2B5EF4-FFF2-40B4-BE49-F238E27FC236}">
                <a16:creationId xmlns:a16="http://schemas.microsoft.com/office/drawing/2014/main" id="{A660601C-2540-430C-99AB-8DDAE6917A9F}"/>
              </a:ext>
            </a:extLst>
          </p:cNvPr>
          <p:cNvSpPr/>
          <p:nvPr/>
        </p:nvSpPr>
        <p:spPr>
          <a:xfrm>
            <a:off x="9241838" y="4558370"/>
            <a:ext cx="2160000" cy="9360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dirty="0">
                <a:solidFill>
                  <a:schemeClr val="tx1"/>
                </a:solidFill>
                <a:latin typeface="Humanst521 BT" panose="020B0602020204020204" pitchFamily="34" charset="0"/>
              </a:rPr>
              <a:t>Self-defined</a:t>
            </a:r>
          </a:p>
          <a:p>
            <a:pPr algn="ctr"/>
            <a:r>
              <a:rPr lang="en-GB" dirty="0">
                <a:solidFill>
                  <a:schemeClr val="tx1"/>
                </a:solidFill>
                <a:latin typeface="Humanst521 BT" panose="020B0602020204020204" pitchFamily="34" charset="0"/>
              </a:rPr>
              <a:t>as …</a:t>
            </a:r>
          </a:p>
        </p:txBody>
      </p:sp>
      <p:sp>
        <p:nvSpPr>
          <p:cNvPr id="16" name="Oval 15">
            <a:extLst>
              <a:ext uri="{FF2B5EF4-FFF2-40B4-BE49-F238E27FC236}">
                <a16:creationId xmlns:a16="http://schemas.microsoft.com/office/drawing/2014/main" id="{52DCF07D-95E0-4124-8D9B-A084A6CE7806}"/>
              </a:ext>
            </a:extLst>
          </p:cNvPr>
          <p:cNvSpPr/>
          <p:nvPr/>
        </p:nvSpPr>
        <p:spPr>
          <a:xfrm>
            <a:off x="8937106" y="539050"/>
            <a:ext cx="2160000" cy="9360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dirty="0">
                <a:solidFill>
                  <a:schemeClr val="tx1"/>
                </a:solidFill>
                <a:latin typeface="Humanst521 BT" panose="020B0602020204020204" pitchFamily="34" charset="0"/>
              </a:rPr>
              <a:t>Academically defined as …</a:t>
            </a:r>
          </a:p>
        </p:txBody>
      </p:sp>
      <p:sp>
        <p:nvSpPr>
          <p:cNvPr id="17" name="Thought Bubble: Cloud 16">
            <a:extLst>
              <a:ext uri="{FF2B5EF4-FFF2-40B4-BE49-F238E27FC236}">
                <a16:creationId xmlns:a16="http://schemas.microsoft.com/office/drawing/2014/main" id="{342C2830-4C75-4091-89B6-DCE6D7ED389B}"/>
              </a:ext>
            </a:extLst>
          </p:cNvPr>
          <p:cNvSpPr/>
          <p:nvPr/>
        </p:nvSpPr>
        <p:spPr>
          <a:xfrm>
            <a:off x="4515715" y="547693"/>
            <a:ext cx="4058216" cy="1120957"/>
          </a:xfrm>
          <a:prstGeom prst="cloudCallout">
            <a:avLst>
              <a:gd name="adj1" fmla="val 1862"/>
              <a:gd name="adj2" fmla="val 90151"/>
            </a:avLst>
          </a:prstGeom>
          <a:solidFill>
            <a:srgbClr val="33CC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sz="2000" dirty="0">
                <a:latin typeface="Humanst521 BT" panose="020B0602020204020204" pitchFamily="34" charset="0"/>
              </a:rPr>
              <a:t>Martin P.J. Edwardes</a:t>
            </a:r>
          </a:p>
          <a:p>
            <a:pPr algn="ctr"/>
            <a:r>
              <a:rPr lang="en-GB" sz="1600" dirty="0">
                <a:latin typeface="Humanst521 BT" panose="020B0602020204020204" pitchFamily="34" charset="0"/>
              </a:rPr>
              <a:t>he / she / they / it / whatever</a:t>
            </a:r>
          </a:p>
        </p:txBody>
      </p:sp>
      <p:sp>
        <p:nvSpPr>
          <p:cNvPr id="18" name="Arrow: Up 17">
            <a:extLst>
              <a:ext uri="{FF2B5EF4-FFF2-40B4-BE49-F238E27FC236}">
                <a16:creationId xmlns:a16="http://schemas.microsoft.com/office/drawing/2014/main" id="{8E728C13-8A22-4117-A74A-7EDF2605A134}"/>
              </a:ext>
            </a:extLst>
          </p:cNvPr>
          <p:cNvSpPr/>
          <p:nvPr/>
        </p:nvSpPr>
        <p:spPr>
          <a:xfrm>
            <a:off x="4399380" y="3988166"/>
            <a:ext cx="4537726" cy="2768916"/>
          </a:xfrm>
          <a:prstGeom prst="upArrow">
            <a:avLst>
              <a:gd name="adj1" fmla="val 75025"/>
              <a:gd name="adj2" fmla="val 29835"/>
            </a:avLst>
          </a:prstGeom>
          <a:gradFill flip="none" rotWithShape="1">
            <a:gsLst>
              <a:gs pos="75000">
                <a:srgbClr val="00B050"/>
              </a:gs>
              <a:gs pos="65000">
                <a:srgbClr val="FFFF00"/>
              </a:gs>
              <a:gs pos="55000">
                <a:srgbClr val="FFC000"/>
              </a:gs>
              <a:gs pos="25000">
                <a:srgbClr val="FFCCFF"/>
              </a:gs>
              <a:gs pos="45000">
                <a:srgbClr val="FF0000"/>
              </a:gs>
              <a:gs pos="35000">
                <a:srgbClr val="00B0F0"/>
              </a:gs>
              <a:gs pos="15000">
                <a:schemeClr val="accent2">
                  <a:lumMod val="50000"/>
                </a:schemeClr>
              </a:gs>
              <a:gs pos="5000">
                <a:schemeClr val="tx1"/>
              </a:gs>
              <a:gs pos="85000">
                <a:srgbClr val="0070C0"/>
              </a:gs>
              <a:gs pos="95000">
                <a:srgbClr val="7030A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C00000"/>
                </a:solidFill>
                <a:effectLst>
                  <a:outerShdw blurRad="38100" dist="38100" dir="2700000" algn="tl">
                    <a:srgbClr val="000000">
                      <a:alpha val="43137"/>
                    </a:srgbClr>
                  </a:outerShdw>
                </a:effectLst>
                <a:latin typeface="Segoe Print" panose="02000600000000000000" pitchFamily="2" charset="0"/>
              </a:rPr>
              <a:t>Officially Retired</a:t>
            </a:r>
          </a:p>
          <a:p>
            <a:pPr algn="ctr"/>
            <a:r>
              <a:rPr lang="en-GB" sz="2400" b="1" dirty="0">
                <a:solidFill>
                  <a:schemeClr val="tx1">
                    <a:lumMod val="85000"/>
                    <a:lumOff val="15000"/>
                  </a:schemeClr>
                </a:solidFill>
                <a:effectLst>
                  <a:outerShdw blurRad="38100" dist="38100" dir="2700000" algn="tl">
                    <a:srgbClr val="000000">
                      <a:alpha val="43137"/>
                    </a:srgbClr>
                  </a:outerShdw>
                </a:effectLst>
                <a:latin typeface="Segoe Print" panose="02000600000000000000" pitchFamily="2" charset="0"/>
              </a:rPr>
              <a:t>BUT</a:t>
            </a:r>
          </a:p>
          <a:p>
            <a:pPr algn="ctr"/>
            <a:r>
              <a:rPr lang="en-GB" sz="2400" b="1" dirty="0">
                <a:solidFill>
                  <a:schemeClr val="accent5">
                    <a:lumMod val="75000"/>
                  </a:schemeClr>
                </a:solidFill>
                <a:effectLst>
                  <a:outerShdw blurRad="38100" dist="38100" dir="2700000" algn="tl">
                    <a:srgbClr val="000000">
                      <a:alpha val="43137"/>
                    </a:srgbClr>
                  </a:outerShdw>
                </a:effectLst>
                <a:latin typeface="Segoe Print" panose="02000600000000000000" pitchFamily="2" charset="0"/>
              </a:rPr>
              <a:t>Not yet ready</a:t>
            </a:r>
          </a:p>
          <a:p>
            <a:pPr algn="ctr"/>
            <a:r>
              <a:rPr lang="en-GB" sz="2400" b="1" dirty="0">
                <a:solidFill>
                  <a:schemeClr val="tx2">
                    <a:lumMod val="20000"/>
                    <a:lumOff val="80000"/>
                  </a:schemeClr>
                </a:solidFill>
                <a:effectLst>
                  <a:outerShdw blurRad="38100" dist="38100" dir="2700000" algn="tl">
                    <a:srgbClr val="000000">
                      <a:alpha val="43137"/>
                    </a:srgbClr>
                  </a:outerShdw>
                </a:effectLst>
                <a:latin typeface="Segoe Print" panose="02000600000000000000" pitchFamily="2" charset="0"/>
              </a:rPr>
              <a:t>to </a:t>
            </a:r>
            <a:r>
              <a:rPr lang="en-US" sz="2400" b="1" dirty="0">
                <a:solidFill>
                  <a:schemeClr val="tx2">
                    <a:lumMod val="20000"/>
                    <a:lumOff val="80000"/>
                  </a:schemeClr>
                </a:solidFill>
                <a:effectLst>
                  <a:outerShdw blurRad="38100" dist="38100" dir="2700000" algn="tl">
                    <a:srgbClr val="000000">
                      <a:alpha val="43137"/>
                    </a:srgbClr>
                  </a:outerShdw>
                </a:effectLst>
                <a:latin typeface="Segoe Print" panose="02000600000000000000" pitchFamily="2" charset="0"/>
              </a:rPr>
              <a:t>go gentle</a:t>
            </a:r>
          </a:p>
          <a:p>
            <a:pPr algn="ctr"/>
            <a:r>
              <a:rPr lang="en-US" sz="2400" b="1" dirty="0">
                <a:solidFill>
                  <a:schemeClr val="tx2">
                    <a:lumMod val="20000"/>
                    <a:lumOff val="80000"/>
                  </a:schemeClr>
                </a:solidFill>
                <a:effectLst>
                  <a:outerShdw blurRad="38100" dist="38100" dir="2700000" algn="tl">
                    <a:srgbClr val="000000">
                      <a:alpha val="43137"/>
                    </a:srgbClr>
                  </a:outerShdw>
                </a:effectLst>
                <a:latin typeface="Segoe Print" panose="02000600000000000000" pitchFamily="2" charset="0"/>
              </a:rPr>
              <a:t>into that good night</a:t>
            </a:r>
            <a:endParaRPr lang="en-GB" sz="2400" b="1" dirty="0">
              <a:solidFill>
                <a:schemeClr val="tx2">
                  <a:lumMod val="20000"/>
                  <a:lumOff val="80000"/>
                </a:schemeClr>
              </a:solidFill>
              <a:effectLst>
                <a:outerShdw blurRad="38100" dist="38100" dir="2700000" algn="tl">
                  <a:srgbClr val="000000">
                    <a:alpha val="43137"/>
                  </a:srgbClr>
                </a:outerShdw>
              </a:effectLst>
              <a:latin typeface="Segoe Print" panose="02000600000000000000" pitchFamily="2" charset="0"/>
            </a:endParaRPr>
          </a:p>
        </p:txBody>
      </p:sp>
    </p:spTree>
    <p:extLst>
      <p:ext uri="{BB962C8B-B14F-4D97-AF65-F5344CB8AC3E}">
        <p14:creationId xmlns:p14="http://schemas.microsoft.com/office/powerpoint/2010/main" val="3412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500"/>
                            </p:stCondLst>
                            <p:childTnLst>
                              <p:par>
                                <p:cTn id="61" presetID="2" presetClass="entr" presetSubtype="4" fill="hold" grpId="0" nodeType="afterEffect">
                                  <p:stCondLst>
                                    <p:cond delay="5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2" presetClass="entr" presetSubtype="4" fill="hold" nodeType="after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 calcmode="lin" valueType="num">
                                      <p:cBhvr additive="base">
                                        <p:cTn id="6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5000"/>
                            </p:stCondLst>
                            <p:childTnLst>
                              <p:par>
                                <p:cTn id="71" presetID="2" presetClass="entr" presetSubtype="4" fill="hold" nodeType="afterEffect">
                                  <p:stCondLst>
                                    <p:cond delay="500"/>
                                  </p:stCondLst>
                                  <p:childTnLst>
                                    <p:set>
                                      <p:cBhvr>
                                        <p:cTn id="72" dur="1" fill="hold">
                                          <p:stCondLst>
                                            <p:cond delay="0"/>
                                          </p:stCondLst>
                                        </p:cTn>
                                        <p:tgtEl>
                                          <p:spTgt spid="18">
                                            <p:txEl>
                                              <p:pRg st="1" end="1"/>
                                            </p:txEl>
                                          </p:spTgt>
                                        </p:tgtEl>
                                        <p:attrNameLst>
                                          <p:attrName>style.visibility</p:attrName>
                                        </p:attrNameLst>
                                      </p:cBhvr>
                                      <p:to>
                                        <p:strVal val="visible"/>
                                      </p:to>
                                    </p:set>
                                    <p:anim calcmode="lin" valueType="num">
                                      <p:cBhvr additive="base">
                                        <p:cTn id="7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75" fill="hold">
                            <p:stCondLst>
                              <p:cond delay="6000"/>
                            </p:stCondLst>
                            <p:childTnLst>
                              <p:par>
                                <p:cTn id="76" presetID="2" presetClass="entr" presetSubtype="4" fill="hold" nodeType="afterEffect">
                                  <p:stCondLst>
                                    <p:cond delay="500"/>
                                  </p:stCondLst>
                                  <p:childTnLst>
                                    <p:set>
                                      <p:cBhvr>
                                        <p:cTn id="77" dur="1" fill="hold">
                                          <p:stCondLst>
                                            <p:cond delay="0"/>
                                          </p:stCondLst>
                                        </p:cTn>
                                        <p:tgtEl>
                                          <p:spTgt spid="18">
                                            <p:txEl>
                                              <p:pRg st="2" end="2"/>
                                            </p:txEl>
                                          </p:spTgt>
                                        </p:tgtEl>
                                        <p:attrNameLst>
                                          <p:attrName>style.visibility</p:attrName>
                                        </p:attrNameLst>
                                      </p:cBhvr>
                                      <p:to>
                                        <p:strVal val="visible"/>
                                      </p:to>
                                    </p:set>
                                    <p:anim calcmode="lin" valueType="num">
                                      <p:cBhvr additive="base">
                                        <p:cTn id="7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500"/>
                                  </p:stCondLst>
                                  <p:childTnLst>
                                    <p:set>
                                      <p:cBhvr>
                                        <p:cTn id="81" dur="1" fill="hold">
                                          <p:stCondLst>
                                            <p:cond delay="0"/>
                                          </p:stCondLst>
                                        </p:cTn>
                                        <p:tgtEl>
                                          <p:spTgt spid="18">
                                            <p:txEl>
                                              <p:pRg st="3" end="3"/>
                                            </p:txEl>
                                          </p:spTgt>
                                        </p:tgtEl>
                                        <p:attrNameLst>
                                          <p:attrName>style.visibility</p:attrName>
                                        </p:attrNameLst>
                                      </p:cBhvr>
                                      <p:to>
                                        <p:strVal val="visible"/>
                                      </p:to>
                                    </p:set>
                                    <p:anim calcmode="lin" valueType="num">
                                      <p:cBhvr additive="base">
                                        <p:cTn id="82"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500"/>
                                  </p:stCondLst>
                                  <p:childTnLst>
                                    <p:set>
                                      <p:cBhvr>
                                        <p:cTn id="85" dur="1" fill="hold">
                                          <p:stCondLst>
                                            <p:cond delay="0"/>
                                          </p:stCondLst>
                                        </p:cTn>
                                        <p:tgtEl>
                                          <p:spTgt spid="18">
                                            <p:txEl>
                                              <p:pRg st="4" end="4"/>
                                            </p:txEl>
                                          </p:spTgt>
                                        </p:tgtEl>
                                        <p:attrNameLst>
                                          <p:attrName>style.visibility</p:attrName>
                                        </p:attrNameLst>
                                      </p:cBhvr>
                                      <p:to>
                                        <p:strVal val="visible"/>
                                      </p:to>
                                    </p:set>
                                    <p:anim calcmode="lin" valueType="num">
                                      <p:cBhvr additive="base">
                                        <p:cTn id="86"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431704" y="2321506"/>
            <a:ext cx="6480000" cy="216000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b="1" dirty="0">
                <a:solidFill>
                  <a:srgbClr val="C00000"/>
                </a:solidFill>
              </a:rPr>
              <a:t>Phone/Text:</a:t>
            </a:r>
          </a:p>
          <a:p>
            <a:pPr algn="ctr"/>
            <a:r>
              <a:rPr lang="en-GB" sz="2400" b="1" dirty="0"/>
              <a:t>07588 730403</a:t>
            </a:r>
          </a:p>
          <a:p>
            <a:pPr algn="ctr"/>
            <a:r>
              <a:rPr lang="en-GB" sz="2000" b="1" dirty="0">
                <a:solidFill>
                  <a:srgbClr val="FF0000"/>
                </a:solidFill>
              </a:rPr>
              <a:t>I’m not good at answering the phone, but I check messages at least once a day</a:t>
            </a:r>
          </a:p>
        </p:txBody>
      </p:sp>
      <p:sp>
        <p:nvSpPr>
          <p:cNvPr id="27" name="Oval 26"/>
          <p:cNvSpPr/>
          <p:nvPr/>
        </p:nvSpPr>
        <p:spPr>
          <a:xfrm>
            <a:off x="3431704" y="4609823"/>
            <a:ext cx="6480000" cy="2160000"/>
          </a:xfrm>
          <a:prstGeom prst="ellipse">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dirty="0">
                <a:solidFill>
                  <a:srgbClr val="C00000"/>
                </a:solidFill>
              </a:rPr>
              <a:t>By Appointment:</a:t>
            </a:r>
          </a:p>
          <a:p>
            <a:pPr algn="ctr"/>
            <a:r>
              <a:rPr lang="en-GB" sz="2400" b="1" dirty="0"/>
              <a:t>Email or text me and we can arrange a face-to-face session. </a:t>
            </a:r>
          </a:p>
          <a:p>
            <a:pPr algn="ctr"/>
            <a:r>
              <a:rPr lang="en-GB" sz="2000" b="1" dirty="0">
                <a:solidFill>
                  <a:srgbClr val="FF0000"/>
                </a:solidFill>
              </a:rPr>
              <a:t>I will keep Thursdays 4pm to 6pm free for F-T-F every week, but other times can be arranged</a:t>
            </a:r>
          </a:p>
        </p:txBody>
      </p:sp>
      <p:sp>
        <p:nvSpPr>
          <p:cNvPr id="3" name="Oval 2"/>
          <p:cNvSpPr/>
          <p:nvPr/>
        </p:nvSpPr>
        <p:spPr>
          <a:xfrm>
            <a:off x="3431704" y="33189"/>
            <a:ext cx="6480000" cy="2160000"/>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800" b="1" dirty="0">
                <a:solidFill>
                  <a:srgbClr val="C00000"/>
                </a:solidFill>
              </a:rPr>
              <a:t>Email:</a:t>
            </a:r>
          </a:p>
          <a:p>
            <a:pPr algn="ctr"/>
            <a:r>
              <a:rPr lang="en-GB" sz="2400" b="1" dirty="0"/>
              <a:t>martin.1.edwardes@kcl.ac.uk</a:t>
            </a:r>
          </a:p>
          <a:p>
            <a:pPr algn="ctr"/>
            <a:r>
              <a:rPr lang="en-GB" sz="2400" b="1" dirty="0"/>
              <a:t>k1216036@kcl.ac.uk</a:t>
            </a:r>
          </a:p>
          <a:p>
            <a:pPr algn="ctr"/>
            <a:r>
              <a:rPr lang="en-GB" sz="2000" b="1" dirty="0">
                <a:solidFill>
                  <a:srgbClr val="FF0000"/>
                </a:solidFill>
              </a:rPr>
              <a:t>Checked at least once a day</a:t>
            </a:r>
          </a:p>
        </p:txBody>
      </p:sp>
      <p:sp>
        <p:nvSpPr>
          <p:cNvPr id="8" name="Title 1">
            <a:extLst>
              <a:ext uri="{FF2B5EF4-FFF2-40B4-BE49-F238E27FC236}">
                <a16:creationId xmlns:a16="http://schemas.microsoft.com/office/drawing/2014/main" id="{C290551F-20D8-4C7B-A4E7-B1022657D960}"/>
              </a:ext>
            </a:extLst>
          </p:cNvPr>
          <p:cNvSpPr txBox="1">
            <a:spLocks/>
          </p:cNvSpPr>
          <p:nvPr/>
        </p:nvSpPr>
        <p:spPr>
          <a:xfrm>
            <a:off x="-1" y="0"/>
            <a:ext cx="1440000" cy="6858000"/>
          </a:xfrm>
          <a:prstGeom prst="rect">
            <a:avLst/>
          </a:prstGeom>
          <a:ln w="38100">
            <a:solidFill>
              <a:srgbClr val="C00000"/>
            </a:solidFill>
            <a:prstDash val="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effectLst>
                  <a:outerShdw blurRad="38100" dist="38100" dir="2700000" algn="tl">
                    <a:srgbClr val="000000">
                      <a:alpha val="43137"/>
                    </a:srgbClr>
                  </a:outerShdw>
                </a:effectLst>
                <a:latin typeface="+mn-lt"/>
              </a:rPr>
              <a:t>How to Contact the Lecturer</a:t>
            </a:r>
            <a:endParaRPr lang="en-GB" sz="4000" b="1"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5437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out)">
                                      <p:cBhvr>
                                        <p:cTn id="11" dur="1000"/>
                                        <p:tgtEl>
                                          <p:spTgt spid="23"/>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out)">
                                      <p:cBhvr>
                                        <p:cTn id="1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C903B30-B24A-DBB2-4595-A681A32B6F7F}"/>
              </a:ext>
            </a:extLst>
          </p:cNvPr>
          <p:cNvSpPr txBox="1"/>
          <p:nvPr/>
        </p:nvSpPr>
        <p:spPr>
          <a:xfrm>
            <a:off x="1463104" y="6119335"/>
            <a:ext cx="3710619" cy="738664"/>
          </a:xfrm>
          <a:prstGeom prst="rect">
            <a:avLst/>
          </a:prstGeom>
          <a:solidFill>
            <a:schemeClr val="bg1"/>
          </a:solidFill>
        </p:spPr>
        <p:txBody>
          <a:bodyPr wrap="square" rtlCol="0">
            <a:spAutoFit/>
          </a:bodyPr>
          <a:lstStyle/>
          <a:p>
            <a:pPr algn="ctr"/>
            <a:r>
              <a:rPr lang="en-GB" sz="1400" b="1" dirty="0"/>
              <a:t>“What’s the big surprise? All the latest theories of linguistics say we’re born with the innate capacity for generating sentences.”</a:t>
            </a:r>
          </a:p>
        </p:txBody>
      </p:sp>
      <p:sp>
        <p:nvSpPr>
          <p:cNvPr id="4" name="Title 1">
            <a:extLst>
              <a:ext uri="{FF2B5EF4-FFF2-40B4-BE49-F238E27FC236}">
                <a16:creationId xmlns:a16="http://schemas.microsoft.com/office/drawing/2014/main" id="{BE9911F6-44EF-D9D1-F824-6EBF023D48E2}"/>
              </a:ext>
            </a:extLst>
          </p:cNvPr>
          <p:cNvSpPr>
            <a:spLocks noGrp="1"/>
          </p:cNvSpPr>
          <p:nvPr>
            <p:ph type="title"/>
          </p:nvPr>
        </p:nvSpPr>
        <p:spPr>
          <a:xfrm>
            <a:off x="0" y="0"/>
            <a:ext cx="1440000" cy="6858000"/>
          </a:xfrm>
          <a:ln w="38100">
            <a:solidFill>
              <a:srgbClr val="C00000"/>
            </a:solidFill>
            <a:prstDash val="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rPr>
              <a:t>Language as Communication </a:t>
            </a:r>
            <a:br>
              <a:rPr lang="en-GB" sz="4000" b="1" dirty="0">
                <a:solidFill>
                  <a:srgbClr val="0070C0"/>
                </a:solidFill>
                <a:effectLst>
                  <a:outerShdw blurRad="38100" dist="38100" dir="2700000" algn="tl">
                    <a:srgbClr val="000000">
                      <a:alpha val="43137"/>
                    </a:srgbClr>
                  </a:outerShdw>
                </a:effectLst>
              </a:rPr>
            </a:br>
            <a:r>
              <a:rPr lang="en-GB" sz="2400" b="1" dirty="0">
                <a:solidFill>
                  <a:srgbClr val="C00000"/>
                </a:solidFill>
                <a:effectLst>
                  <a:outerShdw blurRad="38100" dist="38100" dir="2700000" algn="tl">
                    <a:srgbClr val="000000">
                      <a:alpha val="43137"/>
                    </a:srgbClr>
                  </a:outerShdw>
                </a:effectLst>
                <a:latin typeface="+mn-lt"/>
              </a:rPr>
              <a:t>Three Views from Linguistics</a:t>
            </a:r>
            <a:endParaRPr lang="en-GB" sz="4000" b="1" dirty="0">
              <a:solidFill>
                <a:srgbClr val="C00000"/>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DC47D409-63F7-9DC1-5DBE-7D095C77AD59}"/>
              </a:ext>
            </a:extLst>
          </p:cNvPr>
          <p:cNvSpPr txBox="1"/>
          <p:nvPr/>
        </p:nvSpPr>
        <p:spPr>
          <a:xfrm>
            <a:off x="1524228" y="1864643"/>
            <a:ext cx="3420000" cy="1938992"/>
          </a:xfrm>
          <a:prstGeom prst="rect">
            <a:avLst/>
          </a:prstGeom>
          <a:noFill/>
        </p:spPr>
        <p:txBody>
          <a:bodyPr wrap="square" rtlCol="0">
            <a:spAutoFit/>
          </a:bodyPr>
          <a:lstStyle/>
          <a:p>
            <a:r>
              <a:rPr lang="en-GB" sz="1500" b="1" dirty="0">
                <a:solidFill>
                  <a:srgbClr val="0070C0"/>
                </a:solidFill>
              </a:rPr>
              <a:t>In fact a very tiny part of language is externalized – what comes out of your mouth, or from your hands if you’re using sign. But even that part is often not used for communication in any independently meaningful sense of the term “communication”.</a:t>
            </a:r>
          </a:p>
          <a:p>
            <a:pPr algn="r"/>
            <a:r>
              <a:rPr lang="en-GB" sz="1500" b="1" i="1" dirty="0">
                <a:solidFill>
                  <a:srgbClr val="0070C0"/>
                </a:solidFill>
              </a:rPr>
              <a:t>Noam Chomsky, 2012</a:t>
            </a:r>
          </a:p>
        </p:txBody>
      </p:sp>
      <p:sp>
        <p:nvSpPr>
          <p:cNvPr id="8" name="TextBox 7">
            <a:extLst>
              <a:ext uri="{FF2B5EF4-FFF2-40B4-BE49-F238E27FC236}">
                <a16:creationId xmlns:a16="http://schemas.microsoft.com/office/drawing/2014/main" id="{D2EF7E4B-8AD0-672E-628F-25B97833573C}"/>
              </a:ext>
            </a:extLst>
          </p:cNvPr>
          <p:cNvSpPr txBox="1"/>
          <p:nvPr/>
        </p:nvSpPr>
        <p:spPr>
          <a:xfrm>
            <a:off x="5120022" y="1623204"/>
            <a:ext cx="3550235" cy="2169825"/>
          </a:xfrm>
          <a:prstGeom prst="rect">
            <a:avLst/>
          </a:prstGeom>
          <a:noFill/>
        </p:spPr>
        <p:txBody>
          <a:bodyPr wrap="square" rtlCol="0">
            <a:spAutoFit/>
          </a:bodyPr>
          <a:lstStyle/>
          <a:p>
            <a:r>
              <a:rPr lang="en-GB" sz="1500" b="1" dirty="0">
                <a:solidFill>
                  <a:srgbClr val="0070C0"/>
                </a:solidFill>
              </a:rPr>
              <a:t>Most thought is unconscious. It doesn’t work by mathematical logic. You can’t reason directly about the world - because you can only conceptualise what your brain and body allow, and because ideas are structured using frames … all words are defined in terms of conceptual frames, not in terms of some putative objective, mind-free world.                     </a:t>
            </a:r>
            <a:r>
              <a:rPr lang="en-GB" sz="1500" b="1" i="1" dirty="0">
                <a:solidFill>
                  <a:srgbClr val="0070C0"/>
                </a:solidFill>
              </a:rPr>
              <a:t>George Lakoff</a:t>
            </a:r>
          </a:p>
        </p:txBody>
      </p:sp>
      <p:pic>
        <p:nvPicPr>
          <p:cNvPr id="9" name="Picture 6" descr="http://cloudfront-assets.reason.com/assets/mc/_external/2012_07/you-did-not-build-the-basketba.jpg">
            <a:extLst>
              <a:ext uri="{FF2B5EF4-FFF2-40B4-BE49-F238E27FC236}">
                <a16:creationId xmlns:a16="http://schemas.microsoft.com/office/drawing/2014/main" id="{BBCA348D-3ED8-8728-9E04-4831CBBEE4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1069" b="17650"/>
          <a:stretch/>
        </p:blipFill>
        <p:spPr bwMode="auto">
          <a:xfrm>
            <a:off x="5150619" y="1"/>
            <a:ext cx="3420000" cy="1696722"/>
          </a:xfrm>
          <a:prstGeom prst="rect">
            <a:avLst/>
          </a:prstGeom>
          <a:noFill/>
        </p:spPr>
      </p:pic>
      <p:pic>
        <p:nvPicPr>
          <p:cNvPr id="10" name="Picture 9">
            <a:extLst>
              <a:ext uri="{FF2B5EF4-FFF2-40B4-BE49-F238E27FC236}">
                <a16:creationId xmlns:a16="http://schemas.microsoft.com/office/drawing/2014/main" id="{CD3EE992-67A5-8456-197E-A4461C09574B}"/>
              </a:ext>
            </a:extLst>
          </p:cNvPr>
          <p:cNvPicPr>
            <a:picLocks noChangeAspect="1"/>
          </p:cNvPicPr>
          <p:nvPr/>
        </p:nvPicPr>
        <p:blipFill>
          <a:blip r:embed="rId4"/>
          <a:stretch>
            <a:fillRect/>
          </a:stretch>
        </p:blipFill>
        <p:spPr>
          <a:xfrm>
            <a:off x="5120022" y="3931644"/>
            <a:ext cx="3650243" cy="2926356"/>
          </a:xfrm>
          <a:prstGeom prst="rect">
            <a:avLst/>
          </a:prstGeom>
          <a:ln>
            <a:solidFill>
              <a:srgbClr val="C00000"/>
            </a:solidFill>
          </a:ln>
        </p:spPr>
      </p:pic>
      <p:pic>
        <p:nvPicPr>
          <p:cNvPr id="11" name="Picture 10">
            <a:extLst>
              <a:ext uri="{FF2B5EF4-FFF2-40B4-BE49-F238E27FC236}">
                <a16:creationId xmlns:a16="http://schemas.microsoft.com/office/drawing/2014/main" id="{6B54F829-0CAB-C4CD-6947-4A0CC483935B}"/>
              </a:ext>
            </a:extLst>
          </p:cNvPr>
          <p:cNvPicPr>
            <a:picLocks noChangeAspect="1"/>
          </p:cNvPicPr>
          <p:nvPr/>
        </p:nvPicPr>
        <p:blipFill rotWithShape="1">
          <a:blip r:embed="rId5">
            <a:extLst>
              <a:ext uri="{28A0092B-C50C-407E-A947-70E740481C1C}">
                <a14:useLocalDpi xmlns:a14="http://schemas.microsoft.com/office/drawing/2010/main" val="0"/>
              </a:ext>
            </a:extLst>
          </a:blip>
          <a:srcRect t="14438" b="15090"/>
          <a:stretch/>
        </p:blipFill>
        <p:spPr>
          <a:xfrm>
            <a:off x="8772000" y="0"/>
            <a:ext cx="3420000" cy="1696722"/>
          </a:xfrm>
          <a:prstGeom prst="rect">
            <a:avLst/>
          </a:prstGeom>
        </p:spPr>
      </p:pic>
      <p:sp>
        <p:nvSpPr>
          <p:cNvPr id="12" name="Rectangle 11">
            <a:extLst>
              <a:ext uri="{FF2B5EF4-FFF2-40B4-BE49-F238E27FC236}">
                <a16:creationId xmlns:a16="http://schemas.microsoft.com/office/drawing/2014/main" id="{86AB6186-8EC6-F68D-1749-1489E285A585}"/>
              </a:ext>
            </a:extLst>
          </p:cNvPr>
          <p:cNvSpPr/>
          <p:nvPr/>
        </p:nvSpPr>
        <p:spPr>
          <a:xfrm>
            <a:off x="8772000" y="1644652"/>
            <a:ext cx="3420000" cy="2400657"/>
          </a:xfrm>
          <a:prstGeom prst="rect">
            <a:avLst/>
          </a:prstGeom>
        </p:spPr>
        <p:txBody>
          <a:bodyPr wrap="square">
            <a:spAutoFit/>
          </a:bodyPr>
          <a:lstStyle/>
          <a:p>
            <a:r>
              <a:rPr lang="en-GB" sz="1500" b="1" dirty="0">
                <a:solidFill>
                  <a:srgbClr val="0070C0"/>
                </a:solidFill>
              </a:rPr>
              <a:t>[On language:] First, it is transmitted physically, by sound waves travelling through the air; secondly, it is produced and received biologically, by the human brain and its associated organs of speech and hearing; thirdly it is exchanged socially, in contexts set up and defined by the social structure; and fourthly it is organized semiotically as a system of meanings.                           </a:t>
            </a:r>
            <a:r>
              <a:rPr lang="en-GB" sz="1500" b="1" i="1" dirty="0">
                <a:solidFill>
                  <a:srgbClr val="0070C0"/>
                </a:solidFill>
              </a:rPr>
              <a:t>M.A.K. Halliday</a:t>
            </a:r>
            <a:endParaRPr lang="en-GB" sz="1500" i="1" dirty="0"/>
          </a:p>
        </p:txBody>
      </p:sp>
      <p:sp>
        <p:nvSpPr>
          <p:cNvPr id="14" name="TextBox 13">
            <a:extLst>
              <a:ext uri="{FF2B5EF4-FFF2-40B4-BE49-F238E27FC236}">
                <a16:creationId xmlns:a16="http://schemas.microsoft.com/office/drawing/2014/main" id="{0EF8DF1A-EFDB-2EC5-4167-5404B53A4705}"/>
              </a:ext>
            </a:extLst>
          </p:cNvPr>
          <p:cNvSpPr txBox="1"/>
          <p:nvPr/>
        </p:nvSpPr>
        <p:spPr>
          <a:xfrm>
            <a:off x="8873587" y="6334780"/>
            <a:ext cx="3208597" cy="523220"/>
          </a:xfrm>
          <a:prstGeom prst="rect">
            <a:avLst/>
          </a:prstGeom>
          <a:solidFill>
            <a:schemeClr val="bg1"/>
          </a:solidFill>
        </p:spPr>
        <p:txBody>
          <a:bodyPr wrap="square" rtlCol="0">
            <a:spAutoFit/>
          </a:bodyPr>
          <a:lstStyle/>
          <a:p>
            <a:pPr algn="ctr"/>
            <a:r>
              <a:rPr lang="en-GB" sz="1400" b="1" dirty="0"/>
              <a:t>You only </a:t>
            </a:r>
            <a:r>
              <a:rPr lang="en-GB" sz="1400" b="1" i="1" dirty="0"/>
              <a:t>think</a:t>
            </a:r>
            <a:r>
              <a:rPr lang="en-GB" sz="1400" b="1" dirty="0"/>
              <a:t> you’re barking at nothing. We’re all barking at </a:t>
            </a:r>
            <a:r>
              <a:rPr lang="en-GB" sz="1400" b="1" i="1" dirty="0"/>
              <a:t>something</a:t>
            </a:r>
            <a:r>
              <a:rPr lang="en-GB" sz="1400" b="1" dirty="0"/>
              <a:t>. </a:t>
            </a:r>
          </a:p>
        </p:txBody>
      </p:sp>
      <p:pic>
        <p:nvPicPr>
          <p:cNvPr id="1026" name="Picture 2" descr="A World of Total Illusion &amp; Fantasy: Noam Chomsky Interview">
            <a:extLst>
              <a:ext uri="{FF2B5EF4-FFF2-40B4-BE49-F238E27FC236}">
                <a16:creationId xmlns:a16="http://schemas.microsoft.com/office/drawing/2014/main" id="{9817B5A2-6BBB-CED0-A90F-984E0DD485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8" t="2099" r="918"/>
          <a:stretch/>
        </p:blipFill>
        <p:spPr bwMode="auto">
          <a:xfrm>
            <a:off x="1529239" y="1"/>
            <a:ext cx="3422482" cy="1938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D84A4F-447C-6A07-6844-064863E1A43A}"/>
              </a:ext>
            </a:extLst>
          </p:cNvPr>
          <p:cNvPicPr>
            <a:picLocks noChangeAspect="1"/>
          </p:cNvPicPr>
          <p:nvPr/>
        </p:nvPicPr>
        <p:blipFill rotWithShape="1">
          <a:blip r:embed="rId7"/>
          <a:srcRect b="19650"/>
          <a:stretch/>
        </p:blipFill>
        <p:spPr>
          <a:xfrm>
            <a:off x="1638898" y="3803636"/>
            <a:ext cx="3203587" cy="2315700"/>
          </a:xfrm>
          <a:prstGeom prst="rect">
            <a:avLst/>
          </a:prstGeom>
          <a:ln>
            <a:solidFill>
              <a:srgbClr val="C00000"/>
            </a:solidFill>
          </a:ln>
        </p:spPr>
      </p:pic>
      <p:pic>
        <p:nvPicPr>
          <p:cNvPr id="13" name="Picture 2" descr="https://pantherfile.uwm.edu/wash/www/bark.gif">
            <a:extLst>
              <a:ext uri="{FF2B5EF4-FFF2-40B4-BE49-F238E27FC236}">
                <a16:creationId xmlns:a16="http://schemas.microsoft.com/office/drawing/2014/main" id="{1F89DC86-9004-A278-F225-F3CD98513360}"/>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4995" t="7978" r="23099" b="23027"/>
          <a:stretch/>
        </p:blipFill>
        <p:spPr bwMode="auto">
          <a:xfrm>
            <a:off x="9083380" y="4054390"/>
            <a:ext cx="2789013" cy="2262229"/>
          </a:xfrm>
          <a:prstGeom prst="rect">
            <a:avLst/>
          </a:prstGeom>
          <a:noFill/>
          <a:ln>
            <a:solidFill>
              <a:srgbClr val="C00000"/>
            </a:solidFill>
          </a:ln>
        </p:spPr>
      </p:pic>
    </p:spTree>
    <p:extLst>
      <p:ext uri="{BB962C8B-B14F-4D97-AF65-F5344CB8AC3E}">
        <p14:creationId xmlns:p14="http://schemas.microsoft.com/office/powerpoint/2010/main" val="24685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750" fill="hold"/>
                                        <p:tgtEl>
                                          <p:spTgt spid="1026"/>
                                        </p:tgtEl>
                                        <p:attrNameLst>
                                          <p:attrName>ppt_w</p:attrName>
                                        </p:attrNameLst>
                                      </p:cBhvr>
                                      <p:tavLst>
                                        <p:tav tm="0">
                                          <p:val>
                                            <p:fltVal val="0"/>
                                          </p:val>
                                        </p:tav>
                                        <p:tav tm="100000">
                                          <p:val>
                                            <p:strVal val="#ppt_w"/>
                                          </p:val>
                                        </p:tav>
                                      </p:tavLst>
                                    </p:anim>
                                    <p:anim calcmode="lin" valueType="num">
                                      <p:cBhvr>
                                        <p:cTn id="8" dur="750" fill="hold"/>
                                        <p:tgtEl>
                                          <p:spTgt spid="1026"/>
                                        </p:tgtEl>
                                        <p:attrNameLst>
                                          <p:attrName>ppt_h</p:attrName>
                                        </p:attrNameLst>
                                      </p:cBhvr>
                                      <p:tavLst>
                                        <p:tav tm="0">
                                          <p:val>
                                            <p:fltVal val="0"/>
                                          </p:val>
                                        </p:tav>
                                        <p:tav tm="100000">
                                          <p:val>
                                            <p:strVal val="#ppt_h"/>
                                          </p:val>
                                        </p:tav>
                                      </p:tavLst>
                                    </p:anim>
                                    <p:animEffect transition="in" filter="fade">
                                      <p:cBhvr>
                                        <p:cTn id="9" dur="750"/>
                                        <p:tgtEl>
                                          <p:spTgt spid="1026"/>
                                        </p:tgtEl>
                                      </p:cBhvr>
                                    </p:animEffect>
                                  </p:childTnLst>
                                </p:cTn>
                              </p:par>
                            </p:childTnLst>
                          </p:cTn>
                        </p:par>
                        <p:par>
                          <p:cTn id="10" fill="hold">
                            <p:stCondLst>
                              <p:cond delay="75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ppt_x"/>
                                          </p:val>
                                        </p:tav>
                                        <p:tav tm="100000">
                                          <p:val>
                                            <p:strVal val="#ppt_x"/>
                                          </p:val>
                                        </p:tav>
                                      </p:tavLst>
                                    </p:anim>
                                    <p:anim calcmode="lin" valueType="num">
                                      <p:cBhvr additive="base">
                                        <p:cTn id="19" dur="75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750" fill="hold"/>
                                        <p:tgtEl>
                                          <p:spTgt spid="15"/>
                                        </p:tgtEl>
                                        <p:attrNameLst>
                                          <p:attrName>ppt_x</p:attrName>
                                        </p:attrNameLst>
                                      </p:cBhvr>
                                      <p:tavLst>
                                        <p:tav tm="0">
                                          <p:val>
                                            <p:strVal val="#ppt_x"/>
                                          </p:val>
                                        </p:tav>
                                        <p:tav tm="100000">
                                          <p:val>
                                            <p:strVal val="#ppt_x"/>
                                          </p:val>
                                        </p:tav>
                                      </p:tavLst>
                                    </p:anim>
                                    <p:anim calcmode="lin" valueType="num">
                                      <p:cBhvr additive="base">
                                        <p:cTn id="23" dur="75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ppt_x"/>
                                          </p:val>
                                        </p:tav>
                                        <p:tav tm="100000">
                                          <p:val>
                                            <p:strVal val="#ppt_x"/>
                                          </p:val>
                                        </p:tav>
                                      </p:tavLst>
                                    </p:anim>
                                    <p:anim calcmode="lin" valueType="num">
                                      <p:cBhvr additive="base">
                                        <p:cTn id="34" dur="75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 presetClass="entr" presetSubtype="4"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ppt_x"/>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750" fill="hold"/>
                                        <p:tgtEl>
                                          <p:spTgt spid="11"/>
                                        </p:tgtEl>
                                        <p:attrNameLst>
                                          <p:attrName>ppt_w</p:attrName>
                                        </p:attrNameLst>
                                      </p:cBhvr>
                                      <p:tavLst>
                                        <p:tav tm="0">
                                          <p:val>
                                            <p:fltVal val="0"/>
                                          </p:val>
                                        </p:tav>
                                        <p:tav tm="100000">
                                          <p:val>
                                            <p:strVal val="#ppt_w"/>
                                          </p:val>
                                        </p:tav>
                                      </p:tavLst>
                                    </p:anim>
                                    <p:anim calcmode="lin" valueType="num">
                                      <p:cBhvr>
                                        <p:cTn id="44" dur="750" fill="hold"/>
                                        <p:tgtEl>
                                          <p:spTgt spid="11"/>
                                        </p:tgtEl>
                                        <p:attrNameLst>
                                          <p:attrName>ppt_h</p:attrName>
                                        </p:attrNameLst>
                                      </p:cBhvr>
                                      <p:tavLst>
                                        <p:tav tm="0">
                                          <p:val>
                                            <p:fltVal val="0"/>
                                          </p:val>
                                        </p:tav>
                                        <p:tav tm="100000">
                                          <p:val>
                                            <p:strVal val="#ppt_h"/>
                                          </p:val>
                                        </p:tav>
                                      </p:tavLst>
                                    </p:anim>
                                    <p:animEffect transition="in" filter="fade">
                                      <p:cBhvr>
                                        <p:cTn id="45" dur="750"/>
                                        <p:tgtEl>
                                          <p:spTgt spid="11"/>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fill="hold"/>
                                        <p:tgtEl>
                                          <p:spTgt spid="12"/>
                                        </p:tgtEl>
                                        <p:attrNameLst>
                                          <p:attrName>ppt_x</p:attrName>
                                        </p:attrNameLst>
                                      </p:cBhvr>
                                      <p:tavLst>
                                        <p:tav tm="0">
                                          <p:val>
                                            <p:strVal val="#ppt_x"/>
                                          </p:val>
                                        </p:tav>
                                        <p:tav tm="100000">
                                          <p:val>
                                            <p:strVal val="#ppt_x"/>
                                          </p:val>
                                        </p:tav>
                                      </p:tavLst>
                                    </p:anim>
                                    <p:anim calcmode="lin" valueType="num">
                                      <p:cBhvr additive="base">
                                        <p:cTn id="50" dur="75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4"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750" fill="hold"/>
                                        <p:tgtEl>
                                          <p:spTgt spid="13"/>
                                        </p:tgtEl>
                                        <p:attrNameLst>
                                          <p:attrName>ppt_x</p:attrName>
                                        </p:attrNameLst>
                                      </p:cBhvr>
                                      <p:tavLst>
                                        <p:tav tm="0">
                                          <p:val>
                                            <p:strVal val="#ppt_x"/>
                                          </p:val>
                                        </p:tav>
                                        <p:tav tm="100000">
                                          <p:val>
                                            <p:strVal val="#ppt_x"/>
                                          </p:val>
                                        </p:tav>
                                      </p:tavLst>
                                    </p:anim>
                                    <p:anim calcmode="lin" valueType="num">
                                      <p:cBhvr additive="base">
                                        <p:cTn id="55" dur="75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750" fill="hold"/>
                                        <p:tgtEl>
                                          <p:spTgt spid="14"/>
                                        </p:tgtEl>
                                        <p:attrNameLst>
                                          <p:attrName>ppt_x</p:attrName>
                                        </p:attrNameLst>
                                      </p:cBhvr>
                                      <p:tavLst>
                                        <p:tav tm="0">
                                          <p:val>
                                            <p:strVal val="#ppt_x"/>
                                          </p:val>
                                        </p:tav>
                                        <p:tav tm="100000">
                                          <p:val>
                                            <p:strVal val="#ppt_x"/>
                                          </p:val>
                                        </p:tav>
                                      </p:tavLst>
                                    </p:anim>
                                    <p:anim calcmode="lin" valueType="num">
                                      <p:cBhvr additive="base">
                                        <p:cTn id="59"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8" grpId="0"/>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9911F6-44EF-D9D1-F824-6EBF023D48E2}"/>
              </a:ext>
            </a:extLst>
          </p:cNvPr>
          <p:cNvSpPr>
            <a:spLocks noGrp="1"/>
          </p:cNvSpPr>
          <p:nvPr>
            <p:ph type="title"/>
          </p:nvPr>
        </p:nvSpPr>
        <p:spPr>
          <a:xfrm>
            <a:off x="0" y="0"/>
            <a:ext cx="1440000" cy="6858000"/>
          </a:xfrm>
          <a:ln w="38100">
            <a:solidFill>
              <a:srgbClr val="C00000"/>
            </a:solidFill>
            <a:prstDash val="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Floating Is Important …</a:t>
            </a:r>
            <a:br>
              <a:rPr lang="en-GB" sz="4000" b="1" dirty="0">
                <a:solidFill>
                  <a:srgbClr val="0070C0"/>
                </a:solidFill>
                <a:effectLst>
                  <a:outerShdw blurRad="38100" dist="38100" dir="2700000" algn="tl">
                    <a:srgbClr val="000000">
                      <a:alpha val="43137"/>
                    </a:srgbClr>
                  </a:outerShdw>
                </a:effectLst>
                <a:latin typeface="+mn-lt"/>
              </a:rPr>
            </a:br>
            <a:r>
              <a:rPr lang="en-GB" sz="2400" b="1" dirty="0">
                <a:solidFill>
                  <a:srgbClr val="C00000"/>
                </a:solidFill>
                <a:effectLst>
                  <a:outerShdw blurRad="38100" dist="38100" dir="2700000" algn="tl">
                    <a:srgbClr val="000000">
                      <a:alpha val="43137"/>
                    </a:srgbClr>
                  </a:outerShdw>
                </a:effectLst>
                <a:latin typeface="+mn-lt"/>
              </a:rPr>
              <a:t>Communication Is Important, too</a:t>
            </a:r>
            <a:endParaRPr lang="en-GB" sz="4000" b="1" dirty="0">
              <a:solidFill>
                <a:srgbClr val="C00000"/>
              </a:solidFill>
              <a:effectLst>
                <a:outerShdw blurRad="38100" dist="38100" dir="2700000" algn="tl">
                  <a:srgbClr val="000000">
                    <a:alpha val="43137"/>
                  </a:srgbClr>
                </a:outerShdw>
              </a:effectLst>
              <a:latin typeface="+mn-lt"/>
            </a:endParaRPr>
          </a:p>
        </p:txBody>
      </p:sp>
      <p:pic>
        <p:nvPicPr>
          <p:cNvPr id="1028" name="Picture 4" descr="Titanic: The Surprising Calm Before the Chaotic Sinking - HISTORY">
            <a:extLst>
              <a:ext uri="{FF2B5EF4-FFF2-40B4-BE49-F238E27FC236}">
                <a16:creationId xmlns:a16="http://schemas.microsoft.com/office/drawing/2014/main" id="{3A5F9BF1-6EA0-158A-BC50-55906AC4E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116632"/>
            <a:ext cx="499255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photos of the sinking of the Russian cruiser Moskva that experts  analyze - Infobae">
            <a:extLst>
              <a:ext uri="{FF2B5EF4-FFF2-40B4-BE49-F238E27FC236}">
                <a16:creationId xmlns:a16="http://schemas.microsoft.com/office/drawing/2014/main" id="{DA16E5A7-63C7-8438-9379-63250BB0D0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640" y="3501008"/>
            <a:ext cx="5560617" cy="31278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nlund cartoon: Trying to stay afloat">
            <a:extLst>
              <a:ext uri="{FF2B5EF4-FFF2-40B4-BE49-F238E27FC236}">
                <a16:creationId xmlns:a16="http://schemas.microsoft.com/office/drawing/2014/main" id="{FE2E8A92-340A-709B-4B84-EF2ECFF31FD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3" t="3990" r="1922"/>
          <a:stretch/>
        </p:blipFill>
        <p:spPr bwMode="auto">
          <a:xfrm>
            <a:off x="6676855" y="401517"/>
            <a:ext cx="5000189" cy="28083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ats leaving sinking trump ship">
            <a:extLst>
              <a:ext uri="{FF2B5EF4-FFF2-40B4-BE49-F238E27FC236}">
                <a16:creationId xmlns:a16="http://schemas.microsoft.com/office/drawing/2014/main" id="{E823DC78-FED3-291F-2D67-25655A19B7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776" y="3140968"/>
            <a:ext cx="4409559" cy="312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750"/>
                                        <p:tgtEl>
                                          <p:spTgt spid="1028"/>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wipe(left)">
                                      <p:cBhvr>
                                        <p:cTn id="11" dur="750"/>
                                        <p:tgtEl>
                                          <p:spTgt spid="1032"/>
                                        </p:tgtEl>
                                      </p:cBhvr>
                                    </p:animEffect>
                                  </p:childTnLst>
                                </p:cTn>
                              </p:par>
                              <p:par>
                                <p:cTn id="12" presetID="22" presetClass="entr" presetSubtype="1" fill="hold" nodeType="with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wipe(up)">
                                      <p:cBhvr>
                                        <p:cTn id="14" dur="750"/>
                                        <p:tgtEl>
                                          <p:spTgt spid="1034"/>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left)">
                                      <p:cBhvr>
                                        <p:cTn id="18" dur="7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90551F-20D8-4C7B-A4E7-B1022657D960}"/>
              </a:ext>
            </a:extLst>
          </p:cNvPr>
          <p:cNvSpPr txBox="1">
            <a:spLocks/>
          </p:cNvSpPr>
          <p:nvPr/>
        </p:nvSpPr>
        <p:spPr>
          <a:xfrm>
            <a:off x="-1" y="0"/>
            <a:ext cx="1440000" cy="6858000"/>
          </a:xfrm>
          <a:prstGeom prst="rect">
            <a:avLst/>
          </a:prstGeom>
          <a:ln w="38100">
            <a:solidFill>
              <a:srgbClr val="C00000"/>
            </a:solidFill>
            <a:prstDash val="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effectLst>
                  <a:outerShdw blurRad="38100" dist="38100" dir="2700000" algn="tl">
                    <a:srgbClr val="000000">
                      <a:alpha val="43137"/>
                    </a:srgbClr>
                  </a:outerShdw>
                </a:effectLst>
                <a:latin typeface="+mn-lt"/>
              </a:rPr>
              <a:t>Resources: Online </a:t>
            </a:r>
            <a:endParaRPr lang="en-GB" sz="4000" b="1" dirty="0">
              <a:solidFill>
                <a:srgbClr val="0070C0"/>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91020BC3-EC9C-9FF8-DEE7-2DF181220E2E}"/>
              </a:ext>
            </a:extLst>
          </p:cNvPr>
          <p:cNvSpPr/>
          <p:nvPr/>
        </p:nvSpPr>
        <p:spPr>
          <a:xfrm>
            <a:off x="1919536" y="116632"/>
            <a:ext cx="9937104" cy="1440160"/>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b="1" dirty="0">
                <a:solidFill>
                  <a:srgbClr val="002060"/>
                </a:solidFill>
              </a:rPr>
              <a:t>Go to </a:t>
            </a:r>
            <a:r>
              <a:rPr lang="en-GB"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2"/>
              </a:rPr>
              <a:t>http://martinedwardes.me.uk/academia_teach_resources.html</a:t>
            </a:r>
            <a:r>
              <a:rPr lang="en-GB"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GB"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to download the Poster Competition Resources </a:t>
            </a:r>
          </a:p>
        </p:txBody>
      </p:sp>
      <p:pic>
        <p:nvPicPr>
          <p:cNvPr id="3" name="Picture 2">
            <a:extLst>
              <a:ext uri="{FF2B5EF4-FFF2-40B4-BE49-F238E27FC236}">
                <a16:creationId xmlns:a16="http://schemas.microsoft.com/office/drawing/2014/main" id="{BDE6407F-CEEE-48E6-9466-910CBE546B6C}"/>
              </a:ext>
            </a:extLst>
          </p:cNvPr>
          <p:cNvPicPr>
            <a:picLocks noChangeAspect="1"/>
          </p:cNvPicPr>
          <p:nvPr/>
        </p:nvPicPr>
        <p:blipFill>
          <a:blip r:embed="rId3"/>
          <a:stretch>
            <a:fillRect/>
          </a:stretch>
        </p:blipFill>
        <p:spPr>
          <a:xfrm>
            <a:off x="3935941" y="1700808"/>
            <a:ext cx="5904293" cy="4889966"/>
          </a:xfrm>
          <a:prstGeom prst="rect">
            <a:avLst/>
          </a:prstGeom>
        </p:spPr>
      </p:pic>
      <p:sp>
        <p:nvSpPr>
          <p:cNvPr id="4" name="Rectangle: Rounded Corners 3">
            <a:extLst>
              <a:ext uri="{FF2B5EF4-FFF2-40B4-BE49-F238E27FC236}">
                <a16:creationId xmlns:a16="http://schemas.microsoft.com/office/drawing/2014/main" id="{C7DAA5F7-76E8-4972-87CA-90709C6A78CD}"/>
              </a:ext>
            </a:extLst>
          </p:cNvPr>
          <p:cNvSpPr/>
          <p:nvPr/>
        </p:nvSpPr>
        <p:spPr>
          <a:xfrm>
            <a:off x="5807968" y="5013176"/>
            <a:ext cx="2592288" cy="157759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Left 4">
            <a:extLst>
              <a:ext uri="{FF2B5EF4-FFF2-40B4-BE49-F238E27FC236}">
                <a16:creationId xmlns:a16="http://schemas.microsoft.com/office/drawing/2014/main" id="{5AEF9457-0B04-4A12-844B-E1A4384C702C}"/>
              </a:ext>
            </a:extLst>
          </p:cNvPr>
          <p:cNvSpPr/>
          <p:nvPr/>
        </p:nvSpPr>
        <p:spPr>
          <a:xfrm>
            <a:off x="8497164" y="4941168"/>
            <a:ext cx="1559276" cy="1721614"/>
          </a:xfrm>
          <a:prstGeom prst="leftArrow">
            <a:avLst>
              <a:gd name="adj1" fmla="val 58761"/>
              <a:gd name="adj2" fmla="val 4311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The Resources</a:t>
            </a:r>
          </a:p>
        </p:txBody>
      </p:sp>
    </p:spTree>
    <p:extLst>
      <p:ext uri="{BB962C8B-B14F-4D97-AF65-F5344CB8AC3E}">
        <p14:creationId xmlns:p14="http://schemas.microsoft.com/office/powerpoint/2010/main" val="325483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ppt_w</p:attrName>
                                        </p:attrNameLst>
                                      </p:cBhvr>
                                      <p:tavLst>
                                        <p:tav tm="0">
                                          <p:val>
                                            <p:fltVal val="0"/>
                                          </p:val>
                                        </p:tav>
                                        <p:tav tm="100000">
                                          <p:val>
                                            <p:strVal val="#ppt_w"/>
                                          </p:val>
                                        </p:tav>
                                      </p:tavLst>
                                    </p:anim>
                                    <p:anim calcmode="lin" valueType="num">
                                      <p:cBhvr>
                                        <p:cTn id="20" dur="750" fill="hold"/>
                                        <p:tgtEl>
                                          <p:spTgt spid="4"/>
                                        </p:tgtEl>
                                        <p:attrNameLst>
                                          <p:attrName>ppt_h</p:attrName>
                                        </p:attrNameLst>
                                      </p:cBhvr>
                                      <p:tavLst>
                                        <p:tav tm="0">
                                          <p:val>
                                            <p:fltVal val="0"/>
                                          </p:val>
                                        </p:tav>
                                        <p:tav tm="100000">
                                          <p:val>
                                            <p:strVal val="#ppt_h"/>
                                          </p:val>
                                        </p:tav>
                                      </p:tavLst>
                                    </p:anim>
                                    <p:animEffect transition="in" filter="fade">
                                      <p:cBhvr>
                                        <p:cTn id="21" dur="750"/>
                                        <p:tgtEl>
                                          <p:spTgt spid="4"/>
                                        </p:tgtEl>
                                      </p:cBhvr>
                                    </p:animEffect>
                                  </p:childTnLst>
                                </p:cTn>
                              </p:par>
                            </p:childTnLst>
                          </p:cTn>
                        </p:par>
                        <p:par>
                          <p:cTn id="22" fill="hold">
                            <p:stCondLst>
                              <p:cond delay="3250"/>
                            </p:stCondLst>
                            <p:childTnLst>
                              <p:par>
                                <p:cTn id="23" presetID="2" presetClass="entr" presetSubtype="2"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1+#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440000" cy="6858000"/>
          </a:xfrm>
          <a:ln w="38100">
            <a:solidFill>
              <a:srgbClr val="C00000"/>
            </a:solidFill>
            <a:prstDash val="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Resources: Instruction Booklet</a:t>
            </a:r>
          </a:p>
        </p:txBody>
      </p:sp>
      <p:pic>
        <p:nvPicPr>
          <p:cNvPr id="7" name="Picture 6">
            <a:hlinkClick r:id="rId2" action="ppaction://hlinkfile"/>
            <a:extLst>
              <a:ext uri="{FF2B5EF4-FFF2-40B4-BE49-F238E27FC236}">
                <a16:creationId xmlns:a16="http://schemas.microsoft.com/office/drawing/2014/main" id="{43D601B0-9044-45E7-80D6-4C77C759C508}"/>
              </a:ext>
            </a:extLst>
          </p:cNvPr>
          <p:cNvPicPr>
            <a:picLocks noChangeAspect="1"/>
          </p:cNvPicPr>
          <p:nvPr/>
        </p:nvPicPr>
        <p:blipFill>
          <a:blip r:embed="rId3"/>
          <a:stretch>
            <a:fillRect/>
          </a:stretch>
        </p:blipFill>
        <p:spPr>
          <a:xfrm>
            <a:off x="2135560" y="0"/>
            <a:ext cx="9512968" cy="6858000"/>
          </a:xfrm>
          <a:prstGeom prst="rect">
            <a:avLst/>
          </a:prstGeom>
        </p:spPr>
      </p:pic>
    </p:spTree>
    <p:extLst>
      <p:ext uri="{BB962C8B-B14F-4D97-AF65-F5344CB8AC3E}">
        <p14:creationId xmlns:p14="http://schemas.microsoft.com/office/powerpoint/2010/main" val="23300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440000" cy="6858000"/>
          </a:xfrm>
          <a:ln w="38100">
            <a:solidFill>
              <a:srgbClr val="C00000"/>
            </a:solidFill>
            <a:prstDash val="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Resources: Sample Posters</a:t>
            </a:r>
          </a:p>
        </p:txBody>
      </p:sp>
      <p:pic>
        <p:nvPicPr>
          <p:cNvPr id="3" name="Picture 2">
            <a:hlinkClick r:id="rId2" action="ppaction://hlinkpres?slideindex=1&amp;slidetitle="/>
            <a:extLst>
              <a:ext uri="{FF2B5EF4-FFF2-40B4-BE49-F238E27FC236}">
                <a16:creationId xmlns:a16="http://schemas.microsoft.com/office/drawing/2014/main" id="{B4A64BCB-3B9B-4B36-A272-182C6F0ABE74}"/>
              </a:ext>
            </a:extLst>
          </p:cNvPr>
          <p:cNvPicPr>
            <a:picLocks noChangeAspect="1"/>
          </p:cNvPicPr>
          <p:nvPr/>
        </p:nvPicPr>
        <p:blipFill>
          <a:blip r:embed="rId3"/>
          <a:stretch>
            <a:fillRect/>
          </a:stretch>
        </p:blipFill>
        <p:spPr>
          <a:xfrm>
            <a:off x="1487488" y="260648"/>
            <a:ext cx="5400000" cy="3037500"/>
          </a:xfrm>
          <a:prstGeom prst="rect">
            <a:avLst/>
          </a:prstGeom>
        </p:spPr>
      </p:pic>
      <p:pic>
        <p:nvPicPr>
          <p:cNvPr id="5" name="Picture 4">
            <a:hlinkClick r:id="rId4" action="ppaction://hlinkpres?slideindex=1&amp;slidetitle="/>
            <a:extLst>
              <a:ext uri="{FF2B5EF4-FFF2-40B4-BE49-F238E27FC236}">
                <a16:creationId xmlns:a16="http://schemas.microsoft.com/office/drawing/2014/main" id="{B4E53A2B-A752-42B5-B0BC-D43F933D80FC}"/>
              </a:ext>
            </a:extLst>
          </p:cNvPr>
          <p:cNvPicPr>
            <a:picLocks noChangeAspect="1"/>
          </p:cNvPicPr>
          <p:nvPr/>
        </p:nvPicPr>
        <p:blipFill>
          <a:blip r:embed="rId5"/>
          <a:stretch>
            <a:fillRect/>
          </a:stretch>
        </p:blipFill>
        <p:spPr>
          <a:xfrm>
            <a:off x="1487488" y="3558796"/>
            <a:ext cx="5400000" cy="3037500"/>
          </a:xfrm>
          <a:prstGeom prst="rect">
            <a:avLst/>
          </a:prstGeom>
        </p:spPr>
      </p:pic>
      <p:pic>
        <p:nvPicPr>
          <p:cNvPr id="4" name="Picture 3">
            <a:extLst>
              <a:ext uri="{FF2B5EF4-FFF2-40B4-BE49-F238E27FC236}">
                <a16:creationId xmlns:a16="http://schemas.microsoft.com/office/drawing/2014/main" id="{58C3FDF8-9432-4FD5-BFE7-876629B2C6AB}"/>
              </a:ext>
            </a:extLst>
          </p:cNvPr>
          <p:cNvPicPr>
            <a:picLocks noChangeAspect="1"/>
          </p:cNvPicPr>
          <p:nvPr/>
        </p:nvPicPr>
        <p:blipFill>
          <a:blip r:embed="rId6"/>
          <a:stretch>
            <a:fillRect/>
          </a:stretch>
        </p:blipFill>
        <p:spPr>
          <a:xfrm>
            <a:off x="6792000" y="3834903"/>
            <a:ext cx="5400000" cy="3037501"/>
          </a:xfrm>
          <a:prstGeom prst="rect">
            <a:avLst/>
          </a:prstGeom>
        </p:spPr>
      </p:pic>
      <p:pic>
        <p:nvPicPr>
          <p:cNvPr id="6" name="Picture 5">
            <a:hlinkClick r:id="rId7" action="ppaction://hlinkpres?slideindex=1&amp;slidetitle="/>
            <a:extLst>
              <a:ext uri="{FF2B5EF4-FFF2-40B4-BE49-F238E27FC236}">
                <a16:creationId xmlns:a16="http://schemas.microsoft.com/office/drawing/2014/main" id="{60EBA2B0-EF48-4521-A927-1AF370A0B358}"/>
              </a:ext>
            </a:extLst>
          </p:cNvPr>
          <p:cNvPicPr>
            <a:picLocks noChangeAspect="1"/>
          </p:cNvPicPr>
          <p:nvPr/>
        </p:nvPicPr>
        <p:blipFill>
          <a:blip r:embed="rId8"/>
          <a:stretch>
            <a:fillRect/>
          </a:stretch>
        </p:blipFill>
        <p:spPr>
          <a:xfrm>
            <a:off x="6792000" y="260648"/>
            <a:ext cx="5400000" cy="3037500"/>
          </a:xfrm>
          <a:prstGeom prst="rect">
            <a:avLst/>
          </a:prstGeom>
        </p:spPr>
      </p:pic>
    </p:spTree>
    <p:extLst>
      <p:ext uri="{BB962C8B-B14F-4D97-AF65-F5344CB8AC3E}">
        <p14:creationId xmlns:p14="http://schemas.microsoft.com/office/powerpoint/2010/main" val="24903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500"/>
                            </p:stCondLst>
                            <p:childTnLst>
                              <p:par>
                                <p:cTn id="17" presetID="53" presetClass="entr" presetSubtype="16"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440000" cy="6858000"/>
          </a:xfrm>
          <a:ln w="38100">
            <a:solidFill>
              <a:srgbClr val="C00000"/>
            </a:solidFill>
            <a:prstDash val="dash"/>
          </a:ln>
        </p:spPr>
        <p:txBody>
          <a:bodyPr vert="vert270">
            <a:normAutofit/>
          </a:bodyPr>
          <a:lstStyle/>
          <a:p>
            <a:r>
              <a:rPr lang="en-GB" sz="4000" b="1" dirty="0">
                <a:solidFill>
                  <a:srgbClr val="0070C0"/>
                </a:solidFill>
                <a:effectLst>
                  <a:outerShdw blurRad="38100" dist="38100" dir="2700000" algn="tl">
                    <a:srgbClr val="000000">
                      <a:alpha val="43137"/>
                    </a:srgbClr>
                  </a:outerShdw>
                </a:effectLst>
                <a:latin typeface="+mn-lt"/>
              </a:rPr>
              <a:t>Resources: This Lecture</a:t>
            </a:r>
          </a:p>
        </p:txBody>
      </p:sp>
      <p:pic>
        <p:nvPicPr>
          <p:cNvPr id="7" name="Picture 6">
            <a:extLst>
              <a:ext uri="{FF2B5EF4-FFF2-40B4-BE49-F238E27FC236}">
                <a16:creationId xmlns:a16="http://schemas.microsoft.com/office/drawing/2014/main" id="{E546C8EE-F9D7-4D95-95A0-81C9CA96A5A4}"/>
              </a:ext>
            </a:extLst>
          </p:cNvPr>
          <p:cNvPicPr>
            <a:picLocks noChangeAspect="1"/>
          </p:cNvPicPr>
          <p:nvPr/>
        </p:nvPicPr>
        <p:blipFill>
          <a:blip r:embed="rId2"/>
          <a:stretch>
            <a:fillRect/>
          </a:stretch>
        </p:blipFill>
        <p:spPr>
          <a:xfrm>
            <a:off x="2639617" y="1140665"/>
            <a:ext cx="8292620" cy="4664599"/>
          </a:xfrm>
          <a:prstGeom prst="rect">
            <a:avLst/>
          </a:prstGeom>
        </p:spPr>
      </p:pic>
    </p:spTree>
    <p:extLst>
      <p:ext uri="{BB962C8B-B14F-4D97-AF65-F5344CB8AC3E}">
        <p14:creationId xmlns:p14="http://schemas.microsoft.com/office/powerpoint/2010/main" val="314091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1273</Words>
  <Application>Microsoft Office PowerPoint</Application>
  <PresentationFormat>Widescreen</PresentationFormat>
  <Paragraphs>153</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Formal436 BT</vt:lpstr>
      <vt:lpstr>Humanst521 BT</vt:lpstr>
      <vt:lpstr>Segoe Print</vt:lpstr>
      <vt:lpstr>Wingdings</vt:lpstr>
      <vt:lpstr>Office Theme</vt:lpstr>
      <vt:lpstr>Posters and PowerPoint Martin P.J. Edwardes</vt:lpstr>
      <vt:lpstr>PowerPoint Presentation</vt:lpstr>
      <vt:lpstr>PowerPoint Presentation</vt:lpstr>
      <vt:lpstr>Language as Communication  Three Views from Linguistics</vt:lpstr>
      <vt:lpstr>Floating Is Important … Communication Is Important, too</vt:lpstr>
      <vt:lpstr>PowerPoint Presentation</vt:lpstr>
      <vt:lpstr>Resources: Instruction Booklet</vt:lpstr>
      <vt:lpstr>Resources: Sample Posters</vt:lpstr>
      <vt:lpstr>Resources: This Lecture</vt:lpstr>
      <vt:lpstr>Sample Slide 1: Pravic: The Construction of Words</vt:lpstr>
      <vt:lpstr>Sample Slide 2: Types of Knowledge, Ways of Learning</vt:lpstr>
      <vt:lpstr>Sample Slide 3: What You Do</vt:lpstr>
      <vt:lpstr>Sample Slide 4: Social Calculus, Agentive Grammar and the Beginnings of Language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Psycholinguistics and the -isms</dc:title>
  <dc:creator>Martin Edwardes</dc:creator>
  <cp:lastModifiedBy>Martin Edwardes</cp:lastModifiedBy>
  <cp:revision>79</cp:revision>
  <dcterms:created xsi:type="dcterms:W3CDTF">2013-07-15T11:34:14Z</dcterms:created>
  <dcterms:modified xsi:type="dcterms:W3CDTF">2022-10-19T16:59:17Z</dcterms:modified>
</cp:coreProperties>
</file>