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50399950" cy="306006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3" d="100"/>
          <a:sy n="23" d="100"/>
        </p:scale>
        <p:origin x="17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99994" y="5008025"/>
            <a:ext cx="37799963" cy="10653560"/>
          </a:xfrm>
        </p:spPr>
        <p:txBody>
          <a:bodyPr anchor="b"/>
          <a:lstStyle>
            <a:lvl1pPr algn="ctr">
              <a:defRPr sz="248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299994" y="16072427"/>
            <a:ext cx="37799963" cy="7388071"/>
          </a:xfrm>
        </p:spPr>
        <p:txBody>
          <a:bodyPr/>
          <a:lstStyle>
            <a:lvl1pPr marL="0" indent="0" algn="ctr">
              <a:buNone/>
              <a:defRPr sz="9921"/>
            </a:lvl1pPr>
            <a:lvl2pPr marL="1890019" indent="0" algn="ctr">
              <a:buNone/>
              <a:defRPr sz="8268"/>
            </a:lvl2pPr>
            <a:lvl3pPr marL="3780038" indent="0" algn="ctr">
              <a:buNone/>
              <a:defRPr sz="7441"/>
            </a:lvl3pPr>
            <a:lvl4pPr marL="5670057" indent="0" algn="ctr">
              <a:buNone/>
              <a:defRPr sz="6614"/>
            </a:lvl4pPr>
            <a:lvl5pPr marL="7560076" indent="0" algn="ctr">
              <a:buNone/>
              <a:defRPr sz="6614"/>
            </a:lvl5pPr>
            <a:lvl6pPr marL="9450095" indent="0" algn="ctr">
              <a:buNone/>
              <a:defRPr sz="6614"/>
            </a:lvl6pPr>
            <a:lvl7pPr marL="11340114" indent="0" algn="ctr">
              <a:buNone/>
              <a:defRPr sz="6614"/>
            </a:lvl7pPr>
            <a:lvl8pPr marL="13230134" indent="0" algn="ctr">
              <a:buNone/>
              <a:defRPr sz="6614"/>
            </a:lvl8pPr>
            <a:lvl9pPr marL="15120153" indent="0" algn="ctr">
              <a:buNone/>
              <a:defRPr sz="661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37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96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7464" y="1629201"/>
            <a:ext cx="10867489" cy="2593263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4997" y="1629201"/>
            <a:ext cx="31972468" cy="2593263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41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93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747" y="7628917"/>
            <a:ext cx="43469957" cy="12729018"/>
          </a:xfrm>
        </p:spPr>
        <p:txBody>
          <a:bodyPr anchor="b"/>
          <a:lstStyle>
            <a:lvl1pPr>
              <a:defRPr sz="2480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747" y="20478356"/>
            <a:ext cx="43469957" cy="6693890"/>
          </a:xfrm>
        </p:spPr>
        <p:txBody>
          <a:bodyPr/>
          <a:lstStyle>
            <a:lvl1pPr marL="0" indent="0">
              <a:buNone/>
              <a:defRPr sz="9921">
                <a:solidFill>
                  <a:schemeClr val="tx1">
                    <a:tint val="75000"/>
                  </a:schemeClr>
                </a:solidFill>
              </a:defRPr>
            </a:lvl1pPr>
            <a:lvl2pPr marL="1890019" indent="0">
              <a:buNone/>
              <a:defRPr sz="8268">
                <a:solidFill>
                  <a:schemeClr val="tx1">
                    <a:tint val="75000"/>
                  </a:schemeClr>
                </a:solidFill>
              </a:defRPr>
            </a:lvl2pPr>
            <a:lvl3pPr marL="3780038" indent="0">
              <a:buNone/>
              <a:defRPr sz="7441">
                <a:solidFill>
                  <a:schemeClr val="tx1">
                    <a:tint val="75000"/>
                  </a:schemeClr>
                </a:solidFill>
              </a:defRPr>
            </a:lvl3pPr>
            <a:lvl4pPr marL="5670057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4pPr>
            <a:lvl5pPr marL="756007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5pPr>
            <a:lvl6pPr marL="9450095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6pPr>
            <a:lvl7pPr marL="1134011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7pPr>
            <a:lvl8pPr marL="13230134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8pPr>
            <a:lvl9pPr marL="15120153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91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4996" y="8146007"/>
            <a:ext cx="21419979" cy="1941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4975" y="8146007"/>
            <a:ext cx="21419979" cy="19415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1675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1" y="1629204"/>
            <a:ext cx="43469957" cy="591471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563" y="7501412"/>
            <a:ext cx="21321539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563" y="11177737"/>
            <a:ext cx="21321539" cy="16440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4975" y="7501412"/>
            <a:ext cx="21426543" cy="3676326"/>
          </a:xfrm>
        </p:spPr>
        <p:txBody>
          <a:bodyPr anchor="b"/>
          <a:lstStyle>
            <a:lvl1pPr marL="0" indent="0">
              <a:buNone/>
              <a:defRPr sz="9921" b="1"/>
            </a:lvl1pPr>
            <a:lvl2pPr marL="1890019" indent="0">
              <a:buNone/>
              <a:defRPr sz="8268" b="1"/>
            </a:lvl2pPr>
            <a:lvl3pPr marL="3780038" indent="0">
              <a:buNone/>
              <a:defRPr sz="7441" b="1"/>
            </a:lvl3pPr>
            <a:lvl4pPr marL="5670057" indent="0">
              <a:buNone/>
              <a:defRPr sz="6614" b="1"/>
            </a:lvl4pPr>
            <a:lvl5pPr marL="7560076" indent="0">
              <a:buNone/>
              <a:defRPr sz="6614" b="1"/>
            </a:lvl5pPr>
            <a:lvl6pPr marL="9450095" indent="0">
              <a:buNone/>
              <a:defRPr sz="6614" b="1"/>
            </a:lvl6pPr>
            <a:lvl7pPr marL="11340114" indent="0">
              <a:buNone/>
              <a:defRPr sz="6614" b="1"/>
            </a:lvl7pPr>
            <a:lvl8pPr marL="13230134" indent="0">
              <a:buNone/>
              <a:defRPr sz="6614" b="1"/>
            </a:lvl8pPr>
            <a:lvl9pPr marL="15120153" indent="0">
              <a:buNone/>
              <a:defRPr sz="661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4975" y="11177737"/>
            <a:ext cx="21426543" cy="164407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3620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5784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1002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6543" y="4405929"/>
            <a:ext cx="25514975" cy="21746295"/>
          </a:xfrm>
        </p:spPr>
        <p:txBody>
          <a:bodyPr/>
          <a:lstStyle>
            <a:lvl1pPr>
              <a:defRPr sz="13228"/>
            </a:lvl1pPr>
            <a:lvl2pPr>
              <a:defRPr sz="11575"/>
            </a:lvl2pPr>
            <a:lvl3pPr>
              <a:defRPr sz="9921"/>
            </a:lvl3pPr>
            <a:lvl4pPr>
              <a:defRPr sz="8268"/>
            </a:lvl4pPr>
            <a:lvl5pPr>
              <a:defRPr sz="8268"/>
            </a:lvl5pPr>
            <a:lvl6pPr>
              <a:defRPr sz="8268"/>
            </a:lvl6pPr>
            <a:lvl7pPr>
              <a:defRPr sz="8268"/>
            </a:lvl7pPr>
            <a:lvl8pPr>
              <a:defRPr sz="8268"/>
            </a:lvl8pPr>
            <a:lvl9pPr>
              <a:defRPr sz="82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424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563" y="2040043"/>
            <a:ext cx="16255294" cy="7140152"/>
          </a:xfrm>
        </p:spPr>
        <p:txBody>
          <a:bodyPr anchor="b"/>
          <a:lstStyle>
            <a:lvl1pPr>
              <a:defRPr sz="1322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6543" y="4405929"/>
            <a:ext cx="25514975" cy="21746295"/>
          </a:xfrm>
        </p:spPr>
        <p:txBody>
          <a:bodyPr anchor="t"/>
          <a:lstStyle>
            <a:lvl1pPr marL="0" indent="0">
              <a:buNone/>
              <a:defRPr sz="13228"/>
            </a:lvl1pPr>
            <a:lvl2pPr marL="1890019" indent="0">
              <a:buNone/>
              <a:defRPr sz="11575"/>
            </a:lvl2pPr>
            <a:lvl3pPr marL="3780038" indent="0">
              <a:buNone/>
              <a:defRPr sz="9921"/>
            </a:lvl3pPr>
            <a:lvl4pPr marL="5670057" indent="0">
              <a:buNone/>
              <a:defRPr sz="8268"/>
            </a:lvl4pPr>
            <a:lvl5pPr marL="7560076" indent="0">
              <a:buNone/>
              <a:defRPr sz="8268"/>
            </a:lvl5pPr>
            <a:lvl6pPr marL="9450095" indent="0">
              <a:buNone/>
              <a:defRPr sz="8268"/>
            </a:lvl6pPr>
            <a:lvl7pPr marL="11340114" indent="0">
              <a:buNone/>
              <a:defRPr sz="8268"/>
            </a:lvl7pPr>
            <a:lvl8pPr marL="13230134" indent="0">
              <a:buNone/>
              <a:defRPr sz="8268"/>
            </a:lvl8pPr>
            <a:lvl9pPr marL="15120153" indent="0">
              <a:buNone/>
              <a:defRPr sz="826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563" y="9180195"/>
            <a:ext cx="16255294" cy="17007447"/>
          </a:xfrm>
        </p:spPr>
        <p:txBody>
          <a:bodyPr/>
          <a:lstStyle>
            <a:lvl1pPr marL="0" indent="0">
              <a:buNone/>
              <a:defRPr sz="6614"/>
            </a:lvl1pPr>
            <a:lvl2pPr marL="1890019" indent="0">
              <a:buNone/>
              <a:defRPr sz="5787"/>
            </a:lvl2pPr>
            <a:lvl3pPr marL="3780038" indent="0">
              <a:buNone/>
              <a:defRPr sz="4961"/>
            </a:lvl3pPr>
            <a:lvl4pPr marL="5670057" indent="0">
              <a:buNone/>
              <a:defRPr sz="4134"/>
            </a:lvl4pPr>
            <a:lvl5pPr marL="7560076" indent="0">
              <a:buNone/>
              <a:defRPr sz="4134"/>
            </a:lvl5pPr>
            <a:lvl6pPr marL="9450095" indent="0">
              <a:buNone/>
              <a:defRPr sz="4134"/>
            </a:lvl6pPr>
            <a:lvl7pPr marL="11340114" indent="0">
              <a:buNone/>
              <a:defRPr sz="4134"/>
            </a:lvl7pPr>
            <a:lvl8pPr marL="13230134" indent="0">
              <a:buNone/>
              <a:defRPr sz="4134"/>
            </a:lvl8pPr>
            <a:lvl9pPr marL="15120153" indent="0">
              <a:buNone/>
              <a:defRPr sz="413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5482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4997" y="1629204"/>
            <a:ext cx="43469957" cy="59147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4997" y="8146007"/>
            <a:ext cx="43469957" cy="19415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4996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3F1DB3-5501-4B73-BDC6-BDD3CEB2D681}" type="datetimeFigureOut">
              <a:rPr lang="en-GB" smtClean="0"/>
              <a:t>30/09/2022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4984" y="28362271"/>
            <a:ext cx="17009983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4965" y="28362271"/>
            <a:ext cx="11339989" cy="162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9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00540-2143-4453-BBBE-9B6CBBF2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118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780038" rtl="0" eaLnBrk="1" latinLnBrk="0" hangingPunct="1">
        <a:lnSpc>
          <a:spcPct val="90000"/>
        </a:lnSpc>
        <a:spcBef>
          <a:spcPct val="0"/>
        </a:spcBef>
        <a:buNone/>
        <a:defRPr sz="181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10" indent="-945010" algn="l" defTabSz="3780038" rtl="0" eaLnBrk="1" latinLnBrk="0" hangingPunct="1">
        <a:lnSpc>
          <a:spcPct val="90000"/>
        </a:lnSpc>
        <a:spcBef>
          <a:spcPts val="4134"/>
        </a:spcBef>
        <a:buFont typeface="Arial" panose="020B0604020202020204" pitchFamily="34" charset="0"/>
        <a:buChar char="•"/>
        <a:defRPr sz="11575" kern="1200">
          <a:solidFill>
            <a:schemeClr val="tx1"/>
          </a:solidFill>
          <a:latin typeface="+mn-lt"/>
          <a:ea typeface="+mn-ea"/>
          <a:cs typeface="+mn-cs"/>
        </a:defRPr>
      </a:lvl1pPr>
      <a:lvl2pPr marL="2835029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2pPr>
      <a:lvl3pPr marL="4725048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8268" kern="1200">
          <a:solidFill>
            <a:schemeClr val="tx1"/>
          </a:solidFill>
          <a:latin typeface="+mn-lt"/>
          <a:ea typeface="+mn-ea"/>
          <a:cs typeface="+mn-cs"/>
        </a:defRPr>
      </a:lvl3pPr>
      <a:lvl4pPr marL="6615067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8505086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10395105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2285124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4175143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6065162" indent="-945010" algn="l" defTabSz="3780038" rtl="0" eaLnBrk="1" latinLnBrk="0" hangingPunct="1">
        <a:lnSpc>
          <a:spcPct val="90000"/>
        </a:lnSpc>
        <a:spcBef>
          <a:spcPts val="2067"/>
        </a:spcBef>
        <a:buFont typeface="Arial" panose="020B0604020202020204" pitchFamily="34" charset="0"/>
        <a:buChar char="•"/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1pPr>
      <a:lvl2pPr marL="1890019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2pPr>
      <a:lvl3pPr marL="3780038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3pPr>
      <a:lvl4pPr marL="5670057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4pPr>
      <a:lvl5pPr marL="7560076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5pPr>
      <a:lvl6pPr marL="9450095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6pPr>
      <a:lvl7pPr marL="1134011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7pPr>
      <a:lvl8pPr marL="13230134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8pPr>
      <a:lvl9pPr marL="15120153" algn="l" defTabSz="3780038" rtl="0" eaLnBrk="1" latinLnBrk="0" hangingPunct="1">
        <a:defRPr sz="744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bbon: Tilted Down 3">
            <a:extLst>
              <a:ext uri="{FF2B5EF4-FFF2-40B4-BE49-F238E27FC236}">
                <a16:creationId xmlns:a16="http://schemas.microsoft.com/office/drawing/2014/main" id="{1310038C-A5B0-428F-8A3A-1143B080CBA6}"/>
              </a:ext>
            </a:extLst>
          </p:cNvPr>
          <p:cNvSpPr/>
          <p:nvPr/>
        </p:nvSpPr>
        <p:spPr>
          <a:xfrm>
            <a:off x="914400" y="1233488"/>
            <a:ext cx="48082199" cy="2438400"/>
          </a:xfrm>
          <a:prstGeom prst="ribbon">
            <a:avLst>
              <a:gd name="adj1" fmla="val 16667"/>
              <a:gd name="adj2" fmla="val 73576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anose="02040604050505020304" pitchFamily="18" charset="0"/>
              </a:rPr>
              <a:t>Poster for Rolling Screen Display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4F95DA4-1277-455A-BCBC-7FAF1A77D663}"/>
              </a:ext>
            </a:extLst>
          </p:cNvPr>
          <p:cNvSpPr/>
          <p:nvPr/>
        </p:nvSpPr>
        <p:spPr>
          <a:xfrm>
            <a:off x="3940175" y="4891088"/>
            <a:ext cx="13260388" cy="48006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dirty="0"/>
              <a:t>This type of poster must present everything in sequence.</a:t>
            </a:r>
          </a:p>
          <a:p>
            <a:pPr algn="ctr"/>
            <a:r>
              <a:rPr lang="en-GB" sz="4400" dirty="0"/>
              <a:t>It must provide an order to the content.</a:t>
            </a:r>
          </a:p>
          <a:p>
            <a:pPr algn="ctr"/>
            <a:r>
              <a:rPr lang="en-GB" sz="4400" dirty="0"/>
              <a:t>It uses animation and a transition to establish order.</a:t>
            </a:r>
          </a:p>
          <a:p>
            <a:pPr algn="ctr"/>
            <a:r>
              <a:rPr lang="en-GB" sz="4400" dirty="0"/>
              <a:t>It also uses </a:t>
            </a:r>
            <a:r>
              <a:rPr lang="en-GB" sz="4400" b="1" dirty="0"/>
              <a:t>auto advance </a:t>
            </a:r>
            <a:r>
              <a:rPr lang="en-GB" sz="4400" dirty="0"/>
              <a:t>and </a:t>
            </a:r>
            <a:r>
              <a:rPr lang="en-GB" sz="4400" b="1" dirty="0"/>
              <a:t>continuous loop</a:t>
            </a:r>
            <a:r>
              <a:rPr lang="en-GB" sz="4400" dirty="0"/>
              <a:t>. </a:t>
            </a:r>
          </a:p>
          <a:p>
            <a:pPr algn="ctr"/>
            <a:r>
              <a:rPr lang="en-GB" sz="4400" dirty="0"/>
              <a:t>This is the traditional poster you see at conferences,</a:t>
            </a:r>
          </a:p>
          <a:p>
            <a:pPr algn="ctr"/>
            <a:r>
              <a:rPr lang="en-GB" sz="4400" dirty="0"/>
              <a:t>but presented electronically.</a:t>
            </a:r>
          </a:p>
          <a:p>
            <a:pPr algn="ctr"/>
            <a:r>
              <a:rPr lang="en-GB" sz="4400" dirty="0"/>
              <a:t>Pictures should be used to help break up the text.</a:t>
            </a:r>
          </a:p>
        </p:txBody>
      </p:sp>
      <p:sp>
        <p:nvSpPr>
          <p:cNvPr id="6" name="Arrow: Down 5">
            <a:extLst>
              <a:ext uri="{FF2B5EF4-FFF2-40B4-BE49-F238E27FC236}">
                <a16:creationId xmlns:a16="http://schemas.microsoft.com/office/drawing/2014/main" id="{BFAA5E48-849A-4F27-968B-4A98C52AB222}"/>
              </a:ext>
            </a:extLst>
          </p:cNvPr>
          <p:cNvSpPr/>
          <p:nvPr/>
        </p:nvSpPr>
        <p:spPr>
          <a:xfrm>
            <a:off x="5461280" y="9691688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6F78777B-35FC-4953-8A2D-421366A89D1D}"/>
              </a:ext>
            </a:extLst>
          </p:cNvPr>
          <p:cNvSpPr/>
          <p:nvPr/>
        </p:nvSpPr>
        <p:spPr>
          <a:xfrm>
            <a:off x="13328544" y="9691688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BE1B95F-3FCF-453A-8EF2-8099DB1D4A2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76" y="12739688"/>
            <a:ext cx="5137711" cy="5400000"/>
          </a:xfrm>
          <a:prstGeom prst="rect">
            <a:avLst/>
          </a:prstGeom>
        </p:spPr>
      </p:pic>
      <p:pic>
        <p:nvPicPr>
          <p:cNvPr id="11" name="Picture 10" descr="A picture containing text, book, photo&#10;&#10;Description automatically generated">
            <a:extLst>
              <a:ext uri="{FF2B5EF4-FFF2-40B4-BE49-F238E27FC236}">
                <a16:creationId xmlns:a16="http://schemas.microsoft.com/office/drawing/2014/main" id="{92184D8A-2A51-4523-BF44-295C0EA30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2027" y="12739688"/>
            <a:ext cx="5648537" cy="5400000"/>
          </a:xfrm>
          <a:prstGeom prst="rect">
            <a:avLst/>
          </a:prstGeom>
        </p:spPr>
      </p:pic>
      <p:sp>
        <p:nvSpPr>
          <p:cNvPr id="13" name="Arrow: Down 12">
            <a:extLst>
              <a:ext uri="{FF2B5EF4-FFF2-40B4-BE49-F238E27FC236}">
                <a16:creationId xmlns:a16="http://schemas.microsoft.com/office/drawing/2014/main" id="{FEC5381D-9529-4B86-8730-0660EE60AD0B}"/>
              </a:ext>
            </a:extLst>
          </p:cNvPr>
          <p:cNvSpPr/>
          <p:nvPr/>
        </p:nvSpPr>
        <p:spPr>
          <a:xfrm>
            <a:off x="5461280" y="18134888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BDB63D88-7E50-4CD4-A408-F15D72382FF1}"/>
              </a:ext>
            </a:extLst>
          </p:cNvPr>
          <p:cNvSpPr/>
          <p:nvPr/>
        </p:nvSpPr>
        <p:spPr>
          <a:xfrm>
            <a:off x="13328544" y="18134888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F165B50-378B-4C50-8938-209B16077A8A}"/>
              </a:ext>
            </a:extLst>
          </p:cNvPr>
          <p:cNvSpPr/>
          <p:nvPr/>
        </p:nvSpPr>
        <p:spPr>
          <a:xfrm>
            <a:off x="3940175" y="21239839"/>
            <a:ext cx="13260388" cy="2295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i="1" dirty="0"/>
              <a:t>Which together indicate that …</a:t>
            </a:r>
          </a:p>
        </p:txBody>
      </p:sp>
      <p:sp>
        <p:nvSpPr>
          <p:cNvPr id="16" name="Arrow: Down 15">
            <a:extLst>
              <a:ext uri="{FF2B5EF4-FFF2-40B4-BE49-F238E27FC236}">
                <a16:creationId xmlns:a16="http://schemas.microsoft.com/office/drawing/2014/main" id="{07EE22E4-F9EC-4921-A4A2-A411C7B29D28}"/>
              </a:ext>
            </a:extLst>
          </p:cNvPr>
          <p:cNvSpPr/>
          <p:nvPr/>
        </p:nvSpPr>
        <p:spPr>
          <a:xfrm>
            <a:off x="9522619" y="23534890"/>
            <a:ext cx="2088000" cy="1993459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" name="Picture 17" descr="A picture containing text&#10;&#10;Description automatically generated">
            <a:extLst>
              <a:ext uri="{FF2B5EF4-FFF2-40B4-BE49-F238E27FC236}">
                <a16:creationId xmlns:a16="http://schemas.microsoft.com/office/drawing/2014/main" id="{FDCC5744-8617-437B-95E2-C7585373071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176" y="25528348"/>
            <a:ext cx="13260388" cy="3956016"/>
          </a:xfrm>
          <a:prstGeom prst="rect">
            <a:avLst/>
          </a:prstGeom>
        </p:spPr>
      </p:pic>
      <p:sp>
        <p:nvSpPr>
          <p:cNvPr id="19" name="Arrow: Right 18">
            <a:extLst>
              <a:ext uri="{FF2B5EF4-FFF2-40B4-BE49-F238E27FC236}">
                <a16:creationId xmlns:a16="http://schemas.microsoft.com/office/drawing/2014/main" id="{099BE676-EDD2-47C7-84E2-6B662C288E1F}"/>
              </a:ext>
            </a:extLst>
          </p:cNvPr>
          <p:cNvSpPr/>
          <p:nvPr/>
        </p:nvSpPr>
        <p:spPr>
          <a:xfrm>
            <a:off x="17200563" y="26460998"/>
            <a:ext cx="4512512" cy="2088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row: Up 20">
            <a:extLst>
              <a:ext uri="{FF2B5EF4-FFF2-40B4-BE49-F238E27FC236}">
                <a16:creationId xmlns:a16="http://schemas.microsoft.com/office/drawing/2014/main" id="{11176007-28B3-41DD-BB79-F205E5594687}"/>
              </a:ext>
            </a:extLst>
          </p:cNvPr>
          <p:cNvSpPr/>
          <p:nvPr/>
        </p:nvSpPr>
        <p:spPr>
          <a:xfrm>
            <a:off x="22289075" y="8911389"/>
            <a:ext cx="2088000" cy="17336453"/>
          </a:xfrm>
          <a:prstGeom prst="up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Flowchart: Connector 19">
            <a:extLst>
              <a:ext uri="{FF2B5EF4-FFF2-40B4-BE49-F238E27FC236}">
                <a16:creationId xmlns:a16="http://schemas.microsoft.com/office/drawing/2014/main" id="{CBCC5E81-BDDB-4687-92EF-2CC186261360}"/>
              </a:ext>
            </a:extLst>
          </p:cNvPr>
          <p:cNvSpPr/>
          <p:nvPr/>
        </p:nvSpPr>
        <p:spPr>
          <a:xfrm>
            <a:off x="21713075" y="25884998"/>
            <a:ext cx="3240000" cy="324000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/>
              <a:t>Leading to…</a:t>
            </a:r>
          </a:p>
        </p:txBody>
      </p:sp>
      <p:sp>
        <p:nvSpPr>
          <p:cNvPr id="23" name="Arrow: Right 22">
            <a:extLst>
              <a:ext uri="{FF2B5EF4-FFF2-40B4-BE49-F238E27FC236}">
                <a16:creationId xmlns:a16="http://schemas.microsoft.com/office/drawing/2014/main" id="{3BA460AB-9DA2-434E-9051-3068B1683DA5}"/>
              </a:ext>
            </a:extLst>
          </p:cNvPr>
          <p:cNvSpPr/>
          <p:nvPr/>
        </p:nvSpPr>
        <p:spPr>
          <a:xfrm>
            <a:off x="24807337" y="6247388"/>
            <a:ext cx="4658250" cy="208800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20E921DC-1A6B-4D3D-B7BA-9222FAE68D15}"/>
              </a:ext>
            </a:extLst>
          </p:cNvPr>
          <p:cNvSpPr/>
          <p:nvPr/>
        </p:nvSpPr>
        <p:spPr>
          <a:xfrm>
            <a:off x="21713075" y="5671388"/>
            <a:ext cx="3240000" cy="3240000"/>
          </a:xfrm>
          <a:prstGeom prst="flowChartConnec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800" dirty="0"/>
              <a:t>A new way of working</a:t>
            </a:r>
          </a:p>
        </p:txBody>
      </p:sp>
      <p:pic>
        <p:nvPicPr>
          <p:cNvPr id="25" name="Picture 24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6DEC530C-38C4-412F-BABC-C85052BE741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8" r="2011" b="2372"/>
          <a:stretch/>
        </p:blipFill>
        <p:spPr>
          <a:xfrm>
            <a:off x="29459393" y="16057053"/>
            <a:ext cx="6222287" cy="4619625"/>
          </a:xfrm>
          <a:prstGeom prst="rect">
            <a:avLst/>
          </a:prstGeom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B38D3331-BF72-4E4D-BB81-0A99E2BCDAED}"/>
              </a:ext>
            </a:extLst>
          </p:cNvPr>
          <p:cNvSpPr/>
          <p:nvPr/>
        </p:nvSpPr>
        <p:spPr>
          <a:xfrm>
            <a:off x="29465587" y="4891088"/>
            <a:ext cx="16585486" cy="811796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GB" sz="4400" dirty="0"/>
              <a:t>If you really need vast acres of text then you can break it up with </a:t>
            </a:r>
            <a:r>
              <a:rPr lang="en-GB" sz="4400" b="1" dirty="0">
                <a:solidFill>
                  <a:srgbClr val="CC00CC"/>
                </a:solidFill>
              </a:rPr>
              <a:t>colour</a:t>
            </a:r>
            <a:r>
              <a:rPr lang="en-GB" sz="4400" dirty="0"/>
              <a:t>, </a:t>
            </a:r>
            <a:r>
              <a:rPr lang="en-GB" sz="4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emphasis</a:t>
            </a:r>
            <a:r>
              <a:rPr lang="en-GB" sz="4400" dirty="0"/>
              <a:t>, or even </a:t>
            </a:r>
            <a:r>
              <a:rPr lang="en-GB" sz="3200" dirty="0">
                <a:latin typeface="Goudy Stout" panose="0202090407030B020401" pitchFamily="18" charset="0"/>
              </a:rPr>
              <a:t>fonts</a:t>
            </a:r>
            <a:r>
              <a:rPr lang="en-GB" sz="4400" dirty="0"/>
              <a:t>. A good poster does need to explain itself, but it does not need to contain the same information as an essay.</a:t>
            </a:r>
          </a:p>
          <a:p>
            <a:pPr algn="just"/>
            <a:r>
              <a:rPr lang="en-GB" sz="4400" dirty="0"/>
              <a:t>Remember the key questions you need to keep asking  yourself as you prepare your poster:</a:t>
            </a:r>
          </a:p>
          <a:p>
            <a:pPr marL="1066800" indent="-1066800" algn="just">
              <a:buFont typeface="Wingdings" panose="05000000000000000000" pitchFamily="2" charset="2"/>
              <a:buChar char=""/>
            </a:pPr>
            <a:r>
              <a:rPr lang="en-GB" sz="4400" b="1" dirty="0">
                <a:solidFill>
                  <a:schemeClr val="bg1"/>
                </a:solidFill>
              </a:rPr>
              <a:t>WHO</a:t>
            </a:r>
            <a:r>
              <a:rPr lang="en-GB" sz="4400" dirty="0"/>
              <a:t> is this poster for?</a:t>
            </a:r>
          </a:p>
          <a:p>
            <a:pPr marL="1066800" indent="-1066800" algn="just">
              <a:buFont typeface="Wingdings" panose="05000000000000000000" pitchFamily="2" charset="2"/>
              <a:buChar char=""/>
            </a:pPr>
            <a:r>
              <a:rPr lang="en-GB" sz="4400" b="1" dirty="0">
                <a:solidFill>
                  <a:schemeClr val="bg1"/>
                </a:solidFill>
              </a:rPr>
              <a:t>WHAT</a:t>
            </a:r>
            <a:r>
              <a:rPr lang="en-GB" sz="4400" dirty="0"/>
              <a:t> is the poster intended to show?</a:t>
            </a:r>
          </a:p>
          <a:p>
            <a:pPr marL="1066800" indent="-1066800" algn="just">
              <a:buFont typeface="Wingdings" panose="05000000000000000000" pitchFamily="2" charset="2"/>
              <a:buChar char=""/>
            </a:pPr>
            <a:r>
              <a:rPr lang="en-GB" sz="4400" b="1" dirty="0">
                <a:solidFill>
                  <a:schemeClr val="bg1"/>
                </a:solidFill>
              </a:rPr>
              <a:t>HOW</a:t>
            </a:r>
            <a:r>
              <a:rPr lang="en-GB" sz="4400" dirty="0"/>
              <a:t> can I best present the WHAT to the WHO?</a:t>
            </a:r>
          </a:p>
          <a:p>
            <a:pPr marL="1066800" indent="-1066800" algn="just">
              <a:buFont typeface="Wingdings" panose="05000000000000000000" pitchFamily="2" charset="2"/>
              <a:buChar char=""/>
            </a:pPr>
            <a:r>
              <a:rPr lang="en-GB" sz="4400" b="1" dirty="0">
                <a:solidFill>
                  <a:schemeClr val="bg1"/>
                </a:solidFill>
              </a:rPr>
              <a:t>WHY</a:t>
            </a:r>
            <a:r>
              <a:rPr lang="en-GB" sz="4400" dirty="0"/>
              <a:t> am I producing this poster in this way?</a:t>
            </a:r>
          </a:p>
          <a:p>
            <a:pPr algn="just"/>
            <a:r>
              <a:rPr lang="en-GB" sz="4400" dirty="0"/>
              <a:t>(… and don’t forget WHEN and WHERE you will be presenting.)</a:t>
            </a:r>
          </a:p>
        </p:txBody>
      </p:sp>
      <p:sp>
        <p:nvSpPr>
          <p:cNvPr id="27" name="Arrow: Down 26">
            <a:extLst>
              <a:ext uri="{FF2B5EF4-FFF2-40B4-BE49-F238E27FC236}">
                <a16:creationId xmlns:a16="http://schemas.microsoft.com/office/drawing/2014/main" id="{47618186-E018-4281-87B4-B546942B5C5A}"/>
              </a:ext>
            </a:extLst>
          </p:cNvPr>
          <p:cNvSpPr/>
          <p:nvPr/>
        </p:nvSpPr>
        <p:spPr>
          <a:xfrm>
            <a:off x="31526536" y="13009053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D1F01F38-28D1-4BC2-86F7-1876999C72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3547" y="16057053"/>
            <a:ext cx="5391150" cy="4619625"/>
          </a:xfrm>
          <a:prstGeom prst="rect">
            <a:avLst/>
          </a:prstGeom>
        </p:spPr>
      </p:pic>
      <p:pic>
        <p:nvPicPr>
          <p:cNvPr id="31" name="Picture 30" descr="A close up of text on a black background&#10;&#10;Description automatically generated">
            <a:extLst>
              <a:ext uri="{FF2B5EF4-FFF2-40B4-BE49-F238E27FC236}">
                <a16:creationId xmlns:a16="http://schemas.microsoft.com/office/drawing/2014/main" id="{D21654C5-CF20-4CB9-AA8A-ADE4EEAF219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62801" y="16057053"/>
            <a:ext cx="4619625" cy="4619625"/>
          </a:xfrm>
          <a:prstGeom prst="rect">
            <a:avLst/>
          </a:prstGeom>
        </p:spPr>
      </p:pic>
      <p:sp>
        <p:nvSpPr>
          <p:cNvPr id="32" name="Arrow: Down 31">
            <a:extLst>
              <a:ext uri="{FF2B5EF4-FFF2-40B4-BE49-F238E27FC236}">
                <a16:creationId xmlns:a16="http://schemas.microsoft.com/office/drawing/2014/main" id="{CAE2A0E3-F329-4DBE-BF13-6E64E40931E2}"/>
              </a:ext>
            </a:extLst>
          </p:cNvPr>
          <p:cNvSpPr/>
          <p:nvPr/>
        </p:nvSpPr>
        <p:spPr>
          <a:xfrm>
            <a:off x="37132822" y="13009053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7663B934-43C2-40D5-BBD7-D9AD2F81EDD7}"/>
              </a:ext>
            </a:extLst>
          </p:cNvPr>
          <p:cNvSpPr/>
          <p:nvPr/>
        </p:nvSpPr>
        <p:spPr>
          <a:xfrm>
            <a:off x="42315122" y="13009053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Arrow: Down 33">
            <a:extLst>
              <a:ext uri="{FF2B5EF4-FFF2-40B4-BE49-F238E27FC236}">
                <a16:creationId xmlns:a16="http://schemas.microsoft.com/office/drawing/2014/main" id="{845FA895-4447-4517-AA82-C1BF1937184D}"/>
              </a:ext>
            </a:extLst>
          </p:cNvPr>
          <p:cNvSpPr/>
          <p:nvPr/>
        </p:nvSpPr>
        <p:spPr>
          <a:xfrm>
            <a:off x="31526536" y="20676677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A1CB4318-57AB-4278-867D-A6D281826077}"/>
              </a:ext>
            </a:extLst>
          </p:cNvPr>
          <p:cNvSpPr/>
          <p:nvPr/>
        </p:nvSpPr>
        <p:spPr>
          <a:xfrm>
            <a:off x="37132822" y="20676677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Arrow: Down 35">
            <a:extLst>
              <a:ext uri="{FF2B5EF4-FFF2-40B4-BE49-F238E27FC236}">
                <a16:creationId xmlns:a16="http://schemas.microsoft.com/office/drawing/2014/main" id="{032F59C6-D865-4207-9222-1E1605028E1F}"/>
              </a:ext>
            </a:extLst>
          </p:cNvPr>
          <p:cNvSpPr/>
          <p:nvPr/>
        </p:nvSpPr>
        <p:spPr>
          <a:xfrm>
            <a:off x="42315122" y="20676677"/>
            <a:ext cx="2088000" cy="3048000"/>
          </a:xfrm>
          <a:prstGeom prst="down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ectangle: Rounded Corners 36">
            <a:extLst>
              <a:ext uri="{FF2B5EF4-FFF2-40B4-BE49-F238E27FC236}">
                <a16:creationId xmlns:a16="http://schemas.microsoft.com/office/drawing/2014/main" id="{B892B08D-430F-468C-9075-C405989B4F5A}"/>
              </a:ext>
            </a:extLst>
          </p:cNvPr>
          <p:cNvSpPr/>
          <p:nvPr/>
        </p:nvSpPr>
        <p:spPr>
          <a:xfrm>
            <a:off x="29460678" y="23724677"/>
            <a:ext cx="16595304" cy="229505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6600" i="1" dirty="0"/>
              <a:t>… And before you know it you have the beginnings of a poster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EA13299A-6506-4B3C-B395-8F79099D9781}"/>
              </a:ext>
            </a:extLst>
          </p:cNvPr>
          <p:cNvSpPr/>
          <p:nvPr/>
        </p:nvSpPr>
        <p:spPr>
          <a:xfrm>
            <a:off x="32411112" y="27239054"/>
            <a:ext cx="16585487" cy="261988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4400" b="1" dirty="0">
                <a:solidFill>
                  <a:srgbClr val="7030A0"/>
                </a:solidFill>
              </a:rPr>
              <a:t>Remember your references:</a:t>
            </a:r>
          </a:p>
          <a:p>
            <a:pPr algn="ctr"/>
            <a:r>
              <a:rPr lang="en-GB" sz="4400" dirty="0"/>
              <a:t>Doug Lowe (2019). </a:t>
            </a:r>
            <a:r>
              <a:rPr lang="en-GB" sz="4400" i="1" dirty="0"/>
              <a:t>PowerPoint 2019 for Dummies</a:t>
            </a:r>
            <a:r>
              <a:rPr lang="en-GB" sz="4400" dirty="0"/>
              <a:t>. John Wiley &amp; Sons: Hoboken, NJ, USA. 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9607E43-FC1C-41FA-8855-6A68CEEA28D0}"/>
              </a:ext>
            </a:extLst>
          </p:cNvPr>
          <p:cNvSpPr/>
          <p:nvPr/>
        </p:nvSpPr>
        <p:spPr>
          <a:xfrm>
            <a:off x="914400" y="0"/>
            <a:ext cx="48082199" cy="6574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/>
              <a:t>Keep the poster on screen for a while before looping back to the start. The time should be enough to read through the poster without rushing.</a:t>
            </a:r>
          </a:p>
        </p:txBody>
      </p:sp>
    </p:spTree>
    <p:extLst>
      <p:ext uri="{BB962C8B-B14F-4D97-AF65-F5344CB8AC3E}">
        <p14:creationId xmlns:p14="http://schemas.microsoft.com/office/powerpoint/2010/main" val="2648533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60000">
        <p:fade/>
      </p:transition>
    </mc:Choice>
    <mc:Fallback xmlns="">
      <p:transition spd="med" advClick="0" advTm="6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6000"/>
                            </p:stCondLst>
                            <p:childTnLst>
                              <p:par>
                                <p:cTn id="18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1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30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4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6000"/>
                            </p:stCondLst>
                            <p:childTnLst>
                              <p:par>
                                <p:cTn id="4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7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0"/>
                            </p:stCondLst>
                            <p:childTnLst>
                              <p:par>
                                <p:cTn id="5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1000"/>
                            </p:stCondLst>
                            <p:childTnLst>
                              <p:par>
                                <p:cTn id="6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22000"/>
                            </p:stCondLst>
                            <p:childTnLst>
                              <p:par>
                                <p:cTn id="6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230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4000"/>
                            </p:stCondLst>
                            <p:childTnLst>
                              <p:par>
                                <p:cTn id="7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250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0000"/>
                            </p:stCondLst>
                            <p:childTnLst>
                              <p:par>
                                <p:cTn id="9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31000"/>
                            </p:stCondLst>
                            <p:childTnLst>
                              <p:par>
                                <p:cTn id="10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1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35000"/>
                            </p:stCondLst>
                            <p:childTnLst>
                              <p:par>
                                <p:cTn id="1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36000"/>
                            </p:stCondLst>
                            <p:childTnLst>
                              <p:par>
                                <p:cTn id="123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37500"/>
                            </p:stCondLst>
                            <p:childTnLst>
                              <p:par>
                                <p:cTn id="1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1" dur="2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3" grpId="0" animBg="1"/>
      <p:bldP spid="14" grpId="0" animBg="1"/>
      <p:bldP spid="15" grpId="0" animBg="1"/>
      <p:bldP spid="16" grpId="0" animBg="1"/>
      <p:bldP spid="19" grpId="0" animBg="1"/>
      <p:bldP spid="21" grpId="0" animBg="1"/>
      <p:bldP spid="20" grpId="0" animBg="1"/>
      <p:bldP spid="23" grpId="0" animBg="1"/>
      <p:bldP spid="22" grpId="0" animBg="1"/>
      <p:bldP spid="26" grpId="0" animBg="1"/>
      <p:bldP spid="27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276</TotalTime>
  <Words>256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Century</vt:lpstr>
      <vt:lpstr>Goudy Stout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 Edwardes</dc:creator>
  <cp:lastModifiedBy>Martin Edwardes</cp:lastModifiedBy>
  <cp:revision>24</cp:revision>
  <dcterms:created xsi:type="dcterms:W3CDTF">2019-09-18T12:43:00Z</dcterms:created>
  <dcterms:modified xsi:type="dcterms:W3CDTF">2022-09-30T13:50:57Z</dcterms:modified>
</cp:coreProperties>
</file>