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275" r:id="rId3"/>
    <p:sldId id="276" r:id="rId4"/>
    <p:sldId id="277" r:id="rId5"/>
    <p:sldId id="273" r:id="rId6"/>
    <p:sldId id="278" r:id="rId7"/>
    <p:sldId id="279" r:id="rId8"/>
    <p:sldId id="274" r:id="rId9"/>
    <p:sldId id="282" r:id="rId10"/>
    <p:sldId id="272" r:id="rId11"/>
    <p:sldId id="280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94660"/>
  </p:normalViewPr>
  <p:slideViewPr>
    <p:cSldViewPr>
      <p:cViewPr varScale="1">
        <p:scale>
          <a:sx n="106" d="100"/>
          <a:sy n="106" d="100"/>
        </p:scale>
        <p:origin x="11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22663-D7E0-440B-88EA-183262069EE8}" type="datetimeFigureOut">
              <a:rPr lang="en-GB" smtClean="0"/>
              <a:t>12/06/2016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A8D33-8E55-431C-82A4-6628B56C1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38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A8D33-8E55-431C-82A4-6628B56C1B0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279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A8D33-8E55-431C-82A4-6628B56C1B0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60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12/06/2016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12/06/2016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12/06/2016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12/06/2016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12/06/2016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12/06/2016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FCC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5FB12-BE0D-43CE-A139-F31923BBE6CE}" type="datetimeFigureOut">
              <a:rPr lang="en-GB" smtClean="0"/>
              <a:pPr/>
              <a:t>12/06/2016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99592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99592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899592" y="2092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899592" y="6731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899592" y="840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33" y="855796"/>
            <a:ext cx="1631363" cy="27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83" y="3555796"/>
            <a:ext cx="1635113" cy="270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55796"/>
            <a:ext cx="1822080" cy="270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776" y="863208"/>
            <a:ext cx="1773490" cy="270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266" y="855796"/>
            <a:ext cx="1656441" cy="270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542" y="853766"/>
            <a:ext cx="1796387" cy="270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98" y="3553766"/>
            <a:ext cx="1753238" cy="270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8" r="19760"/>
          <a:stretch/>
        </p:blipFill>
        <p:spPr>
          <a:xfrm>
            <a:off x="3558036" y="3553766"/>
            <a:ext cx="1673750" cy="270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786" y="3554335"/>
            <a:ext cx="1690200" cy="270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8" t="7261" r="20545" b="8000"/>
          <a:stretch/>
        </p:blipFill>
        <p:spPr>
          <a:xfrm>
            <a:off x="6921986" y="3544324"/>
            <a:ext cx="1739663" cy="2700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67081" y="1867925"/>
            <a:ext cx="6624736" cy="2736304"/>
          </a:xfrm>
          <a:prstGeom prst="roundRect">
            <a:avLst/>
          </a:prstGeom>
          <a:solidFill>
            <a:srgbClr val="FFFFCC">
              <a:alpha val="50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GB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 panose="03060802040302020203" pitchFamily="66" charset="0"/>
              </a:rPr>
              <a:t>Nothing is yours.</a:t>
            </a:r>
          </a:p>
          <a:p>
            <a:pPr algn="ctr">
              <a:spcAft>
                <a:spcPts val="0"/>
              </a:spcAft>
            </a:pPr>
            <a:r>
              <a:rPr lang="en-GB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 panose="03060802040302020203" pitchFamily="66" charset="0"/>
              </a:rPr>
              <a:t>It is to use. It is to share.</a:t>
            </a:r>
          </a:p>
          <a:p>
            <a:pPr algn="ctr">
              <a:spcAft>
                <a:spcPts val="0"/>
              </a:spcAft>
            </a:pPr>
            <a:r>
              <a:rPr lang="en-GB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 panose="03060802040302020203" pitchFamily="66" charset="0"/>
              </a:rPr>
              <a:t>If you will not share it</a:t>
            </a:r>
          </a:p>
          <a:p>
            <a:pPr algn="ctr">
              <a:spcAft>
                <a:spcPts val="0"/>
              </a:spcAft>
            </a:pPr>
            <a:r>
              <a:rPr lang="en-GB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 panose="03060802040302020203" pitchFamily="66" charset="0"/>
              </a:rPr>
              <a:t>you cannot use it.</a:t>
            </a:r>
          </a:p>
        </p:txBody>
      </p:sp>
      <p:sp>
        <p:nvSpPr>
          <p:cNvPr id="21" name="Horizontal Scroll 20"/>
          <p:cNvSpPr/>
          <p:nvPr/>
        </p:nvSpPr>
        <p:spPr>
          <a:xfrm>
            <a:off x="4283968" y="5141900"/>
            <a:ext cx="4536504" cy="1589099"/>
          </a:xfrm>
          <a:prstGeom prst="horizontalScroll">
            <a:avLst>
              <a:gd name="adj" fmla="val 8512"/>
            </a:avLst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Formal436 BT" panose="03060802040302020203" pitchFamily="66" charset="0"/>
              </a:rPr>
              <a:t>Martin Edwardes</a:t>
            </a:r>
          </a:p>
          <a:p>
            <a:pPr algn="ctr"/>
            <a:r>
              <a:rPr lang="en-GB" dirty="0" smtClean="0">
                <a:latin typeface="Formal436 BT" panose="03060802040302020203" pitchFamily="66" charset="0"/>
              </a:rPr>
              <a:t>King’s College London</a:t>
            </a:r>
          </a:p>
          <a:p>
            <a:pPr algn="ctr"/>
            <a:r>
              <a:rPr lang="en-GB" dirty="0" smtClean="0">
                <a:latin typeface="Formal436 BT" panose="03060802040302020203" pitchFamily="66" charset="0"/>
              </a:rPr>
              <a:t>martin.edwardes@btopenworld.com</a:t>
            </a:r>
            <a:endParaRPr lang="en-GB" dirty="0">
              <a:latin typeface="Formal436 BT" panose="030608020403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18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51"/>
            <a:ext cx="9144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 panose="03060802040302020203" pitchFamily="66" charset="0"/>
              </a:rPr>
              <a:t>The three-column translation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056227"/>
              </p:ext>
            </p:extLst>
          </p:nvPr>
        </p:nvGraphicFramePr>
        <p:xfrm>
          <a:off x="-1" y="1150150"/>
          <a:ext cx="9144000" cy="5707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43366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English</a:t>
                      </a:r>
                      <a:endParaRPr lang="en-GB" sz="20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Pravlish</a:t>
                      </a:r>
                      <a:endParaRPr lang="en-GB" sz="20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Pravic</a:t>
                      </a:r>
                      <a:endParaRPr lang="en-GB" sz="20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</a:tr>
              <a:tr h="104724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“We aren’t, except biologically, mother and son, of course.”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1" dirty="0" smtClean="0">
                          <a:effectLst/>
                        </a:rPr>
                        <a:t>“A-mother and the-child are-not </a:t>
                      </a:r>
                      <a:r>
                        <a:rPr lang="en-GB" sz="1800" b="1" i="1" dirty="0">
                          <a:effectLst/>
                        </a:rPr>
                        <a:t>us. Yet a-biological-parent and the-child are us.”</a:t>
                      </a:r>
                      <a:endParaRPr lang="en-GB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“Mamme Tyg aCHavok miPone Seksot. Sheb Lalav Tyg aCHavok Pone Seksot.”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</a:tr>
              <a:tr h="76099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She had regained her faint smile. </a:t>
                      </a: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1" dirty="0">
                          <a:effectLst/>
                        </a:rPr>
                        <a:t>A-smile small had-been-found-again-by the-known-person.</a:t>
                      </a:r>
                      <a:endParaRPr lang="en-GB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PRekvem Piny raSHugvada aTRuv.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</a:tr>
              <a:tr h="14087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“You don’t remember me, and the baby I remember isn’t this man of twenty.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1" dirty="0">
                          <a:effectLst/>
                        </a:rPr>
                        <a:t>“The-known-person is-not-remembered-by the-listener, and the-listener </a:t>
                      </a:r>
                      <a:r>
                        <a:rPr lang="en-GB" sz="1800" b="1" i="1" dirty="0" err="1">
                          <a:effectLst/>
                        </a:rPr>
                        <a:t>twentying</a:t>
                      </a:r>
                      <a:r>
                        <a:rPr lang="en-GB" sz="1800" b="1" i="1" dirty="0">
                          <a:effectLst/>
                        </a:rPr>
                        <a:t> is-not the-baby remembered.</a:t>
                      </a:r>
                      <a:endParaRPr lang="en-GB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“aTRuv miraVogyra aSeln, Tyg aSeln Nemady miPone aPivok raVogyry.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</a:tr>
              <a:tr h="6857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All that is time past, irrelevant. 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1" dirty="0">
                          <a:effectLst/>
                        </a:rPr>
                        <a:t>The-known-thing is a-gone-thing and a-not-now-thing.</a:t>
                      </a:r>
                      <a:endParaRPr lang="en-GB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aTRum</a:t>
                      </a:r>
                      <a:r>
                        <a:rPr lang="en-GB" sz="1800" dirty="0">
                          <a:effectLst/>
                        </a:rPr>
                        <a:t> Pone Dep </a:t>
                      </a:r>
                      <a:r>
                        <a:rPr lang="en-GB" sz="1800" dirty="0" err="1">
                          <a:effectLst/>
                        </a:rPr>
                        <a:t>Tyg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maMurr</a:t>
                      </a:r>
                      <a:r>
                        <a:rPr lang="en-GB" sz="1800" dirty="0">
                          <a:effectLst/>
                        </a:rPr>
                        <a:t>.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</a:tr>
              <a:tr h="6857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But we are brother and sister, here and now. 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1" dirty="0">
                          <a:effectLst/>
                        </a:rPr>
                        <a:t>But comrades are now us.</a:t>
                      </a:r>
                      <a:endParaRPr lang="en-GB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Sed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aMMari</a:t>
                      </a:r>
                      <a:r>
                        <a:rPr lang="en-GB" sz="1800" dirty="0">
                          <a:effectLst/>
                        </a:rPr>
                        <a:t> Pone </a:t>
                      </a:r>
                      <a:r>
                        <a:rPr lang="en-GB" sz="1800" dirty="0" err="1">
                          <a:effectLst/>
                        </a:rPr>
                        <a:t>Murru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Seksot</a:t>
                      </a:r>
                      <a:r>
                        <a:rPr lang="en-GB" sz="1800" dirty="0">
                          <a:effectLst/>
                        </a:rPr>
                        <a:t>.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</a:tr>
              <a:tr h="6857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Which is what really matters, isn’t it?”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1" dirty="0">
                          <a:effectLst/>
                        </a:rPr>
                        <a:t>And the-important-thing is the-this-thing.”</a:t>
                      </a:r>
                      <a:endParaRPr lang="en-GB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Tyg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aDissig</a:t>
                      </a:r>
                      <a:r>
                        <a:rPr lang="en-GB" sz="1800" dirty="0">
                          <a:effectLst/>
                        </a:rPr>
                        <a:t> Pone </a:t>
                      </a:r>
                      <a:r>
                        <a:rPr lang="en-GB" sz="1800" dirty="0" err="1">
                          <a:effectLst/>
                        </a:rPr>
                        <a:t>aDupel</a:t>
                      </a:r>
                      <a:r>
                        <a:rPr lang="en-GB" sz="1800" dirty="0">
                          <a:effectLst/>
                        </a:rPr>
                        <a:t>.”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92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51"/>
            <a:ext cx="9144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 panose="03060802040302020203" pitchFamily="66" charset="0"/>
              </a:rPr>
              <a:t>Night School on </a:t>
            </a:r>
            <a:r>
              <a:rPr lang="en-GB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 panose="03060802040302020203" pitchFamily="66" charset="0"/>
              </a:rPr>
              <a:t>Anarres</a:t>
            </a:r>
            <a:endParaRPr lang="en-GB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mal436 BT" panose="03060802040302020203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94" y="1340768"/>
            <a:ext cx="4100339" cy="172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33" y="1340768"/>
            <a:ext cx="2867200" cy="172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"/>
          <a:stretch/>
        </p:blipFill>
        <p:spPr>
          <a:xfrm>
            <a:off x="4211960" y="3573015"/>
            <a:ext cx="4932040" cy="2726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/>
          <a:stretch/>
        </p:blipFill>
        <p:spPr>
          <a:xfrm>
            <a:off x="0" y="3573015"/>
            <a:ext cx="4238294" cy="272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3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9141423" cy="227687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 panose="03060802040302020203" pitchFamily="66" charset="0"/>
              </a:rPr>
              <a:t>Selni</a:t>
            </a:r>
            <a:r>
              <a:rPr lang="en-GB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 panose="03060802040302020203" pitchFamily="66" charset="0"/>
              </a:rPr>
              <a:t> </a:t>
            </a:r>
            <a:r>
              <a:rPr lang="en-GB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 panose="03060802040302020203" pitchFamily="66" charset="0"/>
              </a:rPr>
              <a:t>TRune</a:t>
            </a:r>
            <a:r>
              <a:rPr lang="en-GB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 panose="03060802040302020203" pitchFamily="66" charset="0"/>
              </a:rPr>
              <a:t> </a:t>
            </a:r>
            <a:r>
              <a:rPr lang="en-GB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 panose="03060802040302020203" pitchFamily="66" charset="0"/>
              </a:rPr>
              <a:t>gruGVeti</a:t>
            </a:r>
            <a:r>
              <a:rPr lang="en-GB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 panose="03060802040302020203" pitchFamily="66" charset="0"/>
              </a:rPr>
              <a:t> </a:t>
            </a:r>
            <a:r>
              <a:rPr lang="en-GB" sz="4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 panose="03060802040302020203" pitchFamily="66" charset="0"/>
              </a:rPr>
              <a:t/>
            </a:r>
            <a:br>
              <a:rPr lang="en-GB" sz="4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 panose="03060802040302020203" pitchFamily="66" charset="0"/>
              </a:rPr>
            </a:br>
            <a:r>
              <a:rPr lang="en-GB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 panose="03060802040302020203" pitchFamily="66" charset="0"/>
              </a:rPr>
              <a:t>[the-listeners are-thanked for-attentions]</a:t>
            </a:r>
            <a:br>
              <a:rPr lang="en-GB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 panose="03060802040302020203" pitchFamily="66" charset="0"/>
              </a:rPr>
            </a:br>
            <a:r>
              <a:rPr lang="en-GB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 panose="03060802040302020203" pitchFamily="66" charset="0"/>
              </a:rPr>
              <a:t>thank you for your attention</a:t>
            </a:r>
            <a:endParaRPr lang="en-GB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mal436 BT" panose="03060802040302020203" pitchFamily="66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4283968" y="5141900"/>
            <a:ext cx="4536504" cy="1589099"/>
          </a:xfrm>
          <a:prstGeom prst="horizontalScroll">
            <a:avLst>
              <a:gd name="adj" fmla="val 8512"/>
            </a:avLst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Formal436 BT" panose="03060802040302020203" pitchFamily="66" charset="0"/>
              </a:rPr>
              <a:t>Martin Edwardes</a:t>
            </a:r>
          </a:p>
          <a:p>
            <a:pPr algn="ctr"/>
            <a:r>
              <a:rPr lang="en-GB" dirty="0" smtClean="0">
                <a:latin typeface="Formal436 BT" panose="03060802040302020203" pitchFamily="66" charset="0"/>
              </a:rPr>
              <a:t>King’s College London</a:t>
            </a:r>
          </a:p>
          <a:p>
            <a:pPr algn="ctr"/>
            <a:r>
              <a:rPr lang="en-GB" dirty="0" smtClean="0">
                <a:latin typeface="Formal436 BT" panose="03060802040302020203" pitchFamily="66" charset="0"/>
              </a:rPr>
              <a:t>martin.edwardes@btopenworld.com</a:t>
            </a:r>
            <a:endParaRPr lang="en-GB" dirty="0">
              <a:latin typeface="Formal436 BT" panose="03060802040302020203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53" y="2337786"/>
            <a:ext cx="91440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7151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 panose="03060802040302020203" pitchFamily="66" charset="0"/>
              </a:rPr>
              <a:t>Anarres</a:t>
            </a:r>
            <a:endParaRPr lang="en-GB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mal436 BT" panose="030608020403020202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50149"/>
            <a:ext cx="3456000" cy="1719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025318"/>
            <a:ext cx="5144068" cy="25720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40968"/>
            <a:ext cx="3456384" cy="34563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53344"/>
            <a:ext cx="5144068" cy="249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5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7151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 panose="03060802040302020203" pitchFamily="66" charset="0"/>
              </a:rPr>
              <a:t>Anarresti</a:t>
            </a: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 panose="03060802040302020203" pitchFamily="66" charset="0"/>
              </a:rPr>
              <a:t> (</a:t>
            </a:r>
            <a:r>
              <a:rPr lang="en-GB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 panose="03060802040302020203" pitchFamily="66" charset="0"/>
              </a:rPr>
              <a:t>Pravic</a:t>
            </a: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 panose="03060802040302020203" pitchFamily="66" charset="0"/>
              </a:rPr>
              <a:t>?) words</a:t>
            </a:r>
            <a:endParaRPr lang="en-GB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mal436 BT" panose="03060802040302020203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932484"/>
              </p:ext>
            </p:extLst>
          </p:nvPr>
        </p:nvGraphicFramePr>
        <p:xfrm>
          <a:off x="0" y="1097280"/>
          <a:ext cx="9143999" cy="576072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187624"/>
                <a:gridCol w="1769402"/>
                <a:gridCol w="6186973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Person Names</a:t>
                      </a:r>
                      <a:endParaRPr lang="en-GB" sz="1400" b="1" dirty="0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Person Names</a:t>
                      </a:r>
                      <a:endParaRPr lang="en-GB" sz="1400" b="1" dirty="0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Place </a:t>
                      </a:r>
                      <a:r>
                        <a:rPr lang="en-GB" sz="1400" dirty="0">
                          <a:effectLst/>
                        </a:rPr>
                        <a:t>Names</a:t>
                      </a:r>
                      <a:endParaRPr lang="en-GB" sz="1400" b="1" dirty="0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dirty="0" err="1">
                          <a:effectLst/>
                        </a:rPr>
                        <a:t>Shevek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dirty="0" err="1">
                          <a:effectLst/>
                        </a:rPr>
                        <a:t>Simas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>
                          <a:effectLst/>
                        </a:rPr>
                        <a:t>Sorruba [Sea]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dirty="0" err="1">
                          <a:effectLst/>
                        </a:rPr>
                        <a:t>Takver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1" dirty="0" err="1" smtClean="0">
                          <a:effectLst/>
                        </a:rPr>
                        <a:t>Farigv</a:t>
                      </a:r>
                      <a:r>
                        <a:rPr lang="en-GB" sz="1400" b="1" dirty="0" smtClean="0">
                          <a:effectLst/>
                        </a:rPr>
                        <a:t> (</a:t>
                      </a:r>
                      <a:r>
                        <a:rPr lang="en-GB" sz="1400" b="1" dirty="0" err="1" smtClean="0">
                          <a:effectLst/>
                        </a:rPr>
                        <a:t>Pravic</a:t>
                      </a:r>
                      <a:r>
                        <a:rPr lang="en-GB" sz="1400" b="1" dirty="0" smtClean="0">
                          <a:effectLst/>
                        </a:rPr>
                        <a:t> creator)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>
                          <a:effectLst/>
                        </a:rPr>
                        <a:t>Ne Theba [mountains]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dirty="0" err="1">
                          <a:effectLst/>
                        </a:rPr>
                        <a:t>Bedap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>
                          <a:effectLst/>
                        </a:rPr>
                        <a:t>Terrus</a:t>
                      </a:r>
                      <a:endParaRPr lang="en-GB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>
                          <a:effectLst/>
                        </a:rPr>
                        <a:t>Chalar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dirty="0" err="1">
                          <a:effectLst/>
                        </a:rPr>
                        <a:t>Palat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dirty="0" err="1">
                          <a:effectLst/>
                        </a:rPr>
                        <a:t>Richat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dirty="0" err="1">
                          <a:effectLst/>
                        </a:rPr>
                        <a:t>Rolny</a:t>
                      </a:r>
                      <a:r>
                        <a:rPr lang="en-GB" sz="1400" dirty="0">
                          <a:effectLst/>
                        </a:rPr>
                        <a:t> Pan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dirty="0" err="1">
                          <a:effectLst/>
                        </a:rPr>
                        <a:t>Rulag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>
                          <a:effectLst/>
                        </a:rPr>
                        <a:t>Bunub</a:t>
                      </a:r>
                      <a:endParaRPr lang="en-GB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>
                          <a:effectLst/>
                        </a:rPr>
                        <a:t>Grana [Valley]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dirty="0" err="1">
                          <a:effectLst/>
                        </a:rPr>
                        <a:t>Pipar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dirty="0" err="1">
                          <a:effectLst/>
                        </a:rPr>
                        <a:t>Labeks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dirty="0" err="1">
                          <a:effectLst/>
                        </a:rPr>
                        <a:t>Temaenian</a:t>
                      </a:r>
                      <a:r>
                        <a:rPr lang="en-GB" sz="1400" dirty="0">
                          <a:effectLst/>
                        </a:rPr>
                        <a:t> [Sea]      {</a:t>
                      </a:r>
                      <a:r>
                        <a:rPr lang="en-GB" sz="1400" dirty="0" err="1">
                          <a:effectLst/>
                        </a:rPr>
                        <a:t>tema’eni’an</a:t>
                      </a:r>
                      <a:r>
                        <a:rPr lang="en-GB" sz="1400" dirty="0">
                          <a:effectLst/>
                        </a:rPr>
                        <a:t>}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dirty="0" err="1">
                          <a:effectLst/>
                        </a:rPr>
                        <a:t>Tirin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dirty="0" err="1">
                          <a:effectLst/>
                        </a:rPr>
                        <a:t>Shipeg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>
                          <a:effectLst/>
                        </a:rPr>
                        <a:t>Segvina [Island]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dirty="0" err="1">
                          <a:effectLst/>
                        </a:rPr>
                        <a:t>Kadagv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dirty="0" err="1">
                          <a:effectLst/>
                        </a:rPr>
                        <a:t>Pilun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>
                          <a:effectLst/>
                        </a:rPr>
                        <a:t>Keraw [Sea]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dirty="0" err="1">
                          <a:effectLst/>
                        </a:rPr>
                        <a:t>Gibesh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dirty="0" err="1">
                          <a:effectLst/>
                        </a:rPr>
                        <a:t>Ferdaz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dirty="0" err="1">
                          <a:effectLst/>
                        </a:rPr>
                        <a:t>Cyreen</a:t>
                      </a:r>
                      <a:r>
                        <a:rPr lang="en-GB" sz="1400" dirty="0">
                          <a:effectLst/>
                        </a:rPr>
                        <a:t> [Sea]      {</a:t>
                      </a:r>
                      <a:r>
                        <a:rPr lang="en-GB" sz="1400" dirty="0" err="1" smtClean="0">
                          <a:effectLst/>
                        </a:rPr>
                        <a:t>čaɪre’en</a:t>
                      </a:r>
                      <a:r>
                        <a:rPr lang="en-GB" sz="1400" dirty="0">
                          <a:effectLst/>
                        </a:rPr>
                        <a:t>}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dirty="0" err="1">
                          <a:effectLst/>
                        </a:rPr>
                        <a:t>Kvetur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dirty="0" err="1">
                          <a:effectLst/>
                        </a:rPr>
                        <a:t>Trepil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>
                          <a:effectLst/>
                        </a:rPr>
                        <a:t>Sael [Sea]      {sa’el}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dirty="0" err="1">
                          <a:effectLst/>
                        </a:rPr>
                        <a:t>Pesus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dirty="0" err="1">
                          <a:effectLst/>
                        </a:rPr>
                        <a:t>Skovan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1" dirty="0" err="1">
                          <a:effectLst/>
                        </a:rPr>
                        <a:t>Abbenay</a:t>
                      </a:r>
                      <a:r>
                        <a:rPr lang="en-GB" sz="1400" dirty="0">
                          <a:effectLst/>
                        </a:rPr>
                        <a:t> [city]      {</a:t>
                      </a:r>
                      <a:r>
                        <a:rPr lang="en-GB" sz="1400" dirty="0" err="1" smtClean="0">
                          <a:effectLst/>
                        </a:rPr>
                        <a:t>ab’bena’aɪ</a:t>
                      </a:r>
                      <a:r>
                        <a:rPr lang="en-GB" sz="1400" dirty="0" smtClean="0">
                          <a:effectLst/>
                        </a:rPr>
                        <a:t>, </a:t>
                      </a:r>
                      <a:r>
                        <a:rPr lang="en-GB" sz="1400" dirty="0">
                          <a:effectLst/>
                        </a:rPr>
                        <a:t>not </a:t>
                      </a:r>
                      <a:r>
                        <a:rPr lang="en-GB" sz="1400" dirty="0" err="1" smtClean="0">
                          <a:effectLst/>
                        </a:rPr>
                        <a:t>abenaɪ</a:t>
                      </a:r>
                      <a:r>
                        <a:rPr lang="en-GB" sz="1400" dirty="0" smtClean="0">
                          <a:effectLst/>
                        </a:rPr>
                        <a:t>}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dirty="0" err="1">
                          <a:effectLst/>
                        </a:rPr>
                        <a:t>Gimar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dirty="0" err="1">
                          <a:effectLst/>
                        </a:rPr>
                        <a:t>Gezach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dirty="0">
                          <a:effectLst/>
                        </a:rPr>
                        <a:t>Ne </a:t>
                      </a:r>
                      <a:r>
                        <a:rPr lang="en-GB" sz="1400" dirty="0" err="1">
                          <a:effectLst/>
                        </a:rPr>
                        <a:t>Theras</a:t>
                      </a:r>
                      <a:r>
                        <a:rPr lang="en-GB" sz="1400" dirty="0">
                          <a:effectLst/>
                        </a:rPr>
                        <a:t> [mountains]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dirty="0" err="1">
                          <a:effectLst/>
                        </a:rPr>
                        <a:t>Shevet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dirty="0" err="1">
                          <a:effectLst/>
                        </a:rPr>
                        <a:t>Terzol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>
                          <a:effectLst/>
                        </a:rPr>
                        <a:t>Chakar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dirty="0" err="1">
                          <a:effectLst/>
                        </a:rPr>
                        <a:t>Rovab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dirty="0" err="1">
                          <a:effectLst/>
                        </a:rPr>
                        <a:t>Tinan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>
                          <a:effectLst/>
                        </a:rPr>
                        <a:t>Chatar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dirty="0" err="1">
                          <a:effectLst/>
                        </a:rPr>
                        <a:t>Beshun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dirty="0" err="1">
                          <a:effectLst/>
                        </a:rPr>
                        <a:t>Kvigot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Other </a:t>
                      </a:r>
                      <a:r>
                        <a:rPr lang="en-GB" sz="1400" b="1" dirty="0" err="1">
                          <a:solidFill>
                            <a:schemeClr val="bg1"/>
                          </a:solidFill>
                          <a:effectLst/>
                        </a:rPr>
                        <a:t>Pravic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 words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>
                    <a:solidFill>
                      <a:srgbClr val="007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dirty="0" err="1">
                          <a:effectLst/>
                        </a:rPr>
                        <a:t>Vokep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dirty="0" err="1">
                          <a:effectLst/>
                        </a:rPr>
                        <a:t>Turib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dirty="0">
                          <a:effectLst/>
                        </a:rPr>
                        <a:t>Ammar, </a:t>
                      </a:r>
                      <a:r>
                        <a:rPr lang="en-GB" sz="1400" dirty="0" err="1">
                          <a:effectLst/>
                        </a:rPr>
                        <a:t>ammari</a:t>
                      </a:r>
                      <a:r>
                        <a:rPr lang="en-GB" sz="1400" dirty="0">
                          <a:effectLst/>
                        </a:rPr>
                        <a:t> : brother, brothers; the general term of address, like comrade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dirty="0" err="1">
                          <a:effectLst/>
                        </a:rPr>
                        <a:t>Sabul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Words </a:t>
                      </a:r>
                      <a:r>
                        <a:rPr lang="en-GB" sz="1400" b="1" dirty="0" smtClean="0">
                          <a:solidFill>
                            <a:schemeClr val="bg1"/>
                          </a:solidFill>
                          <a:effectLst/>
                        </a:rPr>
                        <a:t>not 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</a:rPr>
                        <a:t>in </a:t>
                      </a:r>
                      <a:r>
                        <a:rPr lang="en-GB" sz="1400" b="1" dirty="0" err="1">
                          <a:solidFill>
                            <a:schemeClr val="bg1"/>
                          </a:solidFill>
                          <a:effectLst/>
                        </a:rPr>
                        <a:t>Pravic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dirty="0" err="1">
                          <a:effectLst/>
                        </a:rPr>
                        <a:t>Holum</a:t>
                      </a:r>
                      <a:r>
                        <a:rPr lang="en-GB" sz="1400" dirty="0">
                          <a:effectLst/>
                        </a:rPr>
                        <a:t> : plants native to </a:t>
                      </a:r>
                      <a:r>
                        <a:rPr lang="en-GB" sz="1400" dirty="0" err="1">
                          <a:effectLst/>
                        </a:rPr>
                        <a:t>Anarres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dirty="0" err="1">
                          <a:effectLst/>
                        </a:rPr>
                        <a:t>Sadik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dirty="0">
                          <a:effectLst/>
                        </a:rPr>
                        <a:t>Forest (p25)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dirty="0" err="1">
                          <a:effectLst/>
                        </a:rPr>
                        <a:t>Mamme</a:t>
                      </a:r>
                      <a:r>
                        <a:rPr lang="en-GB" sz="1400" dirty="0">
                          <a:effectLst/>
                        </a:rPr>
                        <a:t> : female carer. An </a:t>
                      </a:r>
                      <a:r>
                        <a:rPr lang="en-GB" sz="1400" dirty="0" err="1">
                          <a:effectLst/>
                        </a:rPr>
                        <a:t>Anarresti</a:t>
                      </a:r>
                      <a:r>
                        <a:rPr lang="en-GB" sz="1400" dirty="0">
                          <a:effectLst/>
                        </a:rPr>
                        <a:t> child can have several </a:t>
                      </a:r>
                      <a:r>
                        <a:rPr lang="en-GB" sz="1400" dirty="0" err="1">
                          <a:effectLst/>
                        </a:rPr>
                        <a:t>mammes</a:t>
                      </a:r>
                      <a:r>
                        <a:rPr lang="en-GB" sz="1400" dirty="0">
                          <a:effectLst/>
                        </a:rPr>
                        <a:t> [</a:t>
                      </a:r>
                      <a:r>
                        <a:rPr lang="en-GB" sz="1400" dirty="0" err="1" smtClean="0">
                          <a:effectLst/>
                        </a:rPr>
                        <a:t>mammi</a:t>
                      </a:r>
                      <a:r>
                        <a:rPr lang="en-GB" sz="1400" dirty="0">
                          <a:effectLst/>
                        </a:rPr>
                        <a:t>?]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dirty="0">
                          <a:effectLst/>
                        </a:rPr>
                        <a:t>Mitis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dirty="0">
                          <a:effectLst/>
                        </a:rPr>
                        <a:t>Splendour (p27)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dirty="0" err="1">
                          <a:effectLst/>
                        </a:rPr>
                        <a:t>Tadde</a:t>
                      </a:r>
                      <a:r>
                        <a:rPr lang="en-GB" sz="1400" dirty="0">
                          <a:effectLst/>
                        </a:rPr>
                        <a:t> : Male carer. There can be several </a:t>
                      </a:r>
                      <a:r>
                        <a:rPr lang="en-GB" sz="1400" dirty="0" err="1">
                          <a:effectLst/>
                        </a:rPr>
                        <a:t>taddes</a:t>
                      </a:r>
                      <a:r>
                        <a:rPr lang="en-GB" sz="1400" dirty="0">
                          <a:effectLst/>
                        </a:rPr>
                        <a:t> [</a:t>
                      </a:r>
                      <a:r>
                        <a:rPr lang="en-GB" sz="1400" dirty="0" err="1" smtClean="0">
                          <a:effectLst/>
                        </a:rPr>
                        <a:t>taddi</a:t>
                      </a:r>
                      <a:r>
                        <a:rPr lang="en-GB" sz="1400" dirty="0">
                          <a:effectLst/>
                        </a:rPr>
                        <a:t>?]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dirty="0" err="1">
                          <a:effectLst/>
                        </a:rPr>
                        <a:t>Gvarab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endParaRPr lang="en-GB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dirty="0" err="1">
                          <a:effectLst/>
                        </a:rPr>
                        <a:t>Kleggich</a:t>
                      </a:r>
                      <a:r>
                        <a:rPr lang="en-GB" sz="1400" dirty="0">
                          <a:effectLst/>
                        </a:rPr>
                        <a:t> : drudgery; work which is not also play; </a:t>
                      </a:r>
                      <a:r>
                        <a:rPr lang="en-GB" sz="1400" dirty="0" smtClean="0">
                          <a:effectLst/>
                        </a:rPr>
                        <a:t>necessary </a:t>
                      </a:r>
                      <a:r>
                        <a:rPr lang="en-GB" sz="1400" dirty="0" err="1" smtClean="0">
                          <a:effectLst/>
                        </a:rPr>
                        <a:t>nonvocational</a:t>
                      </a:r>
                      <a:r>
                        <a:rPr lang="en-GB" sz="1400" dirty="0" smtClean="0">
                          <a:effectLst/>
                        </a:rPr>
                        <a:t> tasks.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dirty="0" err="1">
                          <a:effectLst/>
                        </a:rPr>
                        <a:t>Tober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endParaRPr lang="en-GB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dirty="0" err="1">
                          <a:effectLst/>
                        </a:rPr>
                        <a:t>Abbenay</a:t>
                      </a:r>
                      <a:r>
                        <a:rPr lang="en-GB" sz="1400" dirty="0">
                          <a:effectLst/>
                        </a:rPr>
                        <a:t> : the-mind [special meaning]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dirty="0" err="1">
                          <a:effectLst/>
                        </a:rPr>
                        <a:t>Kokvan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dirty="0" err="1">
                          <a:effectLst/>
                        </a:rPr>
                        <a:t>Pravic</a:t>
                      </a:r>
                      <a:r>
                        <a:rPr lang="en-GB" sz="1400" dirty="0">
                          <a:effectLst/>
                        </a:rPr>
                        <a:t> : The language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dirty="0" err="1">
                          <a:effectLst/>
                        </a:rPr>
                        <a:t>Pegvur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endParaRPr lang="en-GB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dirty="0">
                          <a:effectLst/>
                        </a:rPr>
                        <a:t>[profiteer] : </a:t>
                      </a:r>
                      <a:r>
                        <a:rPr lang="en-GB" sz="1400" dirty="0" err="1">
                          <a:effectLst/>
                        </a:rPr>
                        <a:t>Iotic</a:t>
                      </a:r>
                      <a:r>
                        <a:rPr lang="en-GB" sz="1400" dirty="0">
                          <a:effectLst/>
                        </a:rPr>
                        <a:t> word used as an insult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dirty="0" err="1">
                          <a:effectLst/>
                        </a:rPr>
                        <a:t>Desar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endParaRPr lang="en-GB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dirty="0">
                          <a:effectLst/>
                        </a:rPr>
                        <a:t>[diseased] : socially disaffected, discontented, alienated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dirty="0" err="1">
                          <a:effectLst/>
                        </a:rPr>
                        <a:t>Sessur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endParaRPr lang="en-GB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dirty="0">
                          <a:effectLst/>
                        </a:rPr>
                        <a:t>[work] = [play] : same word in </a:t>
                      </a:r>
                      <a:r>
                        <a:rPr lang="en-GB" sz="1400" dirty="0" err="1">
                          <a:effectLst/>
                        </a:rPr>
                        <a:t>Pravic</a:t>
                      </a:r>
                      <a:r>
                        <a:rPr lang="en-GB" sz="1400" dirty="0">
                          <a:effectLst/>
                        </a:rPr>
                        <a:t> (p83)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dirty="0">
                          <a:effectLst/>
                        </a:rPr>
                        <a:t>Salas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dirty="0">
                          <a:effectLst/>
                        </a:rPr>
                        <a:t>[wallowing] : coating continually and thickly with excrement (p274)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5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267720"/>
              </p:ext>
            </p:extLst>
          </p:nvPr>
        </p:nvGraphicFramePr>
        <p:xfrm>
          <a:off x="165628" y="1150147"/>
          <a:ext cx="2916112" cy="21869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00000"/>
                <a:gridCol w="1008000"/>
                <a:gridCol w="1008112"/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Roman</a:t>
                      </a:r>
                    </a:p>
                    <a:p>
                      <a:pPr algn="ctr"/>
                      <a:r>
                        <a:rPr lang="en-GB" sz="1400" dirty="0" smtClean="0"/>
                        <a:t>Symbol</a:t>
                      </a:r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Sound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Terminator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r>
                        <a:rPr lang="en-GB" sz="1400" u="sng" dirty="0" smtClean="0"/>
                        <a:t>a</a:t>
                      </a:r>
                      <a:r>
                        <a:rPr lang="en-GB" sz="1400" dirty="0" smtClean="0"/>
                        <a:t>t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 smtClean="0"/>
                        <a:t>b</a:t>
                      </a:r>
                      <a:r>
                        <a:rPr lang="en-GB" sz="1400" u="sng" kern="1200" dirty="0" smtClean="0"/>
                        <a:t>a</a:t>
                      </a:r>
                      <a:r>
                        <a:rPr lang="en-GB" sz="1400" kern="1200" dirty="0" smtClean="0"/>
                        <a:t>rn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r>
                        <a:rPr lang="en-GB" sz="1400" u="sng" dirty="0" smtClean="0"/>
                        <a:t>e</a:t>
                      </a:r>
                      <a:r>
                        <a:rPr lang="en-GB" sz="1400" dirty="0" smtClean="0"/>
                        <a:t>t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 smtClean="0"/>
                        <a:t>b</a:t>
                      </a:r>
                      <a:r>
                        <a:rPr lang="en-GB" sz="1400" u="sng" kern="1200" dirty="0" smtClean="0"/>
                        <a:t>a</a:t>
                      </a:r>
                      <a:r>
                        <a:rPr lang="en-GB" sz="1400" kern="1200" dirty="0" smtClean="0"/>
                        <a:t>ke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r>
                        <a:rPr lang="en-GB" sz="1400" u="sng" dirty="0" smtClean="0"/>
                        <a:t>i</a:t>
                      </a:r>
                      <a:r>
                        <a:rPr lang="en-GB" sz="1400" dirty="0" smtClean="0"/>
                        <a:t>t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/>
                        <a:t>b</a:t>
                      </a:r>
                      <a:r>
                        <a:rPr lang="en-GB" sz="1400" u="sng" kern="1200" dirty="0"/>
                        <a:t>ee</a:t>
                      </a:r>
                      <a:r>
                        <a:rPr lang="en-GB" sz="1400" kern="1200" dirty="0"/>
                        <a:t>t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o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p</a:t>
                      </a:r>
                      <a:r>
                        <a:rPr lang="en-GB" sz="1400" u="sng" dirty="0" smtClean="0"/>
                        <a:t>o</a:t>
                      </a:r>
                      <a:r>
                        <a:rPr lang="en-GB" sz="1400" dirty="0" smtClean="0"/>
                        <a:t>t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 smtClean="0"/>
                        <a:t>b</a:t>
                      </a:r>
                      <a:r>
                        <a:rPr lang="en-GB" sz="1400" u="sng" kern="1200" dirty="0" smtClean="0"/>
                        <a:t>o</a:t>
                      </a:r>
                      <a:r>
                        <a:rPr lang="en-GB" sz="1400" kern="1200" dirty="0" smtClean="0"/>
                        <a:t>ne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u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r>
                        <a:rPr lang="en-GB" sz="1400" u="sng" dirty="0" smtClean="0"/>
                        <a:t>u</a:t>
                      </a:r>
                      <a:r>
                        <a:rPr lang="en-GB" sz="1400" dirty="0" smtClean="0"/>
                        <a:t>t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/>
                        <a:t>b</a:t>
                      </a:r>
                      <a:r>
                        <a:rPr lang="en-GB" sz="1400" u="sng" kern="1200" dirty="0"/>
                        <a:t>oo</a:t>
                      </a:r>
                      <a:r>
                        <a:rPr lang="en-GB" sz="1400" kern="1200" dirty="0"/>
                        <a:t>t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r>
                        <a:rPr lang="en-GB" sz="1400" u="sng" dirty="0" smtClean="0"/>
                        <a:t>y</a:t>
                      </a:r>
                      <a:r>
                        <a:rPr lang="en-GB" sz="1400" dirty="0" smtClean="0"/>
                        <a:t>te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dirty="0" smtClean="0"/>
                        <a:t>b</a:t>
                      </a:r>
                      <a:r>
                        <a:rPr lang="en-GB" sz="1400" u="sng" kern="1200" dirty="0" smtClean="0"/>
                        <a:t>y</a:t>
                      </a:r>
                      <a:r>
                        <a:rPr lang="en-GB" sz="1400" kern="1200" dirty="0" smtClean="0"/>
                        <a:t>te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254416"/>
              </p:ext>
            </p:extLst>
          </p:nvPr>
        </p:nvGraphicFramePr>
        <p:xfrm>
          <a:off x="3867071" y="1150147"/>
          <a:ext cx="2484000" cy="56388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12000"/>
                <a:gridCol w="936000"/>
                <a:gridCol w="936000"/>
              </a:tblGrid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Letter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Sound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 smtClean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GB" sz="1400" i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B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sng" strike="noStrike" dirty="0">
                          <a:effectLst/>
                        </a:rPr>
                        <a:t>b</a:t>
                      </a:r>
                      <a:r>
                        <a:rPr lang="en-GB" sz="1400" u="none" strike="noStrike" dirty="0">
                          <a:effectLst/>
                        </a:rPr>
                        <a:t>at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BB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gra</a:t>
                      </a:r>
                      <a:r>
                        <a:rPr lang="en-GB" sz="1400" u="sng" strike="noStrike" dirty="0">
                          <a:effectLst/>
                        </a:rPr>
                        <a:t>b b</a:t>
                      </a:r>
                      <a:r>
                        <a:rPr lang="en-GB" sz="1400" u="none" strike="noStrike" dirty="0">
                          <a:effectLst/>
                        </a:rPr>
                        <a:t>ag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Duple</a:t>
                      </a:r>
                      <a:endParaRPr lang="en-GB" sz="1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C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lo</a:t>
                      </a:r>
                      <a:r>
                        <a:rPr lang="en-GB" sz="1400" u="sng" strike="noStrike" dirty="0">
                          <a:effectLst/>
                        </a:rPr>
                        <a:t>ch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CH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sng" strike="noStrike" dirty="0">
                          <a:effectLst/>
                        </a:rPr>
                        <a:t>ch</a:t>
                      </a:r>
                      <a:r>
                        <a:rPr lang="en-GB" sz="1400" u="none" strike="noStrike" dirty="0">
                          <a:effectLst/>
                        </a:rPr>
                        <a:t>at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Digraph</a:t>
                      </a:r>
                      <a:endParaRPr lang="en-GB" sz="14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D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sng" strike="noStrike" dirty="0">
                          <a:effectLst/>
                        </a:rPr>
                        <a:t>d</a:t>
                      </a:r>
                      <a:r>
                        <a:rPr lang="en-GB" sz="1400" u="none" strike="noStrike" dirty="0">
                          <a:effectLst/>
                        </a:rPr>
                        <a:t>ad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DD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 smtClean="0">
                          <a:effectLst/>
                        </a:rPr>
                        <a:t>re</a:t>
                      </a:r>
                      <a:r>
                        <a:rPr lang="en-GB" sz="1400" u="sng" strike="noStrike" dirty="0" smtClean="0">
                          <a:effectLst/>
                        </a:rPr>
                        <a:t>d d</a:t>
                      </a:r>
                      <a:r>
                        <a:rPr lang="en-GB" sz="1400" u="none" strike="noStrike" dirty="0" smtClean="0">
                          <a:effectLst/>
                        </a:rPr>
                        <a:t>og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Duple</a:t>
                      </a:r>
                    </a:p>
                  </a:txBody>
                  <a:tcPr marL="7144" marR="7144" marT="7144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F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sng" strike="noStrike" dirty="0">
                          <a:effectLst/>
                        </a:rPr>
                        <a:t>f</a:t>
                      </a:r>
                      <a:r>
                        <a:rPr lang="en-GB" sz="1400" u="none" strike="noStrike" dirty="0">
                          <a:effectLst/>
                        </a:rPr>
                        <a:t>at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G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sng" strike="noStrike" dirty="0">
                          <a:effectLst/>
                        </a:rPr>
                        <a:t>g</a:t>
                      </a:r>
                      <a:r>
                        <a:rPr lang="en-GB" sz="1400" u="none" strike="noStrike" dirty="0">
                          <a:effectLst/>
                        </a:rPr>
                        <a:t>et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GG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bi</a:t>
                      </a:r>
                      <a:r>
                        <a:rPr lang="en-GB" sz="1400" u="sng" strike="noStrike" dirty="0">
                          <a:effectLst/>
                        </a:rPr>
                        <a:t>g g</a:t>
                      </a:r>
                      <a:r>
                        <a:rPr lang="en-GB" sz="1400" u="none" strike="noStrike" dirty="0">
                          <a:effectLst/>
                        </a:rPr>
                        <a:t>ap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Duple</a:t>
                      </a:r>
                    </a:p>
                  </a:txBody>
                  <a:tcPr marL="7144" marR="7144" marT="7144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GR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sng" strike="noStrike" dirty="0">
                          <a:effectLst/>
                        </a:rPr>
                        <a:t>gr</a:t>
                      </a:r>
                      <a:r>
                        <a:rPr lang="en-GB" sz="1400" u="none" strike="noStrike" dirty="0">
                          <a:effectLst/>
                        </a:rPr>
                        <a:t>een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Digraph</a:t>
                      </a:r>
                      <a:endParaRPr lang="en-GB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GV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 err="1">
                          <a:effectLst/>
                        </a:rPr>
                        <a:t>gv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Digraph</a:t>
                      </a:r>
                      <a:endParaRPr lang="en-GB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kern="1200" dirty="0" smtClean="0">
                          <a:effectLst/>
                        </a:rPr>
                        <a:t>H</a:t>
                      </a:r>
                      <a:endParaRPr lang="en-GB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sng" strike="noStrike" kern="1200" dirty="0" smtClean="0">
                          <a:effectLst/>
                        </a:rPr>
                        <a:t>h</a:t>
                      </a:r>
                      <a:r>
                        <a:rPr lang="en-GB" sz="1400" u="none" strike="noStrike" kern="1200" dirty="0" smtClean="0">
                          <a:effectLst/>
                        </a:rPr>
                        <a:t>ome</a:t>
                      </a:r>
                      <a:endParaRPr lang="en-GB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K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sng" strike="noStrike" dirty="0">
                          <a:effectLst/>
                        </a:rPr>
                        <a:t>k</a:t>
                      </a:r>
                      <a:r>
                        <a:rPr lang="en-GB" sz="1400" u="none" strike="noStrike" dirty="0">
                          <a:effectLst/>
                        </a:rPr>
                        <a:t>ind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GB" sz="1400" u="none" strike="noStrike" kern="1200" dirty="0" smtClean="0">
                          <a:effectLst/>
                        </a:rPr>
                        <a:t>KL</a:t>
                      </a:r>
                      <a:endParaRPr lang="en-GB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sng" strike="noStrike" kern="1200" dirty="0" smtClean="0">
                          <a:effectLst/>
                        </a:rPr>
                        <a:t>cl</a:t>
                      </a:r>
                      <a:r>
                        <a:rPr lang="en-GB" sz="1400" u="none" strike="noStrike" kern="1200" dirty="0" smtClean="0">
                          <a:effectLst/>
                        </a:rPr>
                        <a:t>utch</a:t>
                      </a:r>
                      <a:endParaRPr lang="en-GB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Digraph</a:t>
                      </a:r>
                      <a:endParaRPr lang="en-GB" sz="1400" b="0" i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KS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lin</a:t>
                      </a:r>
                      <a:r>
                        <a:rPr lang="en-GB" sz="1400" u="sng" strike="noStrike" dirty="0">
                          <a:effectLst/>
                        </a:rPr>
                        <a:t>ks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Digraph</a:t>
                      </a:r>
                      <a:endParaRPr lang="en-GB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KV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 err="1">
                          <a:effectLst/>
                        </a:rPr>
                        <a:t>kv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Digraph</a:t>
                      </a:r>
                      <a:endParaRPr lang="en-GB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L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sng" strike="noStrike" dirty="0">
                          <a:effectLst/>
                        </a:rPr>
                        <a:t>l</a:t>
                      </a:r>
                      <a:r>
                        <a:rPr lang="en-GB" sz="1400" u="none" strike="noStrike" dirty="0">
                          <a:effectLst/>
                        </a:rPr>
                        <a:t>inks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LN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ln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Digraph</a:t>
                      </a:r>
                      <a:endParaRPr lang="en-GB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M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sng" strike="noStrike" dirty="0">
                          <a:effectLst/>
                        </a:rPr>
                        <a:t>m</a:t>
                      </a:r>
                      <a:r>
                        <a:rPr lang="en-GB" sz="1400" u="none" strike="noStrike" dirty="0">
                          <a:effectLst/>
                        </a:rPr>
                        <a:t>at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248869"/>
              </p:ext>
            </p:extLst>
          </p:nvPr>
        </p:nvGraphicFramePr>
        <p:xfrm>
          <a:off x="6505535" y="1150147"/>
          <a:ext cx="2484000" cy="53568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12000"/>
                <a:gridCol w="936000"/>
                <a:gridCol w="936000"/>
              </a:tblGrid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Letter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Sound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endParaRPr lang="en-GB" sz="14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MM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 smtClean="0">
                          <a:effectLst/>
                        </a:rPr>
                        <a:t>ho</a:t>
                      </a:r>
                      <a:r>
                        <a:rPr lang="en-GB" sz="1400" u="sng" strike="noStrike" dirty="0" smtClean="0">
                          <a:effectLst/>
                        </a:rPr>
                        <a:t>me m</a:t>
                      </a:r>
                      <a:r>
                        <a:rPr lang="en-GB" sz="1400" u="none" strike="noStrike" dirty="0" smtClean="0">
                          <a:effectLst/>
                        </a:rPr>
                        <a:t>ade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Duple</a:t>
                      </a:r>
                    </a:p>
                  </a:txBody>
                  <a:tcPr marL="7144" marR="7144" marT="7144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N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sng" strike="noStrike" dirty="0">
                          <a:effectLst/>
                        </a:rPr>
                        <a:t>n</a:t>
                      </a:r>
                      <a:r>
                        <a:rPr lang="en-GB" sz="1400" u="none" strike="noStrike" dirty="0">
                          <a:effectLst/>
                        </a:rPr>
                        <a:t>et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P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sng" strike="noStrike" dirty="0">
                          <a:effectLst/>
                        </a:rPr>
                        <a:t>p</a:t>
                      </a:r>
                      <a:r>
                        <a:rPr lang="en-GB" sz="1400" u="none" strike="noStrike" dirty="0">
                          <a:effectLst/>
                        </a:rPr>
                        <a:t>et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PR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sng" strike="noStrike" dirty="0">
                          <a:effectLst/>
                        </a:rPr>
                        <a:t>pr</a:t>
                      </a:r>
                      <a:r>
                        <a:rPr lang="en-GB" sz="1400" u="none" strike="noStrike" dirty="0">
                          <a:effectLst/>
                        </a:rPr>
                        <a:t>ice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Digraph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R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sng" strike="noStrike" dirty="0">
                          <a:effectLst/>
                        </a:rPr>
                        <a:t>r</a:t>
                      </a:r>
                      <a:r>
                        <a:rPr lang="en-GB" sz="1400" u="none" strike="noStrike" dirty="0">
                          <a:effectLst/>
                        </a:rPr>
                        <a:t>eal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RD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ha</a:t>
                      </a:r>
                      <a:r>
                        <a:rPr lang="en-GB" sz="1400" u="sng" strike="noStrike" dirty="0">
                          <a:effectLst/>
                        </a:rPr>
                        <a:t>rd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Digraph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RR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a</a:t>
                      </a:r>
                      <a:r>
                        <a:rPr lang="en-GB" sz="1400" u="sng" strike="noStrike" dirty="0">
                          <a:effectLst/>
                        </a:rPr>
                        <a:t>rr</a:t>
                      </a:r>
                      <a:r>
                        <a:rPr lang="en-GB" sz="1400" u="none" strike="noStrike" dirty="0">
                          <a:effectLst/>
                        </a:rPr>
                        <a:t>oyo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Duple</a:t>
                      </a:r>
                    </a:p>
                  </a:txBody>
                  <a:tcPr marL="7144" marR="7144" marT="7144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RZ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ba</a:t>
                      </a:r>
                      <a:r>
                        <a:rPr lang="en-GB" sz="1400" u="sng" strike="noStrike" dirty="0">
                          <a:effectLst/>
                        </a:rPr>
                        <a:t>rs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Digraph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S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sng" strike="noStrike" dirty="0">
                          <a:effectLst/>
                        </a:rPr>
                        <a:t>s</a:t>
                      </a:r>
                      <a:r>
                        <a:rPr lang="en-GB" sz="1400" u="none" strike="noStrike" dirty="0">
                          <a:effectLst/>
                        </a:rPr>
                        <a:t>at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SH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sng" strike="noStrike" dirty="0">
                          <a:effectLst/>
                        </a:rPr>
                        <a:t>sh</a:t>
                      </a:r>
                      <a:r>
                        <a:rPr lang="en-GB" sz="1400" u="none" strike="noStrike" dirty="0">
                          <a:effectLst/>
                        </a:rPr>
                        <a:t>ape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Digraph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SK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a</a:t>
                      </a:r>
                      <a:r>
                        <a:rPr lang="en-GB" sz="1400" u="sng" strike="noStrike" dirty="0">
                          <a:effectLst/>
                        </a:rPr>
                        <a:t>sk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Digraph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SS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 smtClean="0">
                          <a:effectLst/>
                        </a:rPr>
                        <a:t>mo</a:t>
                      </a:r>
                      <a:r>
                        <a:rPr lang="en-GB" sz="1400" u="sng" strike="noStrike" dirty="0" smtClean="0">
                          <a:effectLst/>
                        </a:rPr>
                        <a:t>ss s</a:t>
                      </a:r>
                      <a:r>
                        <a:rPr lang="en-GB" sz="1400" u="none" strike="noStrike" dirty="0" smtClean="0">
                          <a:effectLst/>
                        </a:rPr>
                        <a:t>ide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Duple</a:t>
                      </a:r>
                    </a:p>
                  </a:txBody>
                  <a:tcPr marL="7144" marR="7144" marT="7144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ST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sng" strike="noStrike" dirty="0">
                          <a:effectLst/>
                        </a:rPr>
                        <a:t>st</a:t>
                      </a:r>
                      <a:r>
                        <a:rPr lang="en-GB" sz="1400" u="none" strike="noStrike" dirty="0">
                          <a:effectLst/>
                        </a:rPr>
                        <a:t>op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Digraph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T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sng" strike="noStrike" dirty="0">
                          <a:effectLst/>
                        </a:rPr>
                        <a:t>t</a:t>
                      </a:r>
                      <a:r>
                        <a:rPr lang="en-GB" sz="1400" u="none" strike="noStrike" dirty="0">
                          <a:effectLst/>
                        </a:rPr>
                        <a:t>ab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TH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sng" strike="noStrike" dirty="0">
                          <a:effectLst/>
                        </a:rPr>
                        <a:t>th</a:t>
                      </a:r>
                      <a:r>
                        <a:rPr lang="en-GB" sz="1400" u="none" strike="noStrike" dirty="0">
                          <a:effectLst/>
                        </a:rPr>
                        <a:t>in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Digraph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TR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sng" strike="noStrike" dirty="0">
                          <a:effectLst/>
                        </a:rPr>
                        <a:t>tr</a:t>
                      </a:r>
                      <a:r>
                        <a:rPr lang="en-GB" sz="1400" u="none" strike="noStrike" dirty="0">
                          <a:effectLst/>
                        </a:rPr>
                        <a:t>ick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Digraph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V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sng" strike="noStrike" dirty="0">
                          <a:effectLst/>
                        </a:rPr>
                        <a:t>v</a:t>
                      </a:r>
                      <a:r>
                        <a:rPr lang="en-GB" sz="1400" u="none" strike="noStrike" dirty="0">
                          <a:effectLst/>
                        </a:rPr>
                        <a:t>et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Z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sng" strike="noStrike" dirty="0">
                          <a:effectLst/>
                        </a:rPr>
                        <a:t>z</a:t>
                      </a:r>
                      <a:r>
                        <a:rPr lang="en-GB" sz="1400" u="none" strike="noStrike" dirty="0">
                          <a:effectLst/>
                        </a:rPr>
                        <a:t>it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65628" y="3501004"/>
            <a:ext cx="3493272" cy="12241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0B050"/>
                </a:solidFill>
              </a:rPr>
              <a:t>The root syllables are emphasised, the prefix and suffix syllables are reduced.</a:t>
            </a:r>
          </a:p>
          <a:p>
            <a:pPr algn="ctr"/>
            <a:r>
              <a:rPr lang="en-GB" sz="1600" b="1" dirty="0">
                <a:solidFill>
                  <a:srgbClr val="00B050"/>
                </a:solidFill>
              </a:rPr>
              <a:t>So </a:t>
            </a:r>
            <a:r>
              <a:rPr lang="en-GB" sz="1600" b="1" i="1" dirty="0" err="1">
                <a:solidFill>
                  <a:srgbClr val="008000"/>
                </a:solidFill>
              </a:rPr>
              <a:t>miSTerretu</a:t>
            </a:r>
            <a:r>
              <a:rPr lang="en-GB" sz="1600" b="1" dirty="0">
                <a:solidFill>
                  <a:srgbClr val="00B050"/>
                </a:solidFill>
              </a:rPr>
              <a:t> is </a:t>
            </a:r>
            <a:r>
              <a:rPr lang="en-GB" sz="1600" b="1" dirty="0" smtClean="0">
                <a:solidFill>
                  <a:srgbClr val="00B050"/>
                </a:solidFill>
              </a:rPr>
              <a:t>pronounced</a:t>
            </a:r>
          </a:p>
          <a:p>
            <a:pPr algn="ctr"/>
            <a:r>
              <a:rPr lang="en-GB" sz="1600" b="1" dirty="0" smtClean="0">
                <a:solidFill>
                  <a:srgbClr val="008000"/>
                </a:solidFill>
              </a:rPr>
              <a:t>mi- </a:t>
            </a:r>
            <a:r>
              <a:rPr lang="en-GB" sz="1600" b="1" u="sng" dirty="0" err="1" smtClean="0">
                <a:solidFill>
                  <a:srgbClr val="008000"/>
                </a:solidFill>
              </a:rPr>
              <a:t>Sterret</a:t>
            </a:r>
            <a:r>
              <a:rPr lang="en-GB" sz="1600" b="1" dirty="0" smtClean="0">
                <a:solidFill>
                  <a:srgbClr val="008000"/>
                </a:solidFill>
              </a:rPr>
              <a:t> </a:t>
            </a:r>
            <a:r>
              <a:rPr lang="en-GB" sz="1600" b="1" dirty="0">
                <a:solidFill>
                  <a:srgbClr val="008000"/>
                </a:solidFill>
              </a:rPr>
              <a:t>-u</a:t>
            </a:r>
            <a:r>
              <a:rPr lang="en-GB" sz="1600" b="1" dirty="0">
                <a:solidFill>
                  <a:srgbClr val="00B050"/>
                </a:solidFill>
              </a:rPr>
              <a:t>.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7151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 panose="03060802040302020203" pitchFamily="66" charset="0"/>
              </a:rPr>
              <a:t>The </a:t>
            </a:r>
            <a:r>
              <a:rPr lang="en-GB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 panose="03060802040302020203" pitchFamily="66" charset="0"/>
              </a:rPr>
              <a:t>Pravic</a:t>
            </a: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 panose="03060802040302020203" pitchFamily="66" charset="0"/>
              </a:rPr>
              <a:t> alphabet</a:t>
            </a:r>
            <a:endParaRPr lang="en-GB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mal436 BT" panose="03060802040302020203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5628" y="4876480"/>
            <a:ext cx="3493272" cy="19124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Phonology problems</a:t>
            </a:r>
          </a:p>
          <a:p>
            <a:pPr marL="342900" indent="-342900" algn="ctr">
              <a:buAutoNum type="arabicPeriod"/>
            </a:pPr>
            <a:r>
              <a:rPr lang="en-GB" sz="1600" dirty="0" smtClean="0">
                <a:solidFill>
                  <a:srgbClr val="FF0000"/>
                </a:solidFill>
              </a:rPr>
              <a:t>What is a Y?</a:t>
            </a:r>
          </a:p>
          <a:p>
            <a:pPr marL="342900" indent="-342900" algn="ctr">
              <a:buAutoNum type="arabicPeriod"/>
            </a:pPr>
            <a:r>
              <a:rPr lang="en-GB" sz="1600" dirty="0" smtClean="0">
                <a:solidFill>
                  <a:srgbClr val="FF0000"/>
                </a:solidFill>
              </a:rPr>
              <a:t>What to do with vowel digraphs (e.g. </a:t>
            </a:r>
            <a:r>
              <a:rPr lang="en-GB" sz="1600" i="1" dirty="0" err="1" smtClean="0">
                <a:solidFill>
                  <a:srgbClr val="FF0000"/>
                </a:solidFill>
              </a:rPr>
              <a:t>Cyr</a:t>
            </a:r>
            <a:r>
              <a:rPr lang="en-GB" sz="1600" i="1" u="sng" dirty="0" err="1" smtClean="0">
                <a:solidFill>
                  <a:srgbClr val="FF0000"/>
                </a:solidFill>
              </a:rPr>
              <a:t>ee</a:t>
            </a:r>
            <a:r>
              <a:rPr lang="en-GB" sz="1600" i="1" dirty="0" err="1" smtClean="0">
                <a:solidFill>
                  <a:srgbClr val="FF0000"/>
                </a:solidFill>
              </a:rPr>
              <a:t>n</a:t>
            </a:r>
            <a:r>
              <a:rPr lang="en-GB" sz="1600" dirty="0" smtClean="0">
                <a:solidFill>
                  <a:srgbClr val="FF0000"/>
                </a:solidFill>
              </a:rPr>
              <a:t>, </a:t>
            </a:r>
            <a:r>
              <a:rPr lang="en-GB" sz="1600" i="1" dirty="0" err="1" smtClean="0">
                <a:solidFill>
                  <a:srgbClr val="FF0000"/>
                </a:solidFill>
              </a:rPr>
              <a:t>Abben</a:t>
            </a:r>
            <a:r>
              <a:rPr lang="en-GB" sz="1600" i="1" u="sng" dirty="0" err="1" smtClean="0">
                <a:solidFill>
                  <a:srgbClr val="FF0000"/>
                </a:solidFill>
              </a:rPr>
              <a:t>ay</a:t>
            </a:r>
            <a:r>
              <a:rPr lang="en-GB" sz="1600" dirty="0" smtClean="0">
                <a:solidFill>
                  <a:srgbClr val="FF0000"/>
                </a:solidFill>
              </a:rPr>
              <a:t>, </a:t>
            </a:r>
            <a:r>
              <a:rPr lang="en-GB" sz="1600" i="1" dirty="0" err="1" smtClean="0">
                <a:solidFill>
                  <a:srgbClr val="FF0000"/>
                </a:solidFill>
              </a:rPr>
              <a:t>Tem</a:t>
            </a:r>
            <a:r>
              <a:rPr lang="en-GB" sz="1600" i="1" u="sng" dirty="0" err="1" smtClean="0">
                <a:solidFill>
                  <a:srgbClr val="FF0000"/>
                </a:solidFill>
              </a:rPr>
              <a:t>ae</a:t>
            </a:r>
            <a:r>
              <a:rPr lang="en-GB" sz="1600" i="1" dirty="0" err="1" smtClean="0">
                <a:solidFill>
                  <a:srgbClr val="FF0000"/>
                </a:solidFill>
              </a:rPr>
              <a:t>n</a:t>
            </a:r>
            <a:r>
              <a:rPr lang="en-GB" sz="1600" i="1" u="sng" dirty="0" err="1" smtClean="0">
                <a:solidFill>
                  <a:srgbClr val="FF0000"/>
                </a:solidFill>
              </a:rPr>
              <a:t>ia</a:t>
            </a:r>
            <a:r>
              <a:rPr lang="en-GB" sz="1600" i="1" dirty="0" err="1" smtClean="0">
                <a:solidFill>
                  <a:srgbClr val="FF0000"/>
                </a:solidFill>
              </a:rPr>
              <a:t>n</a:t>
            </a:r>
            <a:r>
              <a:rPr lang="en-GB" sz="1600" dirty="0" smtClean="0">
                <a:solidFill>
                  <a:srgbClr val="FF0000"/>
                </a:solidFill>
              </a:rPr>
              <a:t>)</a:t>
            </a:r>
          </a:p>
          <a:p>
            <a:pPr marL="342900" indent="-342900" algn="ctr">
              <a:buAutoNum type="arabicPeriod"/>
            </a:pPr>
            <a:r>
              <a:rPr lang="en-GB" sz="1600" dirty="0" smtClean="0">
                <a:solidFill>
                  <a:srgbClr val="FF0000"/>
                </a:solidFill>
              </a:rPr>
              <a:t>Lengthened terminator vowels</a:t>
            </a:r>
          </a:p>
          <a:p>
            <a:pPr marL="342900" indent="-342900" algn="ctr">
              <a:buAutoNum type="arabicPeriod"/>
            </a:pPr>
            <a:r>
              <a:rPr lang="en-GB" sz="1600" dirty="0" smtClean="0">
                <a:solidFill>
                  <a:srgbClr val="FF0000"/>
                </a:solidFill>
              </a:rPr>
              <a:t>What is a C?</a:t>
            </a:r>
          </a:p>
          <a:p>
            <a:pPr marL="342900" indent="-342900" algn="ctr">
              <a:buAutoNum type="arabicPeriod"/>
            </a:pPr>
            <a:r>
              <a:rPr lang="en-GB" sz="1600" dirty="0" smtClean="0">
                <a:solidFill>
                  <a:srgbClr val="FF0000"/>
                </a:solidFill>
              </a:rPr>
              <a:t>How to sound double consonants 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8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300418" y="3129751"/>
            <a:ext cx="1080000" cy="6794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rgbClr val="00B0F0"/>
                </a:solidFill>
              </a:rPr>
              <a:t>Noun Root</a:t>
            </a:r>
          </a:p>
          <a:p>
            <a:pPr algn="ctr"/>
            <a:r>
              <a:rPr lang="en-GB" sz="1350" b="1" dirty="0">
                <a:solidFill>
                  <a:srgbClr val="00B0F0"/>
                </a:solidFill>
              </a:rPr>
              <a:t>[+ plural suffix –i]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4462" y="3129751"/>
            <a:ext cx="1296000" cy="6794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rgbClr val="00B0F0"/>
                </a:solidFill>
              </a:rPr>
              <a:t>Definite article prefix</a:t>
            </a:r>
          </a:p>
          <a:p>
            <a:pPr algn="ctr"/>
            <a:r>
              <a:rPr lang="en-GB" sz="1350" b="1" dirty="0">
                <a:solidFill>
                  <a:srgbClr val="00B0F0"/>
                </a:solidFill>
              </a:rPr>
              <a:t>[a-]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33084" y="3120250"/>
            <a:ext cx="1080000" cy="67945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Negators</a:t>
            </a:r>
            <a:endParaRPr lang="en-GB" sz="135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GB" sz="135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[ma-</a:t>
            </a:r>
            <a:r>
              <a:rPr lang="en-GB" sz="135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en-GB" sz="135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</a:t>
            </a:r>
            <a:r>
              <a:rPr lang="en-GB" sz="135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-, mi-</a:t>
            </a:r>
            <a:r>
              <a:rPr lang="en-GB" sz="135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]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942846" y="3120250"/>
            <a:ext cx="1080000" cy="67945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Adposition prefixes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84168" y="2091179"/>
            <a:ext cx="1296000" cy="6794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rgbClr val="0070C0"/>
                </a:solidFill>
              </a:rPr>
              <a:t>Adjectival suffix</a:t>
            </a:r>
          </a:p>
          <a:p>
            <a:pPr algn="ctr"/>
            <a:r>
              <a:rPr lang="en-GB" sz="1350" b="1" dirty="0">
                <a:solidFill>
                  <a:srgbClr val="0070C0"/>
                </a:solidFill>
              </a:rPr>
              <a:t>[-y]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64288" y="3120250"/>
            <a:ext cx="1296000" cy="6794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rgbClr val="FF0000"/>
                </a:solidFill>
              </a:rPr>
              <a:t>Verb tense suffixes</a:t>
            </a:r>
          </a:p>
          <a:p>
            <a:pPr algn="ctr"/>
            <a:r>
              <a:rPr lang="en-GB" sz="1350" b="1" dirty="0">
                <a:solidFill>
                  <a:srgbClr val="FF0000"/>
                </a:solidFill>
              </a:rPr>
              <a:t>[-</a:t>
            </a:r>
            <a:r>
              <a:rPr lang="en-GB" sz="1350" b="1" dirty="0" err="1">
                <a:solidFill>
                  <a:srgbClr val="FF0000"/>
                </a:solidFill>
              </a:rPr>
              <a:t>ym</a:t>
            </a:r>
            <a:r>
              <a:rPr lang="en-GB" sz="1350" b="1" dirty="0">
                <a:solidFill>
                  <a:srgbClr val="FF0000"/>
                </a:solidFill>
              </a:rPr>
              <a:t>-</a:t>
            </a:r>
            <a:r>
              <a:rPr lang="en-GB" sz="1350" b="1" dirty="0" smtClean="0">
                <a:solidFill>
                  <a:srgbClr val="FF0000"/>
                </a:solidFill>
              </a:rPr>
              <a:t>,-</a:t>
            </a:r>
            <a:r>
              <a:rPr lang="en-GB" sz="1350" b="1" dirty="0">
                <a:solidFill>
                  <a:srgbClr val="FF0000"/>
                </a:solidFill>
              </a:rPr>
              <a:t>a</a:t>
            </a:r>
            <a:r>
              <a:rPr lang="en-GB" sz="1350" b="1" dirty="0" smtClean="0">
                <a:solidFill>
                  <a:srgbClr val="FF0000"/>
                </a:solidFill>
              </a:rPr>
              <a:t>,-</a:t>
            </a:r>
            <a:r>
              <a:rPr lang="en-GB" sz="1350" b="1" dirty="0">
                <a:solidFill>
                  <a:srgbClr val="FF0000"/>
                </a:solidFill>
              </a:rPr>
              <a:t>e</a:t>
            </a:r>
            <a:r>
              <a:rPr lang="en-GB" sz="1350" b="1" dirty="0" smtClean="0">
                <a:solidFill>
                  <a:srgbClr val="FF0000"/>
                </a:solidFill>
              </a:rPr>
              <a:t>,-</a:t>
            </a:r>
            <a:r>
              <a:rPr lang="en-GB" sz="1350" b="1" dirty="0">
                <a:solidFill>
                  <a:srgbClr val="FF0000"/>
                </a:solidFill>
              </a:rPr>
              <a:t>o]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084168" y="5106329"/>
            <a:ext cx="1296000" cy="6794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rgbClr val="00B050"/>
                </a:solidFill>
              </a:rPr>
              <a:t>Conjunctions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84168" y="4163743"/>
            <a:ext cx="1296000" cy="6794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accent6">
                    <a:lumMod val="75000"/>
                  </a:schemeClr>
                </a:solidFill>
              </a:rPr>
              <a:t>Adverbial suffix</a:t>
            </a:r>
          </a:p>
          <a:p>
            <a:pPr algn="ctr"/>
            <a:r>
              <a:rPr lang="en-GB" sz="1350" b="1" dirty="0">
                <a:solidFill>
                  <a:schemeClr val="accent6">
                    <a:lumMod val="75000"/>
                  </a:schemeClr>
                </a:solidFill>
              </a:rPr>
              <a:t>[-u]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84168" y="1150151"/>
            <a:ext cx="1296000" cy="6794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rgbClr val="00B050"/>
                </a:solidFill>
              </a:rPr>
              <a:t>Sentential words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13891" y="3038775"/>
            <a:ext cx="7321550" cy="861424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771241" y="2942435"/>
            <a:ext cx="7264400" cy="10541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95039" y="2018519"/>
            <a:ext cx="5818424" cy="2063749"/>
          </a:xfrm>
          <a:prstGeom prst="roundRect">
            <a:avLst>
              <a:gd name="adj" fmla="val 12975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12492" y="2843982"/>
            <a:ext cx="5969000" cy="2089542"/>
          </a:xfrm>
          <a:prstGeom prst="roundRect">
            <a:avLst>
              <a:gd name="adj" fmla="val 12975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056991" y="3120250"/>
            <a:ext cx="1080000" cy="67945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Number prefixes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164895" y="3120250"/>
            <a:ext cx="1080000" cy="67945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Foreign word marker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0" y="7151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 panose="03060802040302020203" pitchFamily="66" charset="0"/>
              </a:rPr>
              <a:t>The construction of words</a:t>
            </a:r>
            <a:endParaRPr lang="en-GB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mal436 BT" panose="03060802040302020203" pitchFamily="66" charset="0"/>
            </a:endParaRPr>
          </a:p>
        </p:txBody>
      </p:sp>
      <p:sp>
        <p:nvSpPr>
          <p:cNvPr id="20" name="Left Arrow Callout 19"/>
          <p:cNvSpPr/>
          <p:nvPr/>
        </p:nvSpPr>
        <p:spPr>
          <a:xfrm>
            <a:off x="3353170" y="5421873"/>
            <a:ext cx="2016224" cy="136815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9346"/>
            </a:avLst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rgbClr val="7030A0"/>
                </a:solidFill>
              </a:rPr>
              <a:t>the-coat</a:t>
            </a:r>
          </a:p>
          <a:p>
            <a:pPr algn="ctr"/>
            <a:r>
              <a:rPr lang="en-GB" b="1" i="1" dirty="0" smtClean="0">
                <a:solidFill>
                  <a:srgbClr val="7030A0"/>
                </a:solidFill>
              </a:rPr>
              <a:t>was-put-on-by</a:t>
            </a:r>
          </a:p>
          <a:p>
            <a:pPr algn="ctr"/>
            <a:r>
              <a:rPr lang="en-GB" b="1" i="1" dirty="0" smtClean="0">
                <a:solidFill>
                  <a:srgbClr val="7030A0"/>
                </a:solidFill>
              </a:rPr>
              <a:t>John</a:t>
            </a:r>
            <a:endParaRPr lang="en-GB" b="1" i="1" dirty="0">
              <a:solidFill>
                <a:srgbClr val="7030A0"/>
              </a:solidFill>
            </a:endParaRPr>
          </a:p>
        </p:txBody>
      </p:sp>
      <p:sp>
        <p:nvSpPr>
          <p:cNvPr id="21" name="Right Arrow Callout 20"/>
          <p:cNvSpPr/>
          <p:nvPr/>
        </p:nvSpPr>
        <p:spPr>
          <a:xfrm>
            <a:off x="113891" y="5421873"/>
            <a:ext cx="2016224" cy="136815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8897"/>
            </a:avLst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rgbClr val="7030A0"/>
                </a:solidFill>
              </a:rPr>
              <a:t>the-coat</a:t>
            </a:r>
          </a:p>
          <a:p>
            <a:pPr algn="ctr"/>
            <a:r>
              <a:rPr lang="en-GB" b="1" i="1" dirty="0" smtClean="0">
                <a:solidFill>
                  <a:srgbClr val="7030A0"/>
                </a:solidFill>
              </a:rPr>
              <a:t>was-put</a:t>
            </a:r>
          </a:p>
          <a:p>
            <a:pPr algn="ctr"/>
            <a:r>
              <a:rPr lang="en-GB" b="1" i="1" dirty="0" smtClean="0">
                <a:solidFill>
                  <a:srgbClr val="7030A0"/>
                </a:solidFill>
              </a:rPr>
              <a:t>on-John</a:t>
            </a:r>
            <a:endParaRPr lang="en-GB" b="1" i="1" dirty="0">
              <a:solidFill>
                <a:srgbClr val="7030A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30115" y="5421873"/>
            <a:ext cx="1223055" cy="1368152"/>
          </a:xfrm>
          <a:prstGeom prst="rect">
            <a:avLst/>
          </a:prstGeom>
          <a:solidFill>
            <a:srgbClr val="FFFF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John</a:t>
            </a:r>
          </a:p>
          <a:p>
            <a:pPr algn="ctr"/>
            <a:r>
              <a:rPr lang="en-GB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put on</a:t>
            </a:r>
          </a:p>
          <a:p>
            <a:pPr algn="ctr"/>
            <a:r>
              <a:rPr lang="en-GB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coat</a:t>
            </a:r>
            <a:endParaRPr lang="en-GB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0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0" y="7151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 panose="03060802040302020203" pitchFamily="66" charset="0"/>
              </a:rPr>
              <a:t>An example word</a:t>
            </a:r>
            <a:endParaRPr lang="en-GB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mal436 BT" panose="03060802040302020203" pitchFamily="66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672000" y="1150151"/>
            <a:ext cx="1800000" cy="90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rgbClr val="0070C0"/>
                </a:solidFill>
              </a:rPr>
              <a:t>Pon</a:t>
            </a:r>
            <a:endParaRPr lang="en-GB" b="1" dirty="0" smtClean="0">
              <a:solidFill>
                <a:srgbClr val="0070C0"/>
              </a:solidFill>
            </a:endParaRPr>
          </a:p>
          <a:p>
            <a:pPr algn="ctr"/>
            <a:r>
              <a:rPr lang="en-GB" i="1" dirty="0" smtClean="0"/>
              <a:t>An existing thing</a:t>
            </a:r>
            <a:endParaRPr lang="en-GB" i="1" dirty="0"/>
          </a:p>
        </p:txBody>
      </p:sp>
      <p:sp>
        <p:nvSpPr>
          <p:cNvPr id="25" name="Rounded Rectangle 24"/>
          <p:cNvSpPr/>
          <p:nvPr/>
        </p:nvSpPr>
        <p:spPr>
          <a:xfrm>
            <a:off x="467544" y="2996952"/>
            <a:ext cx="1800000" cy="90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rgbClr val="0070C0"/>
                </a:solidFill>
              </a:rPr>
              <a:t>aPoni</a:t>
            </a:r>
            <a:endParaRPr lang="en-GB" b="1" dirty="0" smtClean="0">
              <a:solidFill>
                <a:srgbClr val="0070C0"/>
              </a:solidFill>
            </a:endParaRPr>
          </a:p>
          <a:p>
            <a:pPr algn="ctr"/>
            <a:r>
              <a:rPr lang="en-GB" i="1" dirty="0" smtClean="0"/>
              <a:t>The existing things</a:t>
            </a:r>
            <a:endParaRPr lang="en-GB" i="1" dirty="0"/>
          </a:p>
        </p:txBody>
      </p:sp>
      <p:sp>
        <p:nvSpPr>
          <p:cNvPr id="26" name="Rounded Rectangle 25"/>
          <p:cNvSpPr/>
          <p:nvPr/>
        </p:nvSpPr>
        <p:spPr>
          <a:xfrm>
            <a:off x="2627784" y="2996952"/>
            <a:ext cx="1800000" cy="9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Pone</a:t>
            </a:r>
          </a:p>
          <a:p>
            <a:pPr algn="ctr"/>
            <a:r>
              <a:rPr lang="en-GB" i="1" dirty="0" smtClean="0"/>
              <a:t>Am, is, are</a:t>
            </a:r>
            <a:endParaRPr lang="en-GB" i="1" dirty="0"/>
          </a:p>
        </p:txBody>
      </p:sp>
      <p:sp>
        <p:nvSpPr>
          <p:cNvPr id="27" name="Rounded Rectangle 26"/>
          <p:cNvSpPr/>
          <p:nvPr/>
        </p:nvSpPr>
        <p:spPr>
          <a:xfrm>
            <a:off x="2627784" y="4079845"/>
            <a:ext cx="1800000" cy="9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rgbClr val="FF0000"/>
                </a:solidFill>
              </a:rPr>
              <a:t>miPona</a:t>
            </a:r>
            <a:endParaRPr lang="en-GB" b="1" dirty="0" smtClean="0">
              <a:solidFill>
                <a:srgbClr val="FF0000"/>
              </a:solidFill>
            </a:endParaRPr>
          </a:p>
          <a:p>
            <a:pPr algn="ctr"/>
            <a:r>
              <a:rPr lang="en-GB" i="1" dirty="0" smtClean="0"/>
              <a:t>Was not,</a:t>
            </a:r>
          </a:p>
          <a:p>
            <a:pPr algn="ctr"/>
            <a:r>
              <a:rPr lang="en-GB" i="1" dirty="0" smtClean="0"/>
              <a:t>were not</a:t>
            </a:r>
            <a:endParaRPr lang="en-GB" i="1" dirty="0"/>
          </a:p>
        </p:txBody>
      </p:sp>
      <p:sp>
        <p:nvSpPr>
          <p:cNvPr id="28" name="Rounded Rectangle 27"/>
          <p:cNvSpPr/>
          <p:nvPr/>
        </p:nvSpPr>
        <p:spPr>
          <a:xfrm>
            <a:off x="467544" y="4079845"/>
            <a:ext cx="1800000" cy="90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rgbClr val="0070C0"/>
                </a:solidFill>
              </a:rPr>
              <a:t>amiganoPoni</a:t>
            </a:r>
            <a:endParaRPr lang="en-GB" b="1" dirty="0" smtClean="0">
              <a:solidFill>
                <a:srgbClr val="0070C0"/>
              </a:solidFill>
            </a:endParaRPr>
          </a:p>
          <a:p>
            <a:pPr algn="ctr"/>
            <a:r>
              <a:rPr lang="en-GB" i="1" dirty="0" smtClean="0"/>
              <a:t>Despite the four unreal things</a:t>
            </a:r>
            <a:endParaRPr lang="en-GB" i="1" dirty="0"/>
          </a:p>
        </p:txBody>
      </p:sp>
      <p:sp>
        <p:nvSpPr>
          <p:cNvPr id="29" name="Rounded Rectangle 28"/>
          <p:cNvSpPr/>
          <p:nvPr/>
        </p:nvSpPr>
        <p:spPr>
          <a:xfrm>
            <a:off x="4788024" y="2996952"/>
            <a:ext cx="1800000" cy="90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Pony</a:t>
            </a:r>
          </a:p>
          <a:p>
            <a:pPr algn="ctr"/>
            <a:r>
              <a:rPr lang="en-GB" i="1" dirty="0" smtClean="0"/>
              <a:t>Existing, real</a:t>
            </a:r>
            <a:endParaRPr lang="en-GB" i="1" dirty="0"/>
          </a:p>
        </p:txBody>
      </p:sp>
      <p:sp>
        <p:nvSpPr>
          <p:cNvPr id="30" name="Rounded Rectangle 29"/>
          <p:cNvSpPr/>
          <p:nvPr/>
        </p:nvSpPr>
        <p:spPr>
          <a:xfrm>
            <a:off x="6948264" y="2996952"/>
            <a:ext cx="1800000" cy="90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rgbClr val="FF0000"/>
                </a:solidFill>
              </a:rPr>
              <a:t>Ponu</a:t>
            </a:r>
            <a:endParaRPr lang="en-GB" b="1" dirty="0" smtClean="0">
              <a:solidFill>
                <a:srgbClr val="FF0000"/>
              </a:solidFill>
            </a:endParaRPr>
          </a:p>
          <a:p>
            <a:pPr algn="ctr"/>
            <a:r>
              <a:rPr lang="en-GB" i="1" dirty="0" smtClean="0"/>
              <a:t>In a real way</a:t>
            </a:r>
            <a:endParaRPr lang="en-GB" i="1" dirty="0"/>
          </a:p>
        </p:txBody>
      </p:sp>
      <p:sp>
        <p:nvSpPr>
          <p:cNvPr id="31" name="Rounded Rectangle 30"/>
          <p:cNvSpPr/>
          <p:nvPr/>
        </p:nvSpPr>
        <p:spPr>
          <a:xfrm>
            <a:off x="4788024" y="4082618"/>
            <a:ext cx="1800000" cy="90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rgbClr val="0070C0"/>
                </a:solidFill>
              </a:rPr>
              <a:t>miPony</a:t>
            </a:r>
            <a:endParaRPr lang="en-GB" b="1" dirty="0" smtClean="0">
              <a:solidFill>
                <a:srgbClr val="0070C0"/>
              </a:solidFill>
            </a:endParaRPr>
          </a:p>
          <a:p>
            <a:pPr algn="ctr"/>
            <a:r>
              <a:rPr lang="en-GB" i="1" dirty="0" err="1" smtClean="0"/>
              <a:t>Nonexistent</a:t>
            </a:r>
            <a:r>
              <a:rPr lang="en-GB" i="1" dirty="0" smtClean="0"/>
              <a:t>, unreal</a:t>
            </a:r>
            <a:endParaRPr lang="en-GB" i="1" dirty="0"/>
          </a:p>
        </p:txBody>
      </p:sp>
      <p:cxnSp>
        <p:nvCxnSpPr>
          <p:cNvPr id="32" name="Straight Arrow Connector 31"/>
          <p:cNvCxnSpPr>
            <a:stCxn id="2" idx="2"/>
            <a:endCxn id="25" idx="0"/>
          </p:cNvCxnSpPr>
          <p:nvPr/>
        </p:nvCxnSpPr>
        <p:spPr>
          <a:xfrm flipH="1">
            <a:off x="1367544" y="2050151"/>
            <a:ext cx="3204456" cy="946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" idx="2"/>
            <a:endCxn id="26" idx="0"/>
          </p:cNvCxnSpPr>
          <p:nvPr/>
        </p:nvCxnSpPr>
        <p:spPr>
          <a:xfrm flipH="1">
            <a:off x="3527784" y="2050151"/>
            <a:ext cx="1044216" cy="946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" idx="2"/>
            <a:endCxn id="29" idx="0"/>
          </p:cNvCxnSpPr>
          <p:nvPr/>
        </p:nvCxnSpPr>
        <p:spPr>
          <a:xfrm>
            <a:off x="4572000" y="2050151"/>
            <a:ext cx="1116024" cy="946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" idx="2"/>
            <a:endCxn id="30" idx="0"/>
          </p:cNvCxnSpPr>
          <p:nvPr/>
        </p:nvCxnSpPr>
        <p:spPr>
          <a:xfrm>
            <a:off x="4572000" y="2050151"/>
            <a:ext cx="3276264" cy="946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2627784" y="5162738"/>
            <a:ext cx="1800000" cy="9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rgbClr val="FF0000"/>
                </a:solidFill>
              </a:rPr>
              <a:t>Ponymodo</a:t>
            </a:r>
            <a:endParaRPr lang="en-GB" b="1" dirty="0" smtClean="0">
              <a:solidFill>
                <a:srgbClr val="FF0000"/>
              </a:solidFill>
            </a:endParaRPr>
          </a:p>
          <a:p>
            <a:pPr algn="ctr"/>
            <a:r>
              <a:rPr lang="en-GB" i="1" dirty="0" smtClean="0"/>
              <a:t>Will perhaps be going to be</a:t>
            </a:r>
            <a:endParaRPr lang="en-GB" i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40152" y="5612738"/>
            <a:ext cx="1800000" cy="90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rgbClr val="00B050"/>
                </a:solidFill>
              </a:rPr>
              <a:t>Pon</a:t>
            </a:r>
            <a:endParaRPr lang="en-GB" b="1" dirty="0" smtClean="0">
              <a:solidFill>
                <a:srgbClr val="00B050"/>
              </a:solidFill>
            </a:endParaRPr>
          </a:p>
          <a:p>
            <a:pPr algn="ctr"/>
            <a:r>
              <a:rPr lang="en-GB" i="1" dirty="0" smtClean="0"/>
              <a:t>True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52519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2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0" y="7151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 panose="03060802040302020203" pitchFamily="66" charset="0"/>
              </a:rPr>
              <a:t>Verbs and </a:t>
            </a:r>
            <a:r>
              <a:rPr lang="en-GB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 panose="03060802040302020203" pitchFamily="66" charset="0"/>
              </a:rPr>
              <a:t>passivisation</a:t>
            </a:r>
            <a:endParaRPr lang="en-GB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mal436 BT" panose="03060802040302020203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0151"/>
            <a:ext cx="3524843" cy="3705485"/>
          </a:xfrm>
          <a:prstGeom prst="rect">
            <a:avLst/>
          </a:prstGeom>
        </p:spPr>
      </p:pic>
      <p:sp>
        <p:nvSpPr>
          <p:cNvPr id="12" name="Isosceles Triangle 11"/>
          <p:cNvSpPr/>
          <p:nvPr/>
        </p:nvSpPr>
        <p:spPr>
          <a:xfrm rot="20350134">
            <a:off x="-330922" y="1852365"/>
            <a:ext cx="1724510" cy="1496051"/>
          </a:xfrm>
          <a:prstGeom prst="triangle">
            <a:avLst>
              <a:gd name="adj" fmla="val 46100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 w="31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3524843" y="1155483"/>
            <a:ext cx="1296000" cy="900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0" b="1" i="1" dirty="0">
                <a:solidFill>
                  <a:srgbClr val="00B0F0"/>
                </a:solidFill>
              </a:rPr>
              <a:t>The-book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28843" y="1155483"/>
            <a:ext cx="1296000" cy="900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0" b="1" i="1" dirty="0" smtClean="0">
                <a:solidFill>
                  <a:srgbClr val="FF0000"/>
                </a:solidFill>
              </a:rPr>
              <a:t>was-put-[</a:t>
            </a:r>
            <a:r>
              <a:rPr lang="en-GB" sz="1350" b="1" i="1" dirty="0">
                <a:solidFill>
                  <a:srgbClr val="FF0000"/>
                </a:solidFill>
              </a:rPr>
              <a:t>by]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332843" y="1155483"/>
            <a:ext cx="1296000" cy="900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0" b="1" i="1" dirty="0">
                <a:solidFill>
                  <a:srgbClr val="00B0F0"/>
                </a:solidFill>
              </a:rPr>
              <a:t>on-the-table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736843" y="1155483"/>
            <a:ext cx="1296000" cy="900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0" b="1" i="1" dirty="0">
                <a:solidFill>
                  <a:srgbClr val="00B0F0"/>
                </a:solidFill>
              </a:rPr>
              <a:t>John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524843" y="2163483"/>
            <a:ext cx="1296000" cy="90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 smtClean="0">
                <a:solidFill>
                  <a:srgbClr val="00B0F0"/>
                </a:solidFill>
              </a:rPr>
              <a:t>Grammatical subject</a:t>
            </a:r>
          </a:p>
          <a:p>
            <a:pPr algn="ctr"/>
            <a:r>
              <a:rPr lang="en-GB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928843" y="2163483"/>
            <a:ext cx="1296000" cy="190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 err="1" smtClean="0">
                <a:solidFill>
                  <a:srgbClr val="FF0000"/>
                </a:solidFill>
              </a:rPr>
              <a:t>Passivised</a:t>
            </a:r>
            <a:r>
              <a:rPr lang="en-GB" sz="1350" b="1" dirty="0" smtClean="0">
                <a:solidFill>
                  <a:srgbClr val="FF0000"/>
                </a:solidFill>
              </a:rPr>
              <a:t> verb</a:t>
            </a:r>
          </a:p>
          <a:p>
            <a:pPr algn="ctr"/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332843" y="2163483"/>
            <a:ext cx="1296000" cy="190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 smtClean="0">
                <a:solidFill>
                  <a:srgbClr val="00B0F0"/>
                </a:solidFill>
              </a:rPr>
              <a:t>Grammatical &amp; Logical indirect object</a:t>
            </a:r>
          </a:p>
          <a:p>
            <a:pPr algn="ctr"/>
            <a:r>
              <a:rPr lang="en-GB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736843" y="2163483"/>
            <a:ext cx="1296000" cy="90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 smtClean="0">
                <a:solidFill>
                  <a:srgbClr val="00B0F0"/>
                </a:solidFill>
              </a:rPr>
              <a:t>Grammatical object</a:t>
            </a:r>
          </a:p>
          <a:p>
            <a:pPr algn="ctr"/>
            <a:r>
              <a:rPr lang="en-GB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524843" y="3171483"/>
            <a:ext cx="1296000" cy="90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 smtClean="0">
                <a:solidFill>
                  <a:srgbClr val="00B0F0"/>
                </a:solidFill>
              </a:rPr>
              <a:t>Logical</a:t>
            </a:r>
          </a:p>
          <a:p>
            <a:pPr algn="ctr"/>
            <a:r>
              <a:rPr lang="en-GB" sz="1350" b="1" dirty="0" smtClean="0">
                <a:solidFill>
                  <a:srgbClr val="00B0F0"/>
                </a:solidFill>
              </a:rPr>
              <a:t>Object</a:t>
            </a:r>
          </a:p>
          <a:p>
            <a:pPr algn="ctr"/>
            <a:r>
              <a:rPr lang="en-GB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736843" y="3171483"/>
            <a:ext cx="1296000" cy="90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 smtClean="0">
                <a:solidFill>
                  <a:srgbClr val="00B0F0"/>
                </a:solidFill>
              </a:rPr>
              <a:t>Logical</a:t>
            </a:r>
          </a:p>
          <a:p>
            <a:pPr algn="ctr"/>
            <a:r>
              <a:rPr lang="en-GB" sz="1350" b="1" dirty="0" smtClean="0">
                <a:solidFill>
                  <a:srgbClr val="00B0F0"/>
                </a:solidFill>
              </a:rPr>
              <a:t>Subject</a:t>
            </a:r>
          </a:p>
          <a:p>
            <a:pPr algn="ctr"/>
            <a:r>
              <a:rPr lang="en-GB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24843" y="4179483"/>
            <a:ext cx="5508000" cy="94519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Pravic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constructs should be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seen …</a:t>
            </a:r>
          </a:p>
          <a:p>
            <a:pPr algn="ctr"/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Grammatically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SVIO</a:t>
            </a:r>
          </a:p>
          <a:p>
            <a:pPr algn="ctr"/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Logically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OVIS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1109574" y="5554947"/>
            <a:ext cx="3060000" cy="4320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John offered Mary a cake</a:t>
            </a:r>
            <a:endParaRPr lang="en-GB" dirty="0"/>
          </a:p>
        </p:txBody>
      </p:sp>
      <p:sp>
        <p:nvSpPr>
          <p:cNvPr id="27" name="Pentagon 26"/>
          <p:cNvSpPr/>
          <p:nvPr/>
        </p:nvSpPr>
        <p:spPr>
          <a:xfrm>
            <a:off x="1109574" y="6091777"/>
            <a:ext cx="3060000" cy="432048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John offered a cake to Mary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4352635" y="5554948"/>
            <a:ext cx="3744416" cy="9688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a-cake was-offered-by to-Mary John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54370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8" grpId="0" animBg="1"/>
      <p:bldP spid="10" grpId="0" animBg="1"/>
      <p:bldP spid="11" grpId="0" animBg="1"/>
      <p:bldP spid="15" grpId="0" animBg="1"/>
      <p:bldP spid="17" grpId="0" animBg="1"/>
      <p:bldP spid="20" grpId="0" animBg="1"/>
      <p:bldP spid="21" grpId="0" animBg="1"/>
      <p:bldP spid="22" grpId="0" animBg="1"/>
      <p:bldP spid="25" grpId="0" animBg="1"/>
      <p:bldP spid="4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9372" y="2627441"/>
            <a:ext cx="1404000" cy="675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rgbClr val="00B0F0"/>
                </a:solidFill>
              </a:rPr>
              <a:t>Noun Root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1364" y="1145550"/>
            <a:ext cx="1404000" cy="675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rgbClr val="00B0F0"/>
                </a:solidFill>
              </a:rPr>
              <a:t>Definite article prefix</a:t>
            </a:r>
          </a:p>
          <a:p>
            <a:pPr algn="ctr"/>
            <a:r>
              <a:rPr lang="en-GB" sz="1350" b="1" dirty="0">
                <a:solidFill>
                  <a:srgbClr val="00B0F0"/>
                </a:solidFill>
              </a:rPr>
              <a:t>[a-]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9372" y="1888598"/>
            <a:ext cx="1404000" cy="675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rgbClr val="00B0F0"/>
                </a:solidFill>
              </a:rPr>
              <a:t>Other prefixes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654372" y="3366284"/>
            <a:ext cx="1404000" cy="675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rgbClr val="0070C0"/>
                </a:solidFill>
              </a:rPr>
              <a:t>Adjectival suffix</a:t>
            </a:r>
          </a:p>
          <a:p>
            <a:pPr algn="ctr"/>
            <a:r>
              <a:rPr lang="en-GB" sz="1350" b="1" dirty="0">
                <a:solidFill>
                  <a:srgbClr val="0070C0"/>
                </a:solidFill>
              </a:rPr>
              <a:t>[-y]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15297" y="3366285"/>
            <a:ext cx="1404000" cy="675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accent6">
                    <a:lumMod val="75000"/>
                  </a:schemeClr>
                </a:solidFill>
              </a:rPr>
              <a:t>Adverbial suffix</a:t>
            </a:r>
          </a:p>
          <a:p>
            <a:pPr algn="ctr"/>
            <a:r>
              <a:rPr lang="en-GB" sz="1350" b="1" dirty="0">
                <a:solidFill>
                  <a:schemeClr val="accent6">
                    <a:lumMod val="75000"/>
                  </a:schemeClr>
                </a:solidFill>
              </a:rPr>
              <a:t>[-u]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654372" y="2623238"/>
            <a:ext cx="1404000" cy="675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rgbClr val="0070C0"/>
                </a:solidFill>
              </a:rPr>
              <a:t>Noun Root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652103" y="1888596"/>
            <a:ext cx="1404000" cy="675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rgbClr val="0070C0"/>
                </a:solidFill>
              </a:rPr>
              <a:t>Other prefixes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134835" y="3366285"/>
            <a:ext cx="1404000" cy="67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rgbClr val="FF0000"/>
                </a:solidFill>
              </a:rPr>
              <a:t>Verb tense suffixes</a:t>
            </a:r>
          </a:p>
          <a:p>
            <a:pPr algn="ctr"/>
            <a:r>
              <a:rPr lang="en-GB" sz="1350" b="1" dirty="0">
                <a:solidFill>
                  <a:srgbClr val="FF0000"/>
                </a:solidFill>
              </a:rPr>
              <a:t>[-</a:t>
            </a:r>
            <a:r>
              <a:rPr lang="en-GB" sz="1350" b="1" dirty="0" err="1">
                <a:solidFill>
                  <a:srgbClr val="FF0000"/>
                </a:solidFill>
              </a:rPr>
              <a:t>ym</a:t>
            </a:r>
            <a:r>
              <a:rPr lang="en-GB" sz="1350" b="1" dirty="0">
                <a:solidFill>
                  <a:srgbClr val="FF0000"/>
                </a:solidFill>
              </a:rPr>
              <a:t>-, -a, -e, -o]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134835" y="2623239"/>
            <a:ext cx="1404000" cy="67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rgbClr val="FF0000"/>
                </a:solidFill>
              </a:rPr>
              <a:t>Noun Root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131840" y="1888596"/>
            <a:ext cx="1404000" cy="67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rgbClr val="FF0000"/>
                </a:solidFill>
              </a:rPr>
              <a:t>Other prefixes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615297" y="2623239"/>
            <a:ext cx="1404000" cy="675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accent6">
                    <a:lumMod val="75000"/>
                  </a:schemeClr>
                </a:solidFill>
              </a:rPr>
              <a:t>Noun Root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611918" y="1888596"/>
            <a:ext cx="1404000" cy="675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accent6">
                    <a:lumMod val="75000"/>
                  </a:schemeClr>
                </a:solidFill>
              </a:rPr>
              <a:t>Other prefixes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095760" y="2627441"/>
            <a:ext cx="1404000" cy="675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rgbClr val="00B0F0"/>
                </a:solidFill>
              </a:rPr>
              <a:t>Noun Root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097752" y="1145550"/>
            <a:ext cx="1404000" cy="675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rgbClr val="00B0F0"/>
                </a:solidFill>
              </a:rPr>
              <a:t>Definite article prefix</a:t>
            </a:r>
          </a:p>
          <a:p>
            <a:pPr algn="ctr"/>
            <a:r>
              <a:rPr lang="en-GB" sz="1350" b="1" dirty="0">
                <a:solidFill>
                  <a:srgbClr val="00B0F0"/>
                </a:solidFill>
              </a:rPr>
              <a:t>[a-]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095760" y="1888598"/>
            <a:ext cx="1404000" cy="675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rgbClr val="00B0F0"/>
                </a:solidFill>
              </a:rPr>
              <a:t>Other prefixes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64835" y="4220189"/>
            <a:ext cx="1404000" cy="675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 smtClean="0">
                <a:solidFill>
                  <a:srgbClr val="00B0F0"/>
                </a:solidFill>
              </a:rPr>
              <a:t>Subject</a:t>
            </a:r>
          </a:p>
          <a:p>
            <a:pPr algn="ctr"/>
            <a:r>
              <a:rPr lang="en-GB" sz="1350" b="1" dirty="0" smtClean="0">
                <a:solidFill>
                  <a:srgbClr val="00B0F0"/>
                </a:solidFill>
              </a:rPr>
              <a:t>(Noun)</a:t>
            </a:r>
            <a:endParaRPr lang="en-GB" sz="1350" b="1" dirty="0">
              <a:solidFill>
                <a:srgbClr val="00B0F0"/>
              </a:solidFill>
            </a:endParaRPr>
          </a:p>
          <a:p>
            <a:pPr algn="ctr"/>
            <a:r>
              <a:rPr lang="en-GB" sz="1350" b="1" dirty="0">
                <a:solidFill>
                  <a:srgbClr val="00B0F0"/>
                </a:solidFill>
              </a:rPr>
              <a:t>[Logical object]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645297" y="4220188"/>
            <a:ext cx="1404000" cy="675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rgbClr val="0070C0"/>
                </a:solidFill>
              </a:rPr>
              <a:t>Adjective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125760" y="4220188"/>
            <a:ext cx="1404000" cy="67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 err="1">
                <a:solidFill>
                  <a:srgbClr val="FF0000"/>
                </a:solidFill>
              </a:rPr>
              <a:t>Passivised</a:t>
            </a:r>
            <a:r>
              <a:rPr lang="en-GB" sz="1350" b="1" dirty="0">
                <a:solidFill>
                  <a:srgbClr val="FF0000"/>
                </a:solidFill>
              </a:rPr>
              <a:t> Verb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606222" y="4220188"/>
            <a:ext cx="1404000" cy="675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accent6">
                    <a:lumMod val="75000"/>
                  </a:schemeClr>
                </a:solidFill>
              </a:rPr>
              <a:t>Adverb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091222" y="4220190"/>
            <a:ext cx="1404000" cy="675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rgbClr val="00B0F0"/>
                </a:solidFill>
              </a:rPr>
              <a:t>Indirect Object</a:t>
            </a:r>
          </a:p>
          <a:p>
            <a:pPr algn="ctr"/>
            <a:r>
              <a:rPr lang="en-GB" sz="1350" b="1" dirty="0">
                <a:solidFill>
                  <a:srgbClr val="00B0F0"/>
                </a:solidFill>
              </a:rPr>
              <a:t>(Noun)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576222" y="2627441"/>
            <a:ext cx="1404000" cy="675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rgbClr val="00B0F0"/>
                </a:solidFill>
              </a:rPr>
              <a:t>Noun Root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578214" y="1145550"/>
            <a:ext cx="1404000" cy="675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rgbClr val="00B0F0"/>
                </a:solidFill>
              </a:rPr>
              <a:t>Definite article prefix</a:t>
            </a:r>
          </a:p>
          <a:p>
            <a:pPr algn="ctr"/>
            <a:r>
              <a:rPr lang="en-GB" sz="1350" b="1" dirty="0">
                <a:solidFill>
                  <a:srgbClr val="00B0F0"/>
                </a:solidFill>
              </a:rPr>
              <a:t>[a-]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576222" y="1888598"/>
            <a:ext cx="1404000" cy="675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rgbClr val="00B0F0"/>
                </a:solidFill>
              </a:rPr>
              <a:t>Other prefixes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571685" y="4220190"/>
            <a:ext cx="1404000" cy="675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rgbClr val="00B0F0"/>
                </a:solidFill>
              </a:rPr>
              <a:t>Direct Object</a:t>
            </a:r>
          </a:p>
          <a:p>
            <a:pPr algn="ctr"/>
            <a:r>
              <a:rPr lang="en-GB" sz="1350" b="1" dirty="0">
                <a:solidFill>
                  <a:srgbClr val="00B0F0"/>
                </a:solidFill>
              </a:rPr>
              <a:t>(Noun)</a:t>
            </a:r>
          </a:p>
          <a:p>
            <a:pPr algn="ctr"/>
            <a:r>
              <a:rPr lang="en-GB" sz="1350" b="1" dirty="0">
                <a:solidFill>
                  <a:srgbClr val="00B0F0"/>
                </a:solidFill>
              </a:rPr>
              <a:t>[Logical subject]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55985" y="5114816"/>
            <a:ext cx="1404000" cy="27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i="1" dirty="0">
                <a:solidFill>
                  <a:srgbClr val="00B0F0"/>
                </a:solidFill>
              </a:rPr>
              <a:t>The-book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636447" y="5114816"/>
            <a:ext cx="1404000" cy="27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i="1" dirty="0">
                <a:solidFill>
                  <a:srgbClr val="0070C0"/>
                </a:solidFill>
              </a:rPr>
              <a:t>red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116910" y="5114816"/>
            <a:ext cx="1404000" cy="27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i="1" dirty="0" smtClean="0">
                <a:solidFill>
                  <a:srgbClr val="FF0000"/>
                </a:solidFill>
              </a:rPr>
              <a:t>was-put-[</a:t>
            </a:r>
            <a:r>
              <a:rPr lang="en-GB" sz="1350" b="1" i="1" dirty="0">
                <a:solidFill>
                  <a:srgbClr val="FF0000"/>
                </a:solidFill>
              </a:rPr>
              <a:t>by]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597372" y="5114816"/>
            <a:ext cx="1404000" cy="27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i="1" dirty="0">
                <a:solidFill>
                  <a:schemeClr val="accent6">
                    <a:lumMod val="75000"/>
                  </a:schemeClr>
                </a:solidFill>
              </a:rPr>
              <a:t>carefully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082372" y="5114817"/>
            <a:ext cx="1404000" cy="27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i="1" dirty="0">
                <a:solidFill>
                  <a:srgbClr val="00B0F0"/>
                </a:solidFill>
              </a:rPr>
              <a:t>on-the-table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562835" y="5114817"/>
            <a:ext cx="1404000" cy="27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i="1" dirty="0">
                <a:solidFill>
                  <a:srgbClr val="00B0F0"/>
                </a:solidFill>
              </a:rPr>
              <a:t>John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69260" y="5861162"/>
            <a:ext cx="8806425" cy="40458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John put the red book on the table carefully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42485" y="5002123"/>
            <a:ext cx="886485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169372" y="3370484"/>
            <a:ext cx="1404000" cy="675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rgbClr val="00B0F0"/>
                </a:solidFill>
              </a:rPr>
              <a:t>Noun Suffix</a:t>
            </a:r>
          </a:p>
          <a:p>
            <a:pPr algn="ctr"/>
            <a:r>
              <a:rPr lang="en-GB" sz="1350" b="1" dirty="0">
                <a:solidFill>
                  <a:srgbClr val="00B0F0"/>
                </a:solidFill>
              </a:rPr>
              <a:t>[-i, blank]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095760" y="3370484"/>
            <a:ext cx="1404000" cy="675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rgbClr val="00B0F0"/>
                </a:solidFill>
              </a:rPr>
              <a:t>Noun Suffix</a:t>
            </a:r>
          </a:p>
          <a:p>
            <a:pPr algn="ctr"/>
            <a:r>
              <a:rPr lang="en-GB" sz="1350" b="1" dirty="0">
                <a:solidFill>
                  <a:srgbClr val="00B0F0"/>
                </a:solidFill>
              </a:rPr>
              <a:t>[-i, blank]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576222" y="3370484"/>
            <a:ext cx="1404000" cy="675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rgbClr val="00B0F0"/>
                </a:solidFill>
              </a:rPr>
              <a:t>Noun Suffix</a:t>
            </a:r>
          </a:p>
          <a:p>
            <a:pPr algn="ctr"/>
            <a:r>
              <a:rPr lang="en-GB" sz="1350" b="1" dirty="0">
                <a:solidFill>
                  <a:srgbClr val="00B0F0"/>
                </a:solidFill>
              </a:rPr>
              <a:t>[-i, blank]</a:t>
            </a:r>
          </a:p>
        </p:txBody>
      </p:sp>
      <p:sp>
        <p:nvSpPr>
          <p:cNvPr id="51" name="Rectangle 2"/>
          <p:cNvSpPr txBox="1">
            <a:spLocks noChangeArrowheads="1"/>
          </p:cNvSpPr>
          <p:nvPr/>
        </p:nvSpPr>
        <p:spPr>
          <a:xfrm>
            <a:off x="0" y="7151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 panose="03060802040302020203" pitchFamily="66" charset="0"/>
              </a:rPr>
              <a:t>The construction of sentences</a:t>
            </a:r>
            <a:endParaRPr lang="en-GB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mal436 BT" panose="03060802040302020203" pitchFamily="66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142485" y="4120123"/>
            <a:ext cx="886485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164835" y="5473716"/>
            <a:ext cx="1404000" cy="27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 err="1">
                <a:solidFill>
                  <a:srgbClr val="00B0F0"/>
                </a:solidFill>
              </a:rPr>
              <a:t>aPilil</a:t>
            </a:r>
            <a:endParaRPr lang="en-GB" sz="1350" b="1" dirty="0">
              <a:solidFill>
                <a:srgbClr val="00B0F0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645297" y="5473716"/>
            <a:ext cx="1404000" cy="27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rgbClr val="0070C0"/>
                </a:solidFill>
              </a:rPr>
              <a:t>Romy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3125760" y="5473716"/>
            <a:ext cx="1404000" cy="27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 err="1">
                <a:solidFill>
                  <a:srgbClr val="FF0000"/>
                </a:solidFill>
              </a:rPr>
              <a:t>SHorda</a:t>
            </a:r>
            <a:endParaRPr lang="en-GB" sz="1350" b="1" dirty="0">
              <a:solidFill>
                <a:srgbClr val="FF0000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606222" y="5473716"/>
            <a:ext cx="1404000" cy="27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 err="1">
                <a:solidFill>
                  <a:schemeClr val="accent6">
                    <a:lumMod val="75000"/>
                  </a:schemeClr>
                </a:solidFill>
              </a:rPr>
              <a:t>PRemu</a:t>
            </a:r>
            <a:endParaRPr lang="en-GB" sz="135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091222" y="5473717"/>
            <a:ext cx="1404000" cy="27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 err="1">
                <a:solidFill>
                  <a:srgbClr val="00B0F0"/>
                </a:solidFill>
              </a:rPr>
              <a:t>atiZammen</a:t>
            </a:r>
            <a:endParaRPr lang="en-GB" sz="1350" b="1" dirty="0">
              <a:solidFill>
                <a:srgbClr val="00B0F0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571685" y="5473717"/>
            <a:ext cx="1404000" cy="27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 err="1">
                <a:solidFill>
                  <a:srgbClr val="00B0F0"/>
                </a:solidFill>
              </a:rPr>
              <a:t>goCHon</a:t>
            </a:r>
            <a:endParaRPr lang="en-GB" sz="135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0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000"/>
                            </p:stCondLst>
                            <p:childTnLst>
                              <p:par>
                                <p:cTn id="1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8000"/>
                            </p:stCondLst>
                            <p:childTnLst>
                              <p:par>
                                <p:cTn id="2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1" grpId="0" animBg="1"/>
      <p:bldP spid="17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43" grpId="0" animBg="1"/>
      <p:bldP spid="45" grpId="0" animBg="1"/>
      <p:bldP spid="46" grpId="0" animBg="1"/>
      <p:bldP spid="33" grpId="0" animBg="1"/>
      <p:bldP spid="34" grpId="0" animBg="1"/>
      <p:bldP spid="40" grpId="0" animBg="1"/>
      <p:bldP spid="47" grpId="0" animBg="1"/>
      <p:bldP spid="48" grpId="0" animBg="1"/>
      <p:bldP spid="49" grpId="0" animBg="1"/>
      <p:bldP spid="50" grpId="0" animBg="1"/>
      <p:bldP spid="44" grpId="0" animBg="1"/>
      <p:bldP spid="54" grpId="0" animBg="1"/>
      <p:bldP spid="55" grpId="0" animBg="1"/>
      <p:bldP spid="53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2"/>
          <p:cNvSpPr txBox="1">
            <a:spLocks noChangeArrowheads="1"/>
          </p:cNvSpPr>
          <p:nvPr/>
        </p:nvSpPr>
        <p:spPr>
          <a:xfrm>
            <a:off x="0" y="7151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mal436 BT" panose="03060802040302020203" pitchFamily="66" charset="0"/>
              </a:rPr>
              <a:t>Other grammatical features</a:t>
            </a:r>
            <a:endParaRPr lang="en-GB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mal436 BT" panose="03060802040302020203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21860"/>
            <a:ext cx="9144000" cy="19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Pseudo-</a:t>
            </a:r>
            <a:r>
              <a:rPr lang="en-GB" sz="2400" b="1" dirty="0" err="1" smtClean="0">
                <a:solidFill>
                  <a:srgbClr val="FF0000"/>
                </a:solidFill>
              </a:rPr>
              <a:t>Pronominals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29860"/>
            <a:ext cx="9144000" cy="190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b="1" dirty="0">
                <a:solidFill>
                  <a:srgbClr val="FF0000"/>
                </a:solidFill>
              </a:rPr>
              <a:t>Reflexives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941441"/>
            <a:ext cx="9144000" cy="190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b="1" dirty="0">
                <a:solidFill>
                  <a:srgbClr val="FF0000"/>
                </a:solidFill>
              </a:rPr>
              <a:t>Negatives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11560" y="1710477"/>
            <a:ext cx="1728192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My hand hurts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2843808" y="1261616"/>
            <a:ext cx="5544616" cy="468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i="1" dirty="0"/>
              <a:t>a-speaker </a:t>
            </a:r>
            <a:r>
              <a:rPr lang="en-GB" b="1" i="1" dirty="0" smtClean="0"/>
              <a:t>is-hurt-by </a:t>
            </a:r>
            <a:r>
              <a:rPr lang="en-GB" b="1" i="1" dirty="0"/>
              <a:t>of-the-speaker the-hand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2843808" y="1854082"/>
            <a:ext cx="3731165" cy="468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a-speaker </a:t>
            </a:r>
            <a:r>
              <a:rPr lang="en-GB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is-hurt-by </a:t>
            </a:r>
            <a:r>
              <a:rPr lang="en-GB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the-hand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2843808" y="2450395"/>
            <a:ext cx="5544616" cy="468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a-pain is-caused-by the-hand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1835696" y="3140968"/>
            <a:ext cx="2232248" cy="36004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see myself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5724128" y="3140968"/>
            <a:ext cx="2232248" cy="36004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John sees himself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907566" y="3570619"/>
            <a:ext cx="4032000" cy="36004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a-speaker is-seen-by the-speaker</a:t>
            </a: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5012232" y="3573574"/>
            <a:ext cx="4032000" cy="36004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</a:t>
            </a:r>
            <a:r>
              <a:rPr lang="en-GB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is-seen-by </a:t>
            </a:r>
            <a:r>
              <a:rPr lang="en-GB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907564" y="4004471"/>
            <a:ext cx="4032000" cy="36004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a-known-person </a:t>
            </a:r>
            <a:r>
              <a:rPr lang="en-GB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is-seen-by the-speaker</a:t>
            </a:r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907566" y="4467283"/>
            <a:ext cx="4032000" cy="36004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a-self-person </a:t>
            </a:r>
            <a:r>
              <a:rPr lang="en-GB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is-seen-by the-speaker</a:t>
            </a:r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>
            <a:off x="5025780" y="4004586"/>
            <a:ext cx="4032000" cy="36004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the-known-person </a:t>
            </a:r>
            <a:r>
              <a:rPr lang="en-GB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is-seen-by </a:t>
            </a:r>
            <a:r>
              <a:rPr lang="en-GB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</a:t>
            </a:r>
            <a:endParaRPr lang="en-GB" dirty="0"/>
          </a:p>
        </p:txBody>
      </p:sp>
      <p:sp>
        <p:nvSpPr>
          <p:cNvPr id="18" name="Rounded Rectangle 17"/>
          <p:cNvSpPr/>
          <p:nvPr/>
        </p:nvSpPr>
        <p:spPr>
          <a:xfrm>
            <a:off x="5025782" y="4467398"/>
            <a:ext cx="4032000" cy="36004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the-self-person </a:t>
            </a:r>
            <a:r>
              <a:rPr lang="en-GB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is-seen-by </a:t>
            </a:r>
            <a:r>
              <a:rPr lang="en-GB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1169278" y="4986000"/>
            <a:ext cx="1872000" cy="187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1</a:t>
            </a:r>
          </a:p>
          <a:p>
            <a:pPr algn="ctr"/>
            <a:r>
              <a:rPr lang="en-GB" i="1" dirty="0" smtClean="0"/>
              <a:t>Objects &amp; Events</a:t>
            </a:r>
          </a:p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Actuality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Oval 19"/>
          <p:cNvSpPr/>
          <p:nvPr/>
        </p:nvSpPr>
        <p:spPr>
          <a:xfrm>
            <a:off x="4300918" y="4986000"/>
            <a:ext cx="1872000" cy="187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2</a:t>
            </a:r>
          </a:p>
          <a:p>
            <a:pPr algn="ctr"/>
            <a:r>
              <a:rPr lang="en-GB" i="1" dirty="0" smtClean="0"/>
              <a:t>Cognition &amp; Imagination</a:t>
            </a:r>
            <a:endParaRPr lang="en-GB" i="1" dirty="0"/>
          </a:p>
          <a:p>
            <a:pPr algn="ctr"/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Virtuality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>
            <a:off x="2699792" y="4986000"/>
            <a:ext cx="1872000" cy="1872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3</a:t>
            </a:r>
          </a:p>
          <a:p>
            <a:pPr algn="ctr"/>
            <a:r>
              <a:rPr lang="en-GB" i="1" dirty="0" smtClean="0"/>
              <a:t>Information &amp; Data</a:t>
            </a:r>
            <a:endParaRPr lang="en-GB" i="1" dirty="0"/>
          </a:p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Reality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300192" y="5090695"/>
            <a:ext cx="2819409" cy="1609491"/>
          </a:xfrm>
          <a:prstGeom prst="roundRect">
            <a:avLst>
              <a:gd name="adj" fmla="val 9413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 smtClean="0">
                <a:solidFill>
                  <a:srgbClr val="FFFF00"/>
                </a:solidFill>
              </a:rPr>
              <a:t>-mi-: </a:t>
            </a:r>
            <a:r>
              <a:rPr lang="en-GB" sz="1600" dirty="0" smtClean="0"/>
              <a:t>Reversed actuality </a:t>
            </a:r>
          </a:p>
          <a:p>
            <a:r>
              <a:rPr lang="en-GB" sz="1600" b="1" dirty="0" err="1">
                <a:solidFill>
                  <a:srgbClr val="FFFF00"/>
                </a:solidFill>
              </a:rPr>
              <a:t>miTys</a:t>
            </a:r>
            <a:r>
              <a:rPr lang="en-GB" sz="1600" b="1" dirty="0">
                <a:solidFill>
                  <a:srgbClr val="FFFF00"/>
                </a:solidFill>
              </a:rPr>
              <a:t>:</a:t>
            </a:r>
            <a:r>
              <a:rPr lang="en-GB" sz="1600" b="1" dirty="0"/>
              <a:t> </a:t>
            </a:r>
            <a:r>
              <a:rPr lang="en-GB" sz="1600" dirty="0" smtClean="0"/>
              <a:t>This isn’t possible</a:t>
            </a:r>
          </a:p>
          <a:p>
            <a:r>
              <a:rPr lang="en-GB" sz="1600" b="1" dirty="0" smtClean="0">
                <a:solidFill>
                  <a:srgbClr val="FFFF00"/>
                </a:solidFill>
              </a:rPr>
              <a:t>-</a:t>
            </a:r>
            <a:r>
              <a:rPr lang="en-GB" sz="1600" b="1" dirty="0" err="1" smtClean="0">
                <a:solidFill>
                  <a:srgbClr val="FFFF00"/>
                </a:solidFill>
              </a:rPr>
              <a:t>mo</a:t>
            </a:r>
            <a:r>
              <a:rPr lang="en-GB" sz="1600" b="1" dirty="0" smtClean="0">
                <a:solidFill>
                  <a:srgbClr val="FFFF00"/>
                </a:solidFill>
              </a:rPr>
              <a:t>-: </a:t>
            </a:r>
            <a:r>
              <a:rPr lang="en-GB" sz="1600" dirty="0" smtClean="0"/>
              <a:t>Reversed reality</a:t>
            </a:r>
          </a:p>
          <a:p>
            <a:r>
              <a:rPr lang="en-GB" sz="1600" b="1" dirty="0" err="1">
                <a:solidFill>
                  <a:srgbClr val="FFFF00"/>
                </a:solidFill>
              </a:rPr>
              <a:t>moTys</a:t>
            </a:r>
            <a:r>
              <a:rPr lang="en-GB" sz="1600" b="1" dirty="0">
                <a:solidFill>
                  <a:srgbClr val="FFFF00"/>
                </a:solidFill>
              </a:rPr>
              <a:t>:</a:t>
            </a:r>
            <a:r>
              <a:rPr lang="en-GB" sz="1600" b="1" dirty="0"/>
              <a:t> </a:t>
            </a:r>
            <a:r>
              <a:rPr lang="en-GB" sz="1600" dirty="0" smtClean="0"/>
              <a:t>This isn’t what I know </a:t>
            </a:r>
          </a:p>
          <a:p>
            <a:r>
              <a:rPr lang="en-GB" sz="1600" b="1" dirty="0" smtClean="0">
                <a:solidFill>
                  <a:srgbClr val="FFFF00"/>
                </a:solidFill>
              </a:rPr>
              <a:t>-ma-: </a:t>
            </a:r>
            <a:r>
              <a:rPr lang="en-GB" sz="1600" dirty="0" smtClean="0"/>
              <a:t>Reversed </a:t>
            </a:r>
            <a:r>
              <a:rPr lang="en-GB" sz="1600" dirty="0" err="1" smtClean="0"/>
              <a:t>virtuality</a:t>
            </a:r>
            <a:endParaRPr lang="en-GB" sz="1600" dirty="0" smtClean="0"/>
          </a:p>
          <a:p>
            <a:r>
              <a:rPr lang="en-GB" sz="1600" b="1" dirty="0" err="1" smtClean="0">
                <a:solidFill>
                  <a:srgbClr val="FFFF00"/>
                </a:solidFill>
              </a:rPr>
              <a:t>maTys</a:t>
            </a:r>
            <a:r>
              <a:rPr lang="en-GB" sz="1600" b="1" dirty="0" smtClean="0">
                <a:solidFill>
                  <a:srgbClr val="FFFF00"/>
                </a:solidFill>
              </a:rPr>
              <a:t>:</a:t>
            </a:r>
            <a:r>
              <a:rPr lang="en-GB" sz="1600" dirty="0" smtClean="0"/>
              <a:t> This isn’t what I think</a:t>
            </a:r>
          </a:p>
        </p:txBody>
      </p:sp>
    </p:spTree>
    <p:extLst>
      <p:ext uri="{BB962C8B-B14F-4D97-AF65-F5344CB8AC3E}">
        <p14:creationId xmlns:p14="http://schemas.microsoft.com/office/powerpoint/2010/main" val="373838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4" grpId="0" animBg="1"/>
      <p:bldP spid="8" grpId="0" animBg="1"/>
      <p:bldP spid="9" grpId="0" animBg="1"/>
      <p:bldP spid="10" grpId="0" animBg="1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1" grpId="0" animBg="1"/>
      <p:bldP spid="20" grpId="0" animBg="1"/>
      <p:bldP spid="21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2067</TotalTime>
  <Words>1079</Words>
  <Application>Microsoft Office PowerPoint</Application>
  <PresentationFormat>On-screen Show (4:3)</PresentationFormat>
  <Paragraphs>405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Formal436 BT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three-column translation</vt:lpstr>
      <vt:lpstr>Night School on Anarres</vt:lpstr>
      <vt:lpstr>Selni TRune gruGVeti  [the-listeners are-thanked for-attentions] thank you for your attention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 Psycholinguistics and the -isms</dc:title>
  <dc:creator>Martin Edwardes</dc:creator>
  <cp:lastModifiedBy>Martin Edwardes</cp:lastModifiedBy>
  <cp:revision>111</cp:revision>
  <dcterms:created xsi:type="dcterms:W3CDTF">2013-07-15T11:34:14Z</dcterms:created>
  <dcterms:modified xsi:type="dcterms:W3CDTF">2016-06-12T12:22:03Z</dcterms:modified>
</cp:coreProperties>
</file>